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2"/>
  </p:notesMasterIdLst>
  <p:sldIdLst>
    <p:sldId id="259" r:id="rId2"/>
    <p:sldId id="797" r:id="rId3"/>
    <p:sldId id="530" r:id="rId4"/>
    <p:sldId id="490" r:id="rId5"/>
    <p:sldId id="531" r:id="rId6"/>
    <p:sldId id="494" r:id="rId7"/>
    <p:sldId id="495" r:id="rId8"/>
    <p:sldId id="496" r:id="rId9"/>
    <p:sldId id="497" r:id="rId10"/>
    <p:sldId id="498" r:id="rId11"/>
    <p:sldId id="499" r:id="rId12"/>
    <p:sldId id="500" r:id="rId13"/>
    <p:sldId id="501" r:id="rId14"/>
    <p:sldId id="502" r:id="rId15"/>
    <p:sldId id="503" r:id="rId16"/>
    <p:sldId id="505" r:id="rId17"/>
    <p:sldId id="506" r:id="rId18"/>
    <p:sldId id="504" r:id="rId19"/>
    <p:sldId id="508" r:id="rId20"/>
    <p:sldId id="509" r:id="rId21"/>
    <p:sldId id="798" r:id="rId22"/>
    <p:sldId id="799" r:id="rId23"/>
    <p:sldId id="507" r:id="rId24"/>
    <p:sldId id="510" r:id="rId25"/>
    <p:sldId id="511" r:id="rId26"/>
    <p:sldId id="536" r:id="rId27"/>
    <p:sldId id="539" r:id="rId28"/>
    <p:sldId id="540" r:id="rId29"/>
    <p:sldId id="537" r:id="rId30"/>
    <p:sldId id="513" r:id="rId31"/>
    <p:sldId id="514" r:id="rId32"/>
    <p:sldId id="515" r:id="rId33"/>
    <p:sldId id="532" r:id="rId34"/>
    <p:sldId id="412" r:id="rId35"/>
    <p:sldId id="413" r:id="rId36"/>
    <p:sldId id="414" r:id="rId37"/>
    <p:sldId id="417" r:id="rId38"/>
    <p:sldId id="418" r:id="rId39"/>
    <p:sldId id="416" r:id="rId40"/>
    <p:sldId id="439" r:id="rId41"/>
    <p:sldId id="420" r:id="rId42"/>
    <p:sldId id="440" r:id="rId43"/>
    <p:sldId id="441" r:id="rId44"/>
    <p:sldId id="442" r:id="rId45"/>
    <p:sldId id="443" r:id="rId46"/>
    <p:sldId id="444" r:id="rId47"/>
    <p:sldId id="445" r:id="rId48"/>
    <p:sldId id="541" r:id="rId49"/>
    <p:sldId id="446" r:id="rId50"/>
    <p:sldId id="447" r:id="rId51"/>
    <p:sldId id="424" r:id="rId52"/>
    <p:sldId id="425" r:id="rId53"/>
    <p:sldId id="520" r:id="rId54"/>
    <p:sldId id="521" r:id="rId55"/>
    <p:sldId id="449" r:id="rId56"/>
    <p:sldId id="450" r:id="rId57"/>
    <p:sldId id="451" r:id="rId58"/>
    <p:sldId id="452" r:id="rId59"/>
    <p:sldId id="423" r:id="rId60"/>
    <p:sldId id="421" r:id="rId61"/>
    <p:sldId id="422" r:id="rId62"/>
    <p:sldId id="427" r:id="rId63"/>
    <p:sldId id="428" r:id="rId64"/>
    <p:sldId id="429" r:id="rId65"/>
    <p:sldId id="430" r:id="rId66"/>
    <p:sldId id="431" r:id="rId67"/>
    <p:sldId id="432" r:id="rId68"/>
    <p:sldId id="433" r:id="rId69"/>
    <p:sldId id="453" r:id="rId70"/>
    <p:sldId id="434" r:id="rId71"/>
    <p:sldId id="454" r:id="rId72"/>
    <p:sldId id="455" r:id="rId73"/>
    <p:sldId id="456" r:id="rId74"/>
    <p:sldId id="457" r:id="rId75"/>
    <p:sldId id="458" r:id="rId76"/>
    <p:sldId id="801" r:id="rId77"/>
    <p:sldId id="459" r:id="rId78"/>
    <p:sldId id="460" r:id="rId79"/>
    <p:sldId id="462" r:id="rId80"/>
    <p:sldId id="802" r:id="rId81"/>
    <p:sldId id="435" r:id="rId82"/>
    <p:sldId id="463" r:id="rId83"/>
    <p:sldId id="464" r:id="rId84"/>
    <p:sldId id="803" r:id="rId85"/>
    <p:sldId id="465" r:id="rId86"/>
    <p:sldId id="466" r:id="rId87"/>
    <p:sldId id="524" r:id="rId88"/>
    <p:sldId id="437" r:id="rId89"/>
    <p:sldId id="470" r:id="rId90"/>
    <p:sldId id="525" r:id="rId91"/>
    <p:sldId id="526" r:id="rId92"/>
    <p:sldId id="471" r:id="rId93"/>
    <p:sldId id="472" r:id="rId94"/>
    <p:sldId id="473" r:id="rId95"/>
    <p:sldId id="527" r:id="rId96"/>
    <p:sldId id="477" r:id="rId97"/>
    <p:sldId id="800" r:id="rId98"/>
    <p:sldId id="516" r:id="rId99"/>
    <p:sldId id="528" r:id="rId100"/>
    <p:sldId id="489" r:id="rId10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88"/>
    <p:restoredTop sz="94694"/>
  </p:normalViewPr>
  <p:slideViewPr>
    <p:cSldViewPr snapToGrid="0" snapToObjects="1">
      <p:cViewPr varScale="1">
        <p:scale>
          <a:sx n="128" d="100"/>
          <a:sy n="128" d="100"/>
        </p:scale>
        <p:origin x="68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806383-04FC-5546-8BAF-AE3D6520D903}" type="datetimeFigureOut">
              <a:rPr lang="en-US" smtClean="0"/>
              <a:t>2/18/25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41D2AF-BF20-BB43-B895-6E89F1D5B8EB}" type="slidenum">
              <a:rPr lang="en-US" smtClean="0"/>
              <a:t>‹#›</a:t>
            </a:fld>
            <a:endParaRPr lang="en-US"/>
          </a:p>
        </p:txBody>
      </p:sp>
    </p:spTree>
    <p:extLst>
      <p:ext uri="{BB962C8B-B14F-4D97-AF65-F5344CB8AC3E}">
        <p14:creationId xmlns:p14="http://schemas.microsoft.com/office/powerpoint/2010/main" val="16137155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20D6976-8ABD-BC43-9315-8CA8C116BD4C}" type="slidenum">
              <a:rPr lang="en-US" smtClean="0"/>
              <a:t>52</a:t>
            </a:fld>
            <a:endParaRPr lang="en-US"/>
          </a:p>
        </p:txBody>
      </p:sp>
    </p:spTree>
    <p:extLst>
      <p:ext uri="{BB962C8B-B14F-4D97-AF65-F5344CB8AC3E}">
        <p14:creationId xmlns:p14="http://schemas.microsoft.com/office/powerpoint/2010/main" val="19413256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20D6976-8ABD-BC43-9315-8CA8C116BD4C}" type="slidenum">
              <a:rPr lang="en-US" smtClean="0"/>
              <a:t>53</a:t>
            </a:fld>
            <a:endParaRPr lang="en-US"/>
          </a:p>
        </p:txBody>
      </p:sp>
    </p:spTree>
    <p:extLst>
      <p:ext uri="{BB962C8B-B14F-4D97-AF65-F5344CB8AC3E}">
        <p14:creationId xmlns:p14="http://schemas.microsoft.com/office/powerpoint/2010/main" val="3721736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2C699-34CC-2A40-B1CD-1FA1FF072A6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07BD4-26C4-5540-8B3E-48F1B4D8EF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4277EF5-9D43-2C41-83D5-CB8645AFD3C9}"/>
              </a:ext>
            </a:extLst>
          </p:cNvPr>
          <p:cNvSpPr>
            <a:spLocks noGrp="1"/>
          </p:cNvSpPr>
          <p:nvPr>
            <p:ph type="dt" sz="half" idx="10"/>
          </p:nvPr>
        </p:nvSpPr>
        <p:spPr/>
        <p:txBody>
          <a:bodyPr/>
          <a:lstStyle/>
          <a:p>
            <a:fld id="{CB671B96-F317-D341-9CB4-6B5192B92F9A}" type="datetime1">
              <a:rPr lang="en-US" smtClean="0"/>
              <a:t>2/18/25</a:t>
            </a:fld>
            <a:endParaRPr lang="en-US"/>
          </a:p>
        </p:txBody>
      </p:sp>
      <p:sp>
        <p:nvSpPr>
          <p:cNvPr id="5" name="Footer Placeholder 4">
            <a:extLst>
              <a:ext uri="{FF2B5EF4-FFF2-40B4-BE49-F238E27FC236}">
                <a16:creationId xmlns:a16="http://schemas.microsoft.com/office/drawing/2014/main" id="{73CB9D2E-0358-BF4F-8DF9-D823E02D3A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2F0432-D988-4E4D-A29C-C7E39F08E454}"/>
              </a:ext>
            </a:extLst>
          </p:cNvPr>
          <p:cNvSpPr>
            <a:spLocks noGrp="1"/>
          </p:cNvSpPr>
          <p:nvPr>
            <p:ph type="sldNum" sz="quarter" idx="12"/>
          </p:nvPr>
        </p:nvSpPr>
        <p:spPr/>
        <p:txBody>
          <a:bodyPr/>
          <a:lstStyle/>
          <a:p>
            <a:fld id="{5E14A864-8846-DC49-9FDC-14F56CA6E9FC}" type="slidenum">
              <a:rPr lang="en-US" smtClean="0"/>
              <a:t>‹#›</a:t>
            </a:fld>
            <a:endParaRPr lang="en-US"/>
          </a:p>
        </p:txBody>
      </p:sp>
    </p:spTree>
    <p:extLst>
      <p:ext uri="{BB962C8B-B14F-4D97-AF65-F5344CB8AC3E}">
        <p14:creationId xmlns:p14="http://schemas.microsoft.com/office/powerpoint/2010/main" val="3064648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66575-B356-5B49-AEBF-462834C7D9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18C1A0-F4DE-5A46-AF28-0C447A9854B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E86413-7CA1-FE44-A3A2-67765476AD55}"/>
              </a:ext>
            </a:extLst>
          </p:cNvPr>
          <p:cNvSpPr>
            <a:spLocks noGrp="1"/>
          </p:cNvSpPr>
          <p:nvPr>
            <p:ph type="dt" sz="half" idx="10"/>
          </p:nvPr>
        </p:nvSpPr>
        <p:spPr/>
        <p:txBody>
          <a:bodyPr/>
          <a:lstStyle/>
          <a:p>
            <a:fld id="{06E713D6-BDFB-3F4C-A3BC-4615C563F674}" type="datetime1">
              <a:rPr lang="en-US" smtClean="0"/>
              <a:t>2/18/25</a:t>
            </a:fld>
            <a:endParaRPr lang="en-US"/>
          </a:p>
        </p:txBody>
      </p:sp>
      <p:sp>
        <p:nvSpPr>
          <p:cNvPr id="5" name="Footer Placeholder 4">
            <a:extLst>
              <a:ext uri="{FF2B5EF4-FFF2-40B4-BE49-F238E27FC236}">
                <a16:creationId xmlns:a16="http://schemas.microsoft.com/office/drawing/2014/main" id="{1D3C2880-9D3C-F848-BE1D-4A9ADA4437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86B81B-27B7-494E-B964-4599BF1498A6}"/>
              </a:ext>
            </a:extLst>
          </p:cNvPr>
          <p:cNvSpPr>
            <a:spLocks noGrp="1"/>
          </p:cNvSpPr>
          <p:nvPr>
            <p:ph type="sldNum" sz="quarter" idx="12"/>
          </p:nvPr>
        </p:nvSpPr>
        <p:spPr/>
        <p:txBody>
          <a:bodyPr/>
          <a:lstStyle/>
          <a:p>
            <a:fld id="{5E14A864-8846-DC49-9FDC-14F56CA6E9FC}" type="slidenum">
              <a:rPr lang="en-US" smtClean="0"/>
              <a:t>‹#›</a:t>
            </a:fld>
            <a:endParaRPr lang="en-US"/>
          </a:p>
        </p:txBody>
      </p:sp>
    </p:spTree>
    <p:extLst>
      <p:ext uri="{BB962C8B-B14F-4D97-AF65-F5344CB8AC3E}">
        <p14:creationId xmlns:p14="http://schemas.microsoft.com/office/powerpoint/2010/main" val="30466192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94922-439B-8943-99FE-8E4309A44DD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738AD88-EE21-D647-B65E-B503FA91F21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9B9B40-1A77-0F4D-8158-58819BC3D640}"/>
              </a:ext>
            </a:extLst>
          </p:cNvPr>
          <p:cNvSpPr>
            <a:spLocks noGrp="1"/>
          </p:cNvSpPr>
          <p:nvPr>
            <p:ph type="dt" sz="half" idx="10"/>
          </p:nvPr>
        </p:nvSpPr>
        <p:spPr/>
        <p:txBody>
          <a:bodyPr/>
          <a:lstStyle/>
          <a:p>
            <a:fld id="{50321B9F-87B4-254A-B007-E211228F91F2}" type="datetime1">
              <a:rPr lang="en-US" smtClean="0"/>
              <a:t>2/18/25</a:t>
            </a:fld>
            <a:endParaRPr lang="en-US"/>
          </a:p>
        </p:txBody>
      </p:sp>
      <p:sp>
        <p:nvSpPr>
          <p:cNvPr id="5" name="Footer Placeholder 4">
            <a:extLst>
              <a:ext uri="{FF2B5EF4-FFF2-40B4-BE49-F238E27FC236}">
                <a16:creationId xmlns:a16="http://schemas.microsoft.com/office/drawing/2014/main" id="{4363E7C9-F16D-1F42-865C-57363D9824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51114F-D244-084D-8848-2FA49E9F4A7C}"/>
              </a:ext>
            </a:extLst>
          </p:cNvPr>
          <p:cNvSpPr>
            <a:spLocks noGrp="1"/>
          </p:cNvSpPr>
          <p:nvPr>
            <p:ph type="sldNum" sz="quarter" idx="12"/>
          </p:nvPr>
        </p:nvSpPr>
        <p:spPr/>
        <p:txBody>
          <a:bodyPr/>
          <a:lstStyle/>
          <a:p>
            <a:fld id="{5E14A864-8846-DC49-9FDC-14F56CA6E9FC}" type="slidenum">
              <a:rPr lang="en-US" smtClean="0"/>
              <a:t>‹#›</a:t>
            </a:fld>
            <a:endParaRPr lang="en-US"/>
          </a:p>
        </p:txBody>
      </p:sp>
    </p:spTree>
    <p:extLst>
      <p:ext uri="{BB962C8B-B14F-4D97-AF65-F5344CB8AC3E}">
        <p14:creationId xmlns:p14="http://schemas.microsoft.com/office/powerpoint/2010/main" val="1705712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83274-BE61-E743-B9ED-631D69BDF2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0DEF606-6A76-7142-9B64-E8281FBD48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E8DD9DF-54C5-E648-8E59-9A47BE482E5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4F66992-464A-8248-B83D-B1EF4A8BE0C5}"/>
              </a:ext>
            </a:extLst>
          </p:cNvPr>
          <p:cNvSpPr>
            <a:spLocks noGrp="1"/>
          </p:cNvSpPr>
          <p:nvPr>
            <p:ph type="dt" sz="half" idx="10"/>
          </p:nvPr>
        </p:nvSpPr>
        <p:spPr/>
        <p:txBody>
          <a:bodyPr/>
          <a:lstStyle/>
          <a:p>
            <a:fld id="{3432D60F-8138-2B45-A2F9-03F0F39D87C3}" type="datetime1">
              <a:rPr lang="en-US" smtClean="0"/>
              <a:t>2/18/25</a:t>
            </a:fld>
            <a:endParaRPr lang="en-US"/>
          </a:p>
        </p:txBody>
      </p:sp>
      <p:sp>
        <p:nvSpPr>
          <p:cNvPr id="6" name="Footer Placeholder 5">
            <a:extLst>
              <a:ext uri="{FF2B5EF4-FFF2-40B4-BE49-F238E27FC236}">
                <a16:creationId xmlns:a16="http://schemas.microsoft.com/office/drawing/2014/main" id="{1103E5F0-D567-644E-8E21-3930729CCF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EC482E-7E88-9E4A-B794-068299C835ED}"/>
              </a:ext>
            </a:extLst>
          </p:cNvPr>
          <p:cNvSpPr>
            <a:spLocks noGrp="1"/>
          </p:cNvSpPr>
          <p:nvPr>
            <p:ph type="sldNum" sz="quarter" idx="12"/>
          </p:nvPr>
        </p:nvSpPr>
        <p:spPr/>
        <p:txBody>
          <a:bodyPr/>
          <a:lstStyle/>
          <a:p>
            <a:fld id="{5E14A864-8846-DC49-9FDC-14F56CA6E9FC}" type="slidenum">
              <a:rPr lang="en-US" smtClean="0"/>
              <a:t>‹#›</a:t>
            </a:fld>
            <a:endParaRPr lang="en-US"/>
          </a:p>
        </p:txBody>
      </p:sp>
    </p:spTree>
    <p:extLst>
      <p:ext uri="{BB962C8B-B14F-4D97-AF65-F5344CB8AC3E}">
        <p14:creationId xmlns:p14="http://schemas.microsoft.com/office/powerpoint/2010/main" val="566492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9F994-7407-D44B-AAFA-8375E238CC3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340BB4C-96FA-4140-9899-A3F6D119CE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6EEC0EF-6EAA-0E44-8153-CDA72A4ABE1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F6CC6B6-E9EB-7941-9F25-C2BA6D5438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73E408F-A71F-9E4A-B816-E2B012B98B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978A473-78CF-AE4F-85C9-80E1E9397D42}"/>
              </a:ext>
            </a:extLst>
          </p:cNvPr>
          <p:cNvSpPr>
            <a:spLocks noGrp="1"/>
          </p:cNvSpPr>
          <p:nvPr>
            <p:ph type="dt" sz="half" idx="10"/>
          </p:nvPr>
        </p:nvSpPr>
        <p:spPr/>
        <p:txBody>
          <a:bodyPr/>
          <a:lstStyle/>
          <a:p>
            <a:fld id="{AD02197B-7EB4-474E-BE8E-92289B3CA1DC}" type="datetime1">
              <a:rPr lang="en-US" smtClean="0"/>
              <a:t>2/18/25</a:t>
            </a:fld>
            <a:endParaRPr lang="en-US"/>
          </a:p>
        </p:txBody>
      </p:sp>
      <p:sp>
        <p:nvSpPr>
          <p:cNvPr id="8" name="Footer Placeholder 7">
            <a:extLst>
              <a:ext uri="{FF2B5EF4-FFF2-40B4-BE49-F238E27FC236}">
                <a16:creationId xmlns:a16="http://schemas.microsoft.com/office/drawing/2014/main" id="{7B0DC935-3FD8-8347-A283-C57452E40BE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1AE56C2-412C-134E-98A9-B54D90A4985B}"/>
              </a:ext>
            </a:extLst>
          </p:cNvPr>
          <p:cNvSpPr>
            <a:spLocks noGrp="1"/>
          </p:cNvSpPr>
          <p:nvPr>
            <p:ph type="sldNum" sz="quarter" idx="12"/>
          </p:nvPr>
        </p:nvSpPr>
        <p:spPr/>
        <p:txBody>
          <a:bodyPr/>
          <a:lstStyle/>
          <a:p>
            <a:fld id="{5E14A864-8846-DC49-9FDC-14F56CA6E9FC}" type="slidenum">
              <a:rPr lang="en-US" smtClean="0"/>
              <a:t>‹#›</a:t>
            </a:fld>
            <a:endParaRPr lang="en-US"/>
          </a:p>
        </p:txBody>
      </p:sp>
    </p:spTree>
    <p:extLst>
      <p:ext uri="{BB962C8B-B14F-4D97-AF65-F5344CB8AC3E}">
        <p14:creationId xmlns:p14="http://schemas.microsoft.com/office/powerpoint/2010/main" val="3492732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90996-3459-F84C-8279-5658E1B4A2D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0C38D8E-F939-D642-9CD0-38FD9891D56A}"/>
              </a:ext>
            </a:extLst>
          </p:cNvPr>
          <p:cNvSpPr>
            <a:spLocks noGrp="1"/>
          </p:cNvSpPr>
          <p:nvPr>
            <p:ph type="dt" sz="half" idx="10"/>
          </p:nvPr>
        </p:nvSpPr>
        <p:spPr/>
        <p:txBody>
          <a:bodyPr/>
          <a:lstStyle/>
          <a:p>
            <a:fld id="{CC90B7E9-5674-3C45-8C24-BC24BED99A16}" type="datetime1">
              <a:rPr lang="en-US" smtClean="0"/>
              <a:t>2/18/25</a:t>
            </a:fld>
            <a:endParaRPr lang="en-US"/>
          </a:p>
        </p:txBody>
      </p:sp>
      <p:sp>
        <p:nvSpPr>
          <p:cNvPr id="4" name="Footer Placeholder 3">
            <a:extLst>
              <a:ext uri="{FF2B5EF4-FFF2-40B4-BE49-F238E27FC236}">
                <a16:creationId xmlns:a16="http://schemas.microsoft.com/office/drawing/2014/main" id="{F0F4E336-F48F-5D46-9202-3093CE6FED5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17D236A-1272-AE4B-BC3E-33492D147991}"/>
              </a:ext>
            </a:extLst>
          </p:cNvPr>
          <p:cNvSpPr>
            <a:spLocks noGrp="1"/>
          </p:cNvSpPr>
          <p:nvPr>
            <p:ph type="sldNum" sz="quarter" idx="12"/>
          </p:nvPr>
        </p:nvSpPr>
        <p:spPr/>
        <p:txBody>
          <a:bodyPr/>
          <a:lstStyle/>
          <a:p>
            <a:fld id="{5E14A864-8846-DC49-9FDC-14F56CA6E9FC}" type="slidenum">
              <a:rPr lang="en-US" smtClean="0"/>
              <a:t>‹#›</a:t>
            </a:fld>
            <a:endParaRPr lang="en-US"/>
          </a:p>
        </p:txBody>
      </p:sp>
    </p:spTree>
    <p:extLst>
      <p:ext uri="{BB962C8B-B14F-4D97-AF65-F5344CB8AC3E}">
        <p14:creationId xmlns:p14="http://schemas.microsoft.com/office/powerpoint/2010/main" val="11230720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CC8687-6BCE-154E-8C43-0150C4AF4213}"/>
              </a:ext>
            </a:extLst>
          </p:cNvPr>
          <p:cNvSpPr>
            <a:spLocks noGrp="1"/>
          </p:cNvSpPr>
          <p:nvPr>
            <p:ph type="dt" sz="half" idx="10"/>
          </p:nvPr>
        </p:nvSpPr>
        <p:spPr/>
        <p:txBody>
          <a:bodyPr/>
          <a:lstStyle/>
          <a:p>
            <a:fld id="{1CF5AF52-7B51-B54E-99F1-94881FB4E064}" type="datetime1">
              <a:rPr lang="en-US" smtClean="0"/>
              <a:t>2/18/25</a:t>
            </a:fld>
            <a:endParaRPr lang="en-US"/>
          </a:p>
        </p:txBody>
      </p:sp>
      <p:sp>
        <p:nvSpPr>
          <p:cNvPr id="3" name="Footer Placeholder 2">
            <a:extLst>
              <a:ext uri="{FF2B5EF4-FFF2-40B4-BE49-F238E27FC236}">
                <a16:creationId xmlns:a16="http://schemas.microsoft.com/office/drawing/2014/main" id="{33AE4F2A-29AE-D441-B5D9-184E5DB8BCA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D8B9AF8-AFDB-564B-B6FB-BEBCE1ED6A4D}"/>
              </a:ext>
            </a:extLst>
          </p:cNvPr>
          <p:cNvSpPr>
            <a:spLocks noGrp="1"/>
          </p:cNvSpPr>
          <p:nvPr>
            <p:ph type="sldNum" sz="quarter" idx="12"/>
          </p:nvPr>
        </p:nvSpPr>
        <p:spPr/>
        <p:txBody>
          <a:bodyPr/>
          <a:lstStyle/>
          <a:p>
            <a:fld id="{5E14A864-8846-DC49-9FDC-14F56CA6E9FC}" type="slidenum">
              <a:rPr lang="en-US" smtClean="0"/>
              <a:t>‹#›</a:t>
            </a:fld>
            <a:endParaRPr lang="en-US"/>
          </a:p>
        </p:txBody>
      </p:sp>
    </p:spTree>
    <p:extLst>
      <p:ext uri="{BB962C8B-B14F-4D97-AF65-F5344CB8AC3E}">
        <p14:creationId xmlns:p14="http://schemas.microsoft.com/office/powerpoint/2010/main" val="3398527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23113-5CA9-824B-86CA-84577D573C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BB978C7-0D59-E844-8679-0733BC61A2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36DAA1D-5A92-BB41-AAF8-DA6191B28C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C74D56-6333-C941-9DC9-C410102311CB}"/>
              </a:ext>
            </a:extLst>
          </p:cNvPr>
          <p:cNvSpPr>
            <a:spLocks noGrp="1"/>
          </p:cNvSpPr>
          <p:nvPr>
            <p:ph type="dt" sz="half" idx="10"/>
          </p:nvPr>
        </p:nvSpPr>
        <p:spPr/>
        <p:txBody>
          <a:bodyPr/>
          <a:lstStyle/>
          <a:p>
            <a:fld id="{84D51491-F0D0-A146-B8F3-5594E0122669}" type="datetime1">
              <a:rPr lang="en-US" smtClean="0"/>
              <a:t>2/18/25</a:t>
            </a:fld>
            <a:endParaRPr lang="en-US"/>
          </a:p>
        </p:txBody>
      </p:sp>
      <p:sp>
        <p:nvSpPr>
          <p:cNvPr id="6" name="Footer Placeholder 5">
            <a:extLst>
              <a:ext uri="{FF2B5EF4-FFF2-40B4-BE49-F238E27FC236}">
                <a16:creationId xmlns:a16="http://schemas.microsoft.com/office/drawing/2014/main" id="{3A41EF20-EECA-8142-A77A-B29FE7BAC6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0692E8-BDF9-2348-9CB8-7FE89B3792E6}"/>
              </a:ext>
            </a:extLst>
          </p:cNvPr>
          <p:cNvSpPr>
            <a:spLocks noGrp="1"/>
          </p:cNvSpPr>
          <p:nvPr>
            <p:ph type="sldNum" sz="quarter" idx="12"/>
          </p:nvPr>
        </p:nvSpPr>
        <p:spPr/>
        <p:txBody>
          <a:bodyPr/>
          <a:lstStyle/>
          <a:p>
            <a:fld id="{5E14A864-8846-DC49-9FDC-14F56CA6E9FC}" type="slidenum">
              <a:rPr lang="en-US" smtClean="0"/>
              <a:t>‹#›</a:t>
            </a:fld>
            <a:endParaRPr lang="en-US"/>
          </a:p>
        </p:txBody>
      </p:sp>
    </p:spTree>
    <p:extLst>
      <p:ext uri="{BB962C8B-B14F-4D97-AF65-F5344CB8AC3E}">
        <p14:creationId xmlns:p14="http://schemas.microsoft.com/office/powerpoint/2010/main" val="3599821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00284-2C2C-824B-B982-DFC8FEC444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B4081C-2988-0540-AD61-6FA2940E03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A14A4D4-4BC3-444B-9528-B2EE67E5DF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5840E99-A690-BB42-AED9-1EE8E0D0A554}"/>
              </a:ext>
            </a:extLst>
          </p:cNvPr>
          <p:cNvSpPr>
            <a:spLocks noGrp="1"/>
          </p:cNvSpPr>
          <p:nvPr>
            <p:ph type="dt" sz="half" idx="10"/>
          </p:nvPr>
        </p:nvSpPr>
        <p:spPr/>
        <p:txBody>
          <a:bodyPr/>
          <a:lstStyle/>
          <a:p>
            <a:fld id="{FF0B8F7B-1103-D44F-8899-D45CCAF846B2}" type="datetime1">
              <a:rPr lang="en-US" smtClean="0"/>
              <a:t>2/18/25</a:t>
            </a:fld>
            <a:endParaRPr lang="en-US"/>
          </a:p>
        </p:txBody>
      </p:sp>
      <p:sp>
        <p:nvSpPr>
          <p:cNvPr id="6" name="Footer Placeholder 5">
            <a:extLst>
              <a:ext uri="{FF2B5EF4-FFF2-40B4-BE49-F238E27FC236}">
                <a16:creationId xmlns:a16="http://schemas.microsoft.com/office/drawing/2014/main" id="{9E901174-A44A-964A-9B6B-098B9768CE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55A00E-33A7-2E4A-8C0B-FCF2F1A4A01C}"/>
              </a:ext>
            </a:extLst>
          </p:cNvPr>
          <p:cNvSpPr>
            <a:spLocks noGrp="1"/>
          </p:cNvSpPr>
          <p:nvPr>
            <p:ph type="sldNum" sz="quarter" idx="12"/>
          </p:nvPr>
        </p:nvSpPr>
        <p:spPr/>
        <p:txBody>
          <a:bodyPr/>
          <a:lstStyle/>
          <a:p>
            <a:fld id="{5E14A864-8846-DC49-9FDC-14F56CA6E9FC}" type="slidenum">
              <a:rPr lang="en-US" smtClean="0"/>
              <a:t>‹#›</a:t>
            </a:fld>
            <a:endParaRPr lang="en-US"/>
          </a:p>
        </p:txBody>
      </p:sp>
    </p:spTree>
    <p:extLst>
      <p:ext uri="{BB962C8B-B14F-4D97-AF65-F5344CB8AC3E}">
        <p14:creationId xmlns:p14="http://schemas.microsoft.com/office/powerpoint/2010/main" val="3637187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DAE19-B19E-E24F-AE8E-AB5704BFF14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AF995E4-F6B9-E647-914D-ACDE4F1F1C0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B979F3-A3BF-9849-8686-6778E2DCA7C0}"/>
              </a:ext>
            </a:extLst>
          </p:cNvPr>
          <p:cNvSpPr>
            <a:spLocks noGrp="1"/>
          </p:cNvSpPr>
          <p:nvPr>
            <p:ph type="dt" sz="half" idx="10"/>
          </p:nvPr>
        </p:nvSpPr>
        <p:spPr/>
        <p:txBody>
          <a:bodyPr/>
          <a:lstStyle/>
          <a:p>
            <a:fld id="{136A99B5-F552-AF4B-8560-AD9C45D1D8FC}" type="datetime1">
              <a:rPr lang="en-US" smtClean="0"/>
              <a:t>2/18/25</a:t>
            </a:fld>
            <a:endParaRPr lang="en-US"/>
          </a:p>
        </p:txBody>
      </p:sp>
      <p:sp>
        <p:nvSpPr>
          <p:cNvPr id="5" name="Footer Placeholder 4">
            <a:extLst>
              <a:ext uri="{FF2B5EF4-FFF2-40B4-BE49-F238E27FC236}">
                <a16:creationId xmlns:a16="http://schemas.microsoft.com/office/drawing/2014/main" id="{470A2C18-026E-A84B-88AF-F6AD61F459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129D9A-11D7-2E4E-81D6-83F67BE5F6F6}"/>
              </a:ext>
            </a:extLst>
          </p:cNvPr>
          <p:cNvSpPr>
            <a:spLocks noGrp="1"/>
          </p:cNvSpPr>
          <p:nvPr>
            <p:ph type="sldNum" sz="quarter" idx="12"/>
          </p:nvPr>
        </p:nvSpPr>
        <p:spPr/>
        <p:txBody>
          <a:bodyPr/>
          <a:lstStyle/>
          <a:p>
            <a:fld id="{5E14A864-8846-DC49-9FDC-14F56CA6E9FC}" type="slidenum">
              <a:rPr lang="en-US" smtClean="0"/>
              <a:t>‹#›</a:t>
            </a:fld>
            <a:endParaRPr lang="en-US"/>
          </a:p>
        </p:txBody>
      </p:sp>
    </p:spTree>
    <p:extLst>
      <p:ext uri="{BB962C8B-B14F-4D97-AF65-F5344CB8AC3E}">
        <p14:creationId xmlns:p14="http://schemas.microsoft.com/office/powerpoint/2010/main" val="3556529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0146FCC-6284-F84E-844F-72FB094B92A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555FE54-E3C5-A344-BC97-562134CA08F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43607A-C8AF-3D49-94F7-EAD2E37B8ED2}"/>
              </a:ext>
            </a:extLst>
          </p:cNvPr>
          <p:cNvSpPr>
            <a:spLocks noGrp="1"/>
          </p:cNvSpPr>
          <p:nvPr>
            <p:ph type="dt" sz="half" idx="10"/>
          </p:nvPr>
        </p:nvSpPr>
        <p:spPr/>
        <p:txBody>
          <a:bodyPr/>
          <a:lstStyle/>
          <a:p>
            <a:fld id="{74150275-4EDB-B44B-AE9C-6E56DF5772E2}" type="datetime1">
              <a:rPr lang="en-US" smtClean="0"/>
              <a:t>2/18/25</a:t>
            </a:fld>
            <a:endParaRPr lang="en-US"/>
          </a:p>
        </p:txBody>
      </p:sp>
      <p:sp>
        <p:nvSpPr>
          <p:cNvPr id="5" name="Footer Placeholder 4">
            <a:extLst>
              <a:ext uri="{FF2B5EF4-FFF2-40B4-BE49-F238E27FC236}">
                <a16:creationId xmlns:a16="http://schemas.microsoft.com/office/drawing/2014/main" id="{DD3AE7AC-0C55-4E44-B759-03332CCE94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014EE3-ABF7-9140-A7B6-29CB58016071}"/>
              </a:ext>
            </a:extLst>
          </p:cNvPr>
          <p:cNvSpPr>
            <a:spLocks noGrp="1"/>
          </p:cNvSpPr>
          <p:nvPr>
            <p:ph type="sldNum" sz="quarter" idx="12"/>
          </p:nvPr>
        </p:nvSpPr>
        <p:spPr/>
        <p:txBody>
          <a:bodyPr/>
          <a:lstStyle/>
          <a:p>
            <a:fld id="{5E14A864-8846-DC49-9FDC-14F56CA6E9FC}" type="slidenum">
              <a:rPr lang="en-US" smtClean="0"/>
              <a:t>‹#›</a:t>
            </a:fld>
            <a:endParaRPr lang="en-US"/>
          </a:p>
        </p:txBody>
      </p:sp>
    </p:spTree>
    <p:extLst>
      <p:ext uri="{BB962C8B-B14F-4D97-AF65-F5344CB8AC3E}">
        <p14:creationId xmlns:p14="http://schemas.microsoft.com/office/powerpoint/2010/main" val="3866842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3C6516-CDBB-B042-AA9B-B0404F6ED4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7D2E9A7-FA99-B04C-B79E-2B482B98F0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9019C1-4C26-CA45-B5CD-8E2287AC41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A27F91-8AFD-1E45-9F52-A9A498F939A1}" type="datetime1">
              <a:rPr lang="en-US" smtClean="0"/>
              <a:t>2/18/25</a:t>
            </a:fld>
            <a:endParaRPr lang="en-US"/>
          </a:p>
        </p:txBody>
      </p:sp>
      <p:sp>
        <p:nvSpPr>
          <p:cNvPr id="5" name="Footer Placeholder 4">
            <a:extLst>
              <a:ext uri="{FF2B5EF4-FFF2-40B4-BE49-F238E27FC236}">
                <a16:creationId xmlns:a16="http://schemas.microsoft.com/office/drawing/2014/main" id="{51706FA6-110A-434D-9833-4F74B1E94E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79803A4-5BAC-D440-BA8B-8B689A68DC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14A864-8846-DC49-9FDC-14F56CA6E9FC}" type="slidenum">
              <a:rPr lang="en-US" smtClean="0"/>
              <a:t>‹#›</a:t>
            </a:fld>
            <a:endParaRPr lang="en-US"/>
          </a:p>
        </p:txBody>
      </p:sp>
    </p:spTree>
    <p:extLst>
      <p:ext uri="{BB962C8B-B14F-4D97-AF65-F5344CB8AC3E}">
        <p14:creationId xmlns:p14="http://schemas.microsoft.com/office/powerpoint/2010/main" val="28102178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1.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image" Target="../media/image202.png"/><Relationship Id="rId1" Type="http://schemas.openxmlformats.org/officeDocument/2006/relationships/slideLayout" Target="../slideLayouts/slideLayout2.xml"/><Relationship Id="rId5" Type="http://schemas.openxmlformats.org/officeDocument/2006/relationships/image" Target="../media/image22.tiff"/><Relationship Id="rId4" Type="http://schemas.openxmlformats.org/officeDocument/2006/relationships/image" Target="../media/image21.tiff"/></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image" Target="../media/image611.png"/><Relationship Id="rId7" Type="http://schemas.openxmlformats.org/officeDocument/2006/relationships/image" Target="../media/image33.tiff"/><Relationship Id="rId2" Type="http://schemas.openxmlformats.org/officeDocument/2006/relationships/image" Target="../media/image110.png"/><Relationship Id="rId1" Type="http://schemas.openxmlformats.org/officeDocument/2006/relationships/slideLayout" Target="../slideLayouts/slideLayout2.xml"/><Relationship Id="rId6" Type="http://schemas.openxmlformats.org/officeDocument/2006/relationships/image" Target="../media/image92.png"/><Relationship Id="rId5" Type="http://schemas.openxmlformats.org/officeDocument/2006/relationships/image" Target="../media/image85.png"/><Relationship Id="rId4" Type="http://schemas.openxmlformats.org/officeDocument/2006/relationships/image" Target="../media/image710.png"/><Relationship Id="rId9" Type="http://schemas.openxmlformats.org/officeDocument/2006/relationships/image" Target="../media/image131.png"/></Relationships>
</file>

<file path=ppt/slides/_rels/slide35.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33.tiff"/><Relationship Id="rId1" Type="http://schemas.openxmlformats.org/officeDocument/2006/relationships/slideLayout" Target="../slideLayouts/slideLayout2.xml"/><Relationship Id="rId5" Type="http://schemas.openxmlformats.org/officeDocument/2006/relationships/image" Target="../media/image150.png"/><Relationship Id="rId4" Type="http://schemas.openxmlformats.org/officeDocument/2006/relationships/image" Target="../media/image141.png"/></Relationships>
</file>

<file path=ppt/slides/_rels/slide36.xml.rels><?xml version="1.0" encoding="UTF-8" standalone="yes"?>
<Relationships xmlns="http://schemas.openxmlformats.org/package/2006/relationships"><Relationship Id="rId2" Type="http://schemas.openxmlformats.org/officeDocument/2006/relationships/image" Target="../media/image33.tif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6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80.png"/><Relationship Id="rId7" Type="http://schemas.openxmlformats.org/officeDocument/2006/relationships/image" Target="../media/image220.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210.png"/><Relationship Id="rId5" Type="http://schemas.openxmlformats.org/officeDocument/2006/relationships/image" Target="../media/image200.png"/><Relationship Id="rId4" Type="http://schemas.openxmlformats.org/officeDocument/2006/relationships/image" Target="../media/image190.png"/></Relationships>
</file>

<file path=ppt/slides/_rels/slide4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3.tiff"/><Relationship Id="rId5" Type="http://schemas.openxmlformats.org/officeDocument/2006/relationships/image" Target="../media/image37.png"/><Relationship Id="rId4" Type="http://schemas.openxmlformats.org/officeDocument/2006/relationships/image" Target="../media/image36.png"/></Relationships>
</file>

<file path=ppt/slides/_rels/slide44.xml.rels><?xml version="1.0" encoding="UTF-8" standalone="yes"?>
<Relationships xmlns="http://schemas.openxmlformats.org/package/2006/relationships"><Relationship Id="rId3" Type="http://schemas.openxmlformats.org/officeDocument/2006/relationships/image" Target="../media/image281.png"/><Relationship Id="rId7" Type="http://schemas.openxmlformats.org/officeDocument/2006/relationships/image" Target="../media/image321.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291.png"/></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46.xml.rels><?xml version="1.0" encoding="UTF-8" standalone="yes"?>
<Relationships xmlns="http://schemas.openxmlformats.org/package/2006/relationships"><Relationship Id="rId3" Type="http://schemas.openxmlformats.org/officeDocument/2006/relationships/image" Target="../media/image350.png"/><Relationship Id="rId2" Type="http://schemas.openxmlformats.org/officeDocument/2006/relationships/image" Target="../media/image340.png"/><Relationship Id="rId1" Type="http://schemas.openxmlformats.org/officeDocument/2006/relationships/slideLayout" Target="../slideLayouts/slideLayout2.xml"/><Relationship Id="rId6" Type="http://schemas.openxmlformats.org/officeDocument/2006/relationships/image" Target="../media/image380.png"/><Relationship Id="rId5" Type="http://schemas.openxmlformats.org/officeDocument/2006/relationships/image" Target="../media/image370.png"/><Relationship Id="rId4" Type="http://schemas.openxmlformats.org/officeDocument/2006/relationships/image" Target="../media/image360.png"/></Relationships>
</file>

<file path=ppt/slides/_rels/slide4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9.tif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0.tiff"/></Relationships>
</file>

<file path=ppt/slides/_rels/slide53.xml.rels><?xml version="1.0" encoding="UTF-8" standalone="yes"?>
<Relationships xmlns="http://schemas.openxmlformats.org/package/2006/relationships"><Relationship Id="rId8" Type="http://schemas.openxmlformats.org/officeDocument/2006/relationships/image" Target="../media/image310.png"/><Relationship Id="rId3" Type="http://schemas.openxmlformats.org/officeDocument/2006/relationships/image" Target="../media/image51.png"/><Relationship Id="rId7" Type="http://schemas.openxmlformats.org/officeDocument/2006/relationships/image" Target="../media/image30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90.png"/><Relationship Id="rId5" Type="http://schemas.openxmlformats.org/officeDocument/2006/relationships/image" Target="../media/image280.png"/><Relationship Id="rId4" Type="http://schemas.openxmlformats.org/officeDocument/2006/relationships/image" Target="../media/image270.png"/><Relationship Id="rId9" Type="http://schemas.openxmlformats.org/officeDocument/2006/relationships/image" Target="../media/image320.png"/></Relationships>
</file>

<file path=ppt/slides/_rels/slide54.xml.rels><?xml version="1.0" encoding="UTF-8" standalone="yes"?>
<Relationships xmlns="http://schemas.openxmlformats.org/package/2006/relationships"><Relationship Id="rId2" Type="http://schemas.openxmlformats.org/officeDocument/2006/relationships/image" Target="../media/image50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6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0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1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81.png"/><Relationship Id="rId2" Type="http://schemas.openxmlformats.org/officeDocument/2006/relationships/image" Target="../media/image47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1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3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0.tif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47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1.tiff"/><Relationship Id="rId2" Type="http://schemas.openxmlformats.org/officeDocument/2006/relationships/image" Target="../media/image480.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0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50.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10.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610.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70.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620.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660.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 Id="rId5" Type="http://schemas.openxmlformats.org/officeDocument/2006/relationships/image" Target="../media/image76.png"/><Relationship Id="rId4" Type="http://schemas.openxmlformats.org/officeDocument/2006/relationships/image" Target="../media/image75.png"/></Relationships>
</file>

<file path=ppt/slides/_rels/slide8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 Id="rId4" Type="http://schemas.openxmlformats.org/officeDocument/2006/relationships/image" Target="../media/image681.png"/></Relationships>
</file>

<file path=ppt/slides/_rels/slide90.xml.rels><?xml version="1.0" encoding="UTF-8" standalone="yes"?>
<Relationships xmlns="http://schemas.openxmlformats.org/package/2006/relationships"><Relationship Id="rId2" Type="http://schemas.openxmlformats.org/officeDocument/2006/relationships/image" Target="../media/image680.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6.png"/><Relationship Id="rId1" Type="http://schemas.openxmlformats.org/officeDocument/2006/relationships/slideLayout" Target="../slideLayouts/slideLayout2.xml"/><Relationship Id="rId4" Type="http://schemas.openxmlformats.org/officeDocument/2006/relationships/image" Target="../media/image54.tiff"/></Relationships>
</file>

<file path=ppt/slides/_rels/slide96.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image" Target="../media/image79.png"/><Relationship Id="rId1" Type="http://schemas.openxmlformats.org/officeDocument/2006/relationships/slideLayout" Target="../slideLayouts/slideLayout2.xml"/><Relationship Id="rId5" Type="http://schemas.openxmlformats.org/officeDocument/2006/relationships/image" Target="../media/image22.tiff"/><Relationship Id="rId4" Type="http://schemas.openxmlformats.org/officeDocument/2006/relationships/image" Target="../media/image21.tiff"/></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751155"/>
            <a:ext cx="10363200" cy="1470025"/>
          </a:xfrm>
        </p:spPr>
        <p:txBody>
          <a:bodyPr>
            <a:noAutofit/>
          </a:bodyPr>
          <a:lstStyle/>
          <a:p>
            <a:r>
              <a:rPr lang="en-US" sz="6000" dirty="0"/>
              <a:t>CSCE-420: Artificial Intelligence </a:t>
            </a:r>
            <a:br>
              <a:rPr lang="en-US" sz="6000" dirty="0"/>
            </a:br>
            <a:r>
              <a:rPr lang="en-US" sz="4800" dirty="0"/>
              <a:t>Algorithmic Game Theory</a:t>
            </a:r>
            <a:endParaRPr lang="en-US" sz="4000" dirty="0"/>
          </a:p>
        </p:txBody>
      </p:sp>
      <p:sp>
        <p:nvSpPr>
          <p:cNvPr id="3" name="Subtitle 2"/>
          <p:cNvSpPr>
            <a:spLocks noGrp="1"/>
          </p:cNvSpPr>
          <p:nvPr>
            <p:ph type="subTitle" idx="1"/>
          </p:nvPr>
        </p:nvSpPr>
        <p:spPr>
          <a:xfrm>
            <a:off x="1962068" y="6047278"/>
            <a:ext cx="8534400" cy="954157"/>
          </a:xfrm>
        </p:spPr>
        <p:txBody>
          <a:bodyPr>
            <a:normAutofit/>
          </a:bodyPr>
          <a:lstStyle/>
          <a:p>
            <a:r>
              <a:rPr lang="en-US" dirty="0"/>
              <a:t>Instructor: </a:t>
            </a:r>
            <a:r>
              <a:rPr lang="en-US" dirty="0" err="1"/>
              <a:t>Guni</a:t>
            </a:r>
            <a:r>
              <a:rPr lang="en-US" dirty="0"/>
              <a:t> Sharon</a:t>
            </a:r>
          </a:p>
          <a:p>
            <a:endParaRPr lang="en-US" dirty="0"/>
          </a:p>
          <a:p>
            <a:endParaRPr lang="en-US" dirty="0"/>
          </a:p>
        </p:txBody>
      </p:sp>
      <p:pic>
        <p:nvPicPr>
          <p:cNvPr id="2050" name="Picture 2">
            <a:extLst>
              <a:ext uri="{FF2B5EF4-FFF2-40B4-BE49-F238E27FC236}">
                <a16:creationId xmlns:a16="http://schemas.microsoft.com/office/drawing/2014/main" id="{735B77B7-4F28-CE4C-8370-97353F4365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0308" y="2289502"/>
            <a:ext cx="3037920" cy="3546019"/>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D587A4FF-713C-81E8-E1E5-301BE248DF3F}"/>
              </a:ext>
            </a:extLst>
          </p:cNvPr>
          <p:cNvSpPr>
            <a:spLocks noGrp="1"/>
          </p:cNvSpPr>
          <p:nvPr>
            <p:ph type="sldNum" sz="quarter" idx="12"/>
          </p:nvPr>
        </p:nvSpPr>
        <p:spPr/>
        <p:txBody>
          <a:bodyPr/>
          <a:lstStyle/>
          <a:p>
            <a:fld id="{5E14A864-8846-DC49-9FDC-14F56CA6E9FC}" type="slidenum">
              <a:rPr lang="en-US" smtClean="0"/>
              <a:t>1</a:t>
            </a:fld>
            <a:endParaRPr lang="en-US"/>
          </a:p>
        </p:txBody>
      </p:sp>
    </p:spTree>
    <p:extLst>
      <p:ext uri="{BB962C8B-B14F-4D97-AF65-F5344CB8AC3E}">
        <p14:creationId xmlns:p14="http://schemas.microsoft.com/office/powerpoint/2010/main" val="14643396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A4FD0-70BA-8247-A836-06A925261EE2}"/>
              </a:ext>
            </a:extLst>
          </p:cNvPr>
          <p:cNvSpPr>
            <a:spLocks noGrp="1"/>
          </p:cNvSpPr>
          <p:nvPr>
            <p:ph type="title"/>
          </p:nvPr>
        </p:nvSpPr>
        <p:spPr/>
        <p:txBody>
          <a:bodyPr/>
          <a:lstStyle/>
          <a:p>
            <a:r>
              <a:rPr lang="en-US" dirty="0"/>
              <a:t>Announcements </a:t>
            </a:r>
          </a:p>
        </p:txBody>
      </p:sp>
      <p:sp>
        <p:nvSpPr>
          <p:cNvPr id="3" name="Content Placeholder 2">
            <a:extLst>
              <a:ext uri="{FF2B5EF4-FFF2-40B4-BE49-F238E27FC236}">
                <a16:creationId xmlns:a16="http://schemas.microsoft.com/office/drawing/2014/main" id="{710E8552-6F35-3A45-A5D5-3856BC79E27B}"/>
              </a:ext>
            </a:extLst>
          </p:cNvPr>
          <p:cNvSpPr>
            <a:spLocks noGrp="1"/>
          </p:cNvSpPr>
          <p:nvPr>
            <p:ph idx="1"/>
          </p:nvPr>
        </p:nvSpPr>
        <p:spPr/>
        <p:txBody>
          <a:bodyPr>
            <a:normAutofit/>
          </a:bodyPr>
          <a:lstStyle/>
          <a:p>
            <a:r>
              <a:rPr lang="en-US" dirty="0"/>
              <a:t>Contest 1: Multi-Agent Pacman, due by Feb 17, </a:t>
            </a:r>
            <a:r>
              <a:rPr lang="en-US" dirty="0" err="1"/>
              <a:t>EoD</a:t>
            </a:r>
            <a:endParaRPr lang="en-US" dirty="0"/>
          </a:p>
          <a:p>
            <a:r>
              <a:rPr lang="en-US" dirty="0"/>
              <a:t>Quiz4: Adversarial Search, due by Tuesday Feb. 12, </a:t>
            </a:r>
            <a:r>
              <a:rPr lang="en-US" dirty="0" err="1"/>
              <a:t>EoD</a:t>
            </a:r>
            <a:endParaRPr lang="en-US" dirty="0"/>
          </a:p>
          <a:p>
            <a:r>
              <a:rPr lang="en-US" dirty="0"/>
              <a:t>Assignment 2: Multi-Player Games, due by Monday Feb. 24, </a:t>
            </a:r>
            <a:r>
              <a:rPr lang="en-US" dirty="0" err="1"/>
              <a:t>EoD</a:t>
            </a:r>
            <a:endParaRPr lang="en-US" dirty="0"/>
          </a:p>
          <a:p>
            <a:r>
              <a:rPr lang="en-US" dirty="0"/>
              <a:t>Midterm: April 8 during class (bring your ID) </a:t>
            </a:r>
          </a:p>
          <a:p>
            <a:pPr lvl="1"/>
            <a:endParaRPr lang="en-US" dirty="0"/>
          </a:p>
          <a:p>
            <a:pPr lvl="1"/>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1B252FD1-4325-9E53-15FA-87B3E3D119B6}"/>
              </a:ext>
            </a:extLst>
          </p:cNvPr>
          <p:cNvSpPr>
            <a:spLocks noGrp="1"/>
          </p:cNvSpPr>
          <p:nvPr>
            <p:ph type="sldNum" sz="quarter" idx="12"/>
          </p:nvPr>
        </p:nvSpPr>
        <p:spPr/>
        <p:txBody>
          <a:bodyPr/>
          <a:lstStyle/>
          <a:p>
            <a:fld id="{5E14A864-8846-DC49-9FDC-14F56CA6E9FC}" type="slidenum">
              <a:rPr lang="en-US" smtClean="0"/>
              <a:t>2</a:t>
            </a:fld>
            <a:endParaRPr lang="en-US"/>
          </a:p>
        </p:txBody>
      </p:sp>
    </p:spTree>
    <p:extLst>
      <p:ext uri="{BB962C8B-B14F-4D97-AF65-F5344CB8AC3E}">
        <p14:creationId xmlns:p14="http://schemas.microsoft.com/office/powerpoint/2010/main" val="484774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62528-8C36-C94F-89E9-76D3DD8276C0}"/>
              </a:ext>
            </a:extLst>
          </p:cNvPr>
          <p:cNvSpPr>
            <a:spLocks noGrp="1"/>
          </p:cNvSpPr>
          <p:nvPr>
            <p:ph type="title"/>
          </p:nvPr>
        </p:nvSpPr>
        <p:spPr/>
        <p:txBody>
          <a:bodyPr/>
          <a:lstStyle/>
          <a:p>
            <a:r>
              <a:rPr lang="en-US" dirty="0"/>
              <a:t>Game Theory</a:t>
            </a:r>
          </a:p>
        </p:txBody>
      </p:sp>
      <p:sp>
        <p:nvSpPr>
          <p:cNvPr id="3" name="Content Placeholder 2">
            <a:extLst>
              <a:ext uri="{FF2B5EF4-FFF2-40B4-BE49-F238E27FC236}">
                <a16:creationId xmlns:a16="http://schemas.microsoft.com/office/drawing/2014/main" id="{9FB7017A-3970-DD46-852E-219A95F312F1}"/>
              </a:ext>
            </a:extLst>
          </p:cNvPr>
          <p:cNvSpPr>
            <a:spLocks noGrp="1"/>
          </p:cNvSpPr>
          <p:nvPr>
            <p:ph idx="1"/>
          </p:nvPr>
        </p:nvSpPr>
        <p:spPr/>
        <p:txBody>
          <a:bodyPr/>
          <a:lstStyle/>
          <a:p>
            <a:r>
              <a:rPr lang="en-US" altLang="en-US" dirty="0"/>
              <a:t>Rational Player</a:t>
            </a:r>
          </a:p>
          <a:p>
            <a:pPr lvl="1"/>
            <a:r>
              <a:rPr lang="en-US" altLang="en-US" dirty="0"/>
              <a:t>Prioritizes possible actions according to utility or cost</a:t>
            </a:r>
          </a:p>
          <a:p>
            <a:pPr lvl="2"/>
            <a:r>
              <a:rPr lang="en-US" dirty="0"/>
              <a:t>Von Neumann–Morgenstern utility theorem</a:t>
            </a:r>
          </a:p>
          <a:p>
            <a:pPr lvl="1"/>
            <a:r>
              <a:rPr lang="en-US" altLang="en-US" dirty="0"/>
              <a:t>Strives to maximize utility or to minimize cost</a:t>
            </a:r>
          </a:p>
          <a:p>
            <a:pPr lvl="1"/>
            <a:endParaRPr lang="en-US" altLang="en-US" dirty="0"/>
          </a:p>
          <a:p>
            <a:r>
              <a:rPr lang="en-US" altLang="en-US" dirty="0"/>
              <a:t>Competitive Environment</a:t>
            </a:r>
          </a:p>
          <a:p>
            <a:pPr lvl="1"/>
            <a:r>
              <a:rPr lang="en-US" altLang="en-US" dirty="0"/>
              <a:t>More than one player at the same time</a:t>
            </a:r>
          </a:p>
          <a:p>
            <a:pPr lvl="1" algn="ctr"/>
            <a:endParaRPr lang="en-US" altLang="en-US" dirty="0"/>
          </a:p>
          <a:p>
            <a:pPr lvl="1" algn="ctr">
              <a:buFont typeface="Verdana" panose="020B0604030504040204" pitchFamily="34" charset="0"/>
              <a:buNone/>
            </a:pPr>
            <a:r>
              <a:rPr lang="en-US" altLang="en-US" sz="2800" b="1" dirty="0"/>
              <a:t>Game Theory analyzes how </a:t>
            </a:r>
            <a:r>
              <a:rPr lang="en-US" altLang="en-US" sz="2800" b="1" u="sng" dirty="0"/>
              <a:t>rational players </a:t>
            </a:r>
            <a:r>
              <a:rPr lang="en-US" altLang="en-US" sz="2800" b="1" dirty="0"/>
              <a:t>behave in </a:t>
            </a:r>
            <a:r>
              <a:rPr lang="en-US" altLang="en-US" sz="2800" b="1" u="sng" dirty="0"/>
              <a:t>competitive environments</a:t>
            </a:r>
          </a:p>
          <a:p>
            <a:endParaRPr lang="en-US" dirty="0"/>
          </a:p>
        </p:txBody>
      </p:sp>
      <p:sp>
        <p:nvSpPr>
          <p:cNvPr id="4" name="Slide Number Placeholder 3">
            <a:extLst>
              <a:ext uri="{FF2B5EF4-FFF2-40B4-BE49-F238E27FC236}">
                <a16:creationId xmlns:a16="http://schemas.microsoft.com/office/drawing/2014/main" id="{C2DDB383-C52A-1526-E691-5D10E95E8E05}"/>
              </a:ext>
            </a:extLst>
          </p:cNvPr>
          <p:cNvSpPr>
            <a:spLocks noGrp="1"/>
          </p:cNvSpPr>
          <p:nvPr>
            <p:ph type="sldNum" sz="quarter" idx="12"/>
          </p:nvPr>
        </p:nvSpPr>
        <p:spPr/>
        <p:txBody>
          <a:bodyPr/>
          <a:lstStyle/>
          <a:p>
            <a:fld id="{5E14A864-8846-DC49-9FDC-14F56CA6E9FC}" type="slidenum">
              <a:rPr lang="en-US" smtClean="0"/>
              <a:t>3</a:t>
            </a:fld>
            <a:endParaRPr lang="en-US"/>
          </a:p>
        </p:txBody>
      </p:sp>
    </p:spTree>
    <p:extLst>
      <p:ext uri="{BB962C8B-B14F-4D97-AF65-F5344CB8AC3E}">
        <p14:creationId xmlns:p14="http://schemas.microsoft.com/office/powerpoint/2010/main" val="2273850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B785F-A402-EE42-AD74-E46B2DCD5020}"/>
              </a:ext>
            </a:extLst>
          </p:cNvPr>
          <p:cNvSpPr>
            <a:spLocks noGrp="1"/>
          </p:cNvSpPr>
          <p:nvPr>
            <p:ph type="title"/>
          </p:nvPr>
        </p:nvSpPr>
        <p:spPr/>
        <p:txBody>
          <a:bodyPr/>
          <a:lstStyle/>
          <a:p>
            <a:r>
              <a:rPr lang="en-US" dirty="0"/>
              <a:t>What is AGT?</a:t>
            </a:r>
          </a:p>
        </p:txBody>
      </p:sp>
      <p:sp>
        <p:nvSpPr>
          <p:cNvPr id="3" name="Content Placeholder 2">
            <a:extLst>
              <a:ext uri="{FF2B5EF4-FFF2-40B4-BE49-F238E27FC236}">
                <a16:creationId xmlns:a16="http://schemas.microsoft.com/office/drawing/2014/main" id="{D4FC0CEC-A154-B84F-9CE3-5A037F0B36AB}"/>
              </a:ext>
            </a:extLst>
          </p:cNvPr>
          <p:cNvSpPr>
            <a:spLocks noGrp="1"/>
          </p:cNvSpPr>
          <p:nvPr>
            <p:ph idx="1"/>
          </p:nvPr>
        </p:nvSpPr>
        <p:spPr/>
        <p:txBody>
          <a:bodyPr>
            <a:normAutofit/>
          </a:bodyPr>
          <a:lstStyle/>
          <a:p>
            <a:r>
              <a:rPr lang="en-US" dirty="0"/>
              <a:t>Computing/proving the inefficiency of user equilibrium (price of anarchy)</a:t>
            </a:r>
          </a:p>
          <a:p>
            <a:r>
              <a:rPr lang="en-US" dirty="0"/>
              <a:t>Complexity of computing the user equilibrium </a:t>
            </a:r>
          </a:p>
          <a:p>
            <a:r>
              <a:rPr lang="en-US" dirty="0"/>
              <a:t>Mechanism design: “We consider algorithmic problems in a distributed setting where the participants cannot be assumed to follow the algorithm but rather their own self-interest. As such participants, termed agents, are capable of manipulating the algorithm, the algorithm designer should ensure in advance that the agents' interests are best served by behaving correctly.” </a:t>
            </a:r>
            <a:r>
              <a:rPr lang="en-US" sz="2000" dirty="0"/>
              <a:t>Nisan, N., &amp; Ronen, A. (2001). Algorithmic mechanism design. </a:t>
            </a:r>
            <a:r>
              <a:rPr lang="en-US" sz="2000" i="1" dirty="0"/>
              <a:t>Games and Economic behavior</a:t>
            </a:r>
            <a:r>
              <a:rPr lang="en-US" sz="2000" dirty="0"/>
              <a:t>, </a:t>
            </a:r>
            <a:r>
              <a:rPr lang="en-US" sz="2000" i="1" dirty="0"/>
              <a:t>35</a:t>
            </a:r>
            <a:r>
              <a:rPr lang="en-US" sz="2000" dirty="0"/>
              <a:t>(1-2), 166-196.</a:t>
            </a:r>
          </a:p>
          <a:p>
            <a:endParaRPr lang="en-US" dirty="0"/>
          </a:p>
        </p:txBody>
      </p:sp>
      <p:sp>
        <p:nvSpPr>
          <p:cNvPr id="4" name="Slide Number Placeholder 3">
            <a:extLst>
              <a:ext uri="{FF2B5EF4-FFF2-40B4-BE49-F238E27FC236}">
                <a16:creationId xmlns:a16="http://schemas.microsoft.com/office/drawing/2014/main" id="{313DF675-578F-A97A-A863-267932FD08EA}"/>
              </a:ext>
            </a:extLst>
          </p:cNvPr>
          <p:cNvSpPr>
            <a:spLocks noGrp="1"/>
          </p:cNvSpPr>
          <p:nvPr>
            <p:ph type="sldNum" sz="quarter" idx="12"/>
          </p:nvPr>
        </p:nvSpPr>
        <p:spPr/>
        <p:txBody>
          <a:bodyPr/>
          <a:lstStyle/>
          <a:p>
            <a:fld id="{5E14A864-8846-DC49-9FDC-14F56CA6E9FC}" type="slidenum">
              <a:rPr lang="en-US" smtClean="0"/>
              <a:t>4</a:t>
            </a:fld>
            <a:endParaRPr lang="en-US"/>
          </a:p>
        </p:txBody>
      </p:sp>
    </p:spTree>
    <p:extLst>
      <p:ext uri="{BB962C8B-B14F-4D97-AF65-F5344CB8AC3E}">
        <p14:creationId xmlns:p14="http://schemas.microsoft.com/office/powerpoint/2010/main" val="17648319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1239B-FDDD-2C4B-89C7-E8D3EB7FD37C}"/>
              </a:ext>
            </a:extLst>
          </p:cNvPr>
          <p:cNvSpPr>
            <a:spLocks noGrp="1"/>
          </p:cNvSpPr>
          <p:nvPr>
            <p:ph type="title"/>
          </p:nvPr>
        </p:nvSpPr>
        <p:spPr/>
        <p:txBody>
          <a:bodyPr/>
          <a:lstStyle/>
          <a:p>
            <a:r>
              <a:rPr lang="en-US" dirty="0"/>
              <a:t>Strategic Games</a:t>
            </a:r>
          </a:p>
        </p:txBody>
      </p:sp>
      <p:sp>
        <p:nvSpPr>
          <p:cNvPr id="3" name="Content Placeholder 2">
            <a:extLst>
              <a:ext uri="{FF2B5EF4-FFF2-40B4-BE49-F238E27FC236}">
                <a16:creationId xmlns:a16="http://schemas.microsoft.com/office/drawing/2014/main" id="{1EE92079-BCFE-EB40-A9F3-3AA0B68E18AD}"/>
              </a:ext>
            </a:extLst>
          </p:cNvPr>
          <p:cNvSpPr>
            <a:spLocks noGrp="1"/>
          </p:cNvSpPr>
          <p:nvPr>
            <p:ph idx="1"/>
          </p:nvPr>
        </p:nvSpPr>
        <p:spPr/>
        <p:txBody>
          <a:bodyPr/>
          <a:lstStyle/>
          <a:p>
            <a:r>
              <a:rPr lang="en-US" altLang="en-US" dirty="0"/>
              <a:t>The game consists of only one ‘turn’</a:t>
            </a:r>
          </a:p>
          <a:p>
            <a:endParaRPr lang="en-US" altLang="en-US" dirty="0"/>
          </a:p>
          <a:p>
            <a:r>
              <a:rPr lang="en-US" altLang="en-US" dirty="0"/>
              <a:t>All the players play simultaneously and are unaware of what the other players strategy</a:t>
            </a:r>
          </a:p>
          <a:p>
            <a:endParaRPr lang="en-US" altLang="en-US" dirty="0"/>
          </a:p>
          <a:p>
            <a:r>
              <a:rPr lang="en-US" altLang="en-US" dirty="0"/>
              <a:t>Players are selfish, seek to maximize their own benefit</a:t>
            </a:r>
          </a:p>
          <a:p>
            <a:endParaRPr lang="en-US" dirty="0"/>
          </a:p>
        </p:txBody>
      </p:sp>
      <p:sp>
        <p:nvSpPr>
          <p:cNvPr id="4" name="Slide Number Placeholder 3">
            <a:extLst>
              <a:ext uri="{FF2B5EF4-FFF2-40B4-BE49-F238E27FC236}">
                <a16:creationId xmlns:a16="http://schemas.microsoft.com/office/drawing/2014/main" id="{04C3655C-12EC-9AFE-925F-A3CC0182BFCB}"/>
              </a:ext>
            </a:extLst>
          </p:cNvPr>
          <p:cNvSpPr>
            <a:spLocks noGrp="1"/>
          </p:cNvSpPr>
          <p:nvPr>
            <p:ph type="sldNum" sz="quarter" idx="12"/>
          </p:nvPr>
        </p:nvSpPr>
        <p:spPr/>
        <p:txBody>
          <a:bodyPr/>
          <a:lstStyle/>
          <a:p>
            <a:fld id="{5E14A864-8846-DC49-9FDC-14F56CA6E9FC}" type="slidenum">
              <a:rPr lang="en-US" smtClean="0"/>
              <a:t>5</a:t>
            </a:fld>
            <a:endParaRPr lang="en-US"/>
          </a:p>
        </p:txBody>
      </p:sp>
    </p:spTree>
    <p:extLst>
      <p:ext uri="{BB962C8B-B14F-4D97-AF65-F5344CB8AC3E}">
        <p14:creationId xmlns:p14="http://schemas.microsoft.com/office/powerpoint/2010/main" val="1747764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CCAE2-C921-EB46-89A2-882A96B0E378}"/>
              </a:ext>
            </a:extLst>
          </p:cNvPr>
          <p:cNvSpPr>
            <a:spLocks noGrp="1"/>
          </p:cNvSpPr>
          <p:nvPr>
            <p:ph type="title"/>
          </p:nvPr>
        </p:nvSpPr>
        <p:spPr/>
        <p:txBody>
          <a:bodyPr/>
          <a:lstStyle/>
          <a:p>
            <a:r>
              <a:rPr lang="en-US" dirty="0"/>
              <a:t>The Prisoner’s Dilemma</a:t>
            </a:r>
          </a:p>
        </p:txBody>
      </p:sp>
      <p:sp>
        <p:nvSpPr>
          <p:cNvPr id="3" name="Content Placeholder 2">
            <a:extLst>
              <a:ext uri="{FF2B5EF4-FFF2-40B4-BE49-F238E27FC236}">
                <a16:creationId xmlns:a16="http://schemas.microsoft.com/office/drawing/2014/main" id="{F82C80B9-5862-E846-A953-6E13ECBA8ADB}"/>
              </a:ext>
            </a:extLst>
          </p:cNvPr>
          <p:cNvSpPr>
            <a:spLocks noGrp="1"/>
          </p:cNvSpPr>
          <p:nvPr>
            <p:ph idx="1"/>
          </p:nvPr>
        </p:nvSpPr>
        <p:spPr>
          <a:xfrm>
            <a:off x="838200" y="1825625"/>
            <a:ext cx="5622235" cy="4351338"/>
          </a:xfrm>
        </p:spPr>
        <p:txBody>
          <a:bodyPr/>
          <a:lstStyle/>
          <a:p>
            <a:r>
              <a:rPr lang="en-US" dirty="0"/>
              <a:t>Cost matrix</a:t>
            </a:r>
          </a:p>
          <a:p>
            <a:pPr lvl="1"/>
            <a:r>
              <a:rPr lang="en-US" dirty="0"/>
              <a:t>contains the cost outcome for each player per playing strategy </a:t>
            </a:r>
          </a:p>
          <a:p>
            <a:r>
              <a:rPr lang="en-US" dirty="0"/>
              <a:t>Stable solution?</a:t>
            </a:r>
          </a:p>
          <a:p>
            <a:pPr lvl="1"/>
            <a:r>
              <a:rPr lang="en-US" dirty="0"/>
              <a:t>No player has incentive to deviate</a:t>
            </a:r>
          </a:p>
          <a:p>
            <a:r>
              <a:rPr lang="en-US" dirty="0"/>
              <a:t>Socially optimal solution?</a:t>
            </a:r>
          </a:p>
          <a:p>
            <a:pPr lvl="1"/>
            <a:r>
              <a:rPr lang="en-US" dirty="0"/>
              <a:t>Maximal sum of utilities </a:t>
            </a:r>
          </a:p>
        </p:txBody>
      </p:sp>
      <p:pic>
        <p:nvPicPr>
          <p:cNvPr id="4" name="Picture 3">
            <a:extLst>
              <a:ext uri="{FF2B5EF4-FFF2-40B4-BE49-F238E27FC236}">
                <a16:creationId xmlns:a16="http://schemas.microsoft.com/office/drawing/2014/main" id="{E03D7B1B-7E20-6441-9275-C7E7845437AA}"/>
              </a:ext>
            </a:extLst>
          </p:cNvPr>
          <p:cNvPicPr>
            <a:picLocks noChangeAspect="1"/>
          </p:cNvPicPr>
          <p:nvPr/>
        </p:nvPicPr>
        <p:blipFill>
          <a:blip r:embed="rId2"/>
          <a:stretch>
            <a:fillRect/>
          </a:stretch>
        </p:blipFill>
        <p:spPr>
          <a:xfrm>
            <a:off x="6931516" y="1690688"/>
            <a:ext cx="4764042" cy="4351338"/>
          </a:xfrm>
          <a:prstGeom prst="rect">
            <a:avLst/>
          </a:prstGeom>
        </p:spPr>
      </p:pic>
      <p:sp>
        <p:nvSpPr>
          <p:cNvPr id="5" name="Slide Number Placeholder 4">
            <a:extLst>
              <a:ext uri="{FF2B5EF4-FFF2-40B4-BE49-F238E27FC236}">
                <a16:creationId xmlns:a16="http://schemas.microsoft.com/office/drawing/2014/main" id="{91D5554B-CA61-F98E-5832-D79BEDEBC1DA}"/>
              </a:ext>
            </a:extLst>
          </p:cNvPr>
          <p:cNvSpPr>
            <a:spLocks noGrp="1"/>
          </p:cNvSpPr>
          <p:nvPr>
            <p:ph type="sldNum" sz="quarter" idx="12"/>
          </p:nvPr>
        </p:nvSpPr>
        <p:spPr/>
        <p:txBody>
          <a:bodyPr/>
          <a:lstStyle/>
          <a:p>
            <a:fld id="{5E14A864-8846-DC49-9FDC-14F56CA6E9FC}" type="slidenum">
              <a:rPr lang="en-US" smtClean="0"/>
              <a:t>6</a:t>
            </a:fld>
            <a:endParaRPr lang="en-US"/>
          </a:p>
        </p:txBody>
      </p:sp>
    </p:spTree>
    <p:extLst>
      <p:ext uri="{BB962C8B-B14F-4D97-AF65-F5344CB8AC3E}">
        <p14:creationId xmlns:p14="http://schemas.microsoft.com/office/powerpoint/2010/main" val="17885984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CAF44-7FA2-714F-B7E2-F317131C61EB}"/>
              </a:ext>
            </a:extLst>
          </p:cNvPr>
          <p:cNvSpPr>
            <a:spLocks noGrp="1"/>
          </p:cNvSpPr>
          <p:nvPr>
            <p:ph type="title"/>
          </p:nvPr>
        </p:nvSpPr>
        <p:spPr/>
        <p:txBody>
          <a:bodyPr/>
          <a:lstStyle/>
          <a:p>
            <a:r>
              <a:rPr lang="en-US" dirty="0"/>
              <a:t>Battle of the sexes</a:t>
            </a:r>
          </a:p>
        </p:txBody>
      </p:sp>
      <p:sp>
        <p:nvSpPr>
          <p:cNvPr id="3" name="Content Placeholder 2">
            <a:extLst>
              <a:ext uri="{FF2B5EF4-FFF2-40B4-BE49-F238E27FC236}">
                <a16:creationId xmlns:a16="http://schemas.microsoft.com/office/drawing/2014/main" id="{E82AB9E5-7459-FD46-A4CC-AD7EC4275D1C}"/>
              </a:ext>
            </a:extLst>
          </p:cNvPr>
          <p:cNvSpPr>
            <a:spLocks noGrp="1"/>
          </p:cNvSpPr>
          <p:nvPr>
            <p:ph idx="1"/>
          </p:nvPr>
        </p:nvSpPr>
        <p:spPr>
          <a:xfrm>
            <a:off x="838200" y="1825625"/>
            <a:ext cx="5920409" cy="4351338"/>
          </a:xfrm>
        </p:spPr>
        <p:txBody>
          <a:bodyPr/>
          <a:lstStyle/>
          <a:p>
            <a:r>
              <a:rPr lang="en-US" dirty="0"/>
              <a:t>Utility (-cost) matrix</a:t>
            </a:r>
          </a:p>
          <a:p>
            <a:r>
              <a:rPr lang="en-US" dirty="0"/>
              <a:t>The boy prefers baseball, and the girl prefers softball, but they both would like to spend the evening together rather than separately</a:t>
            </a:r>
          </a:p>
          <a:p>
            <a:r>
              <a:rPr lang="en-US" dirty="0"/>
              <a:t>Stable solutions?</a:t>
            </a:r>
          </a:p>
          <a:p>
            <a:r>
              <a:rPr lang="en-US" dirty="0"/>
              <a:t>What strategy should boy/girl follow?</a:t>
            </a:r>
          </a:p>
        </p:txBody>
      </p:sp>
      <p:pic>
        <p:nvPicPr>
          <p:cNvPr id="4" name="Picture 3">
            <a:extLst>
              <a:ext uri="{FF2B5EF4-FFF2-40B4-BE49-F238E27FC236}">
                <a16:creationId xmlns:a16="http://schemas.microsoft.com/office/drawing/2014/main" id="{5941488A-E9AF-A846-AE0C-CCB218EBD4CE}"/>
              </a:ext>
            </a:extLst>
          </p:cNvPr>
          <p:cNvPicPr>
            <a:picLocks noChangeAspect="1"/>
          </p:cNvPicPr>
          <p:nvPr/>
        </p:nvPicPr>
        <p:blipFill>
          <a:blip r:embed="rId2"/>
          <a:stretch>
            <a:fillRect/>
          </a:stretch>
        </p:blipFill>
        <p:spPr>
          <a:xfrm>
            <a:off x="7233163" y="1977749"/>
            <a:ext cx="4649619" cy="4515126"/>
          </a:xfrm>
          <a:prstGeom prst="rect">
            <a:avLst/>
          </a:prstGeom>
        </p:spPr>
      </p:pic>
      <p:sp>
        <p:nvSpPr>
          <p:cNvPr id="5" name="Slide Number Placeholder 4">
            <a:extLst>
              <a:ext uri="{FF2B5EF4-FFF2-40B4-BE49-F238E27FC236}">
                <a16:creationId xmlns:a16="http://schemas.microsoft.com/office/drawing/2014/main" id="{933D070B-4171-18EB-5D98-50FB19386900}"/>
              </a:ext>
            </a:extLst>
          </p:cNvPr>
          <p:cNvSpPr>
            <a:spLocks noGrp="1"/>
          </p:cNvSpPr>
          <p:nvPr>
            <p:ph type="sldNum" sz="quarter" idx="12"/>
          </p:nvPr>
        </p:nvSpPr>
        <p:spPr/>
        <p:txBody>
          <a:bodyPr/>
          <a:lstStyle/>
          <a:p>
            <a:fld id="{5E14A864-8846-DC49-9FDC-14F56CA6E9FC}" type="slidenum">
              <a:rPr lang="en-US" smtClean="0"/>
              <a:t>7</a:t>
            </a:fld>
            <a:endParaRPr lang="en-US"/>
          </a:p>
        </p:txBody>
      </p:sp>
    </p:spTree>
    <p:extLst>
      <p:ext uri="{BB962C8B-B14F-4D97-AF65-F5344CB8AC3E}">
        <p14:creationId xmlns:p14="http://schemas.microsoft.com/office/powerpoint/2010/main" val="1898605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7A2C7-A966-5145-8656-DFE8F4C47B11}"/>
              </a:ext>
            </a:extLst>
          </p:cNvPr>
          <p:cNvSpPr>
            <a:spLocks noGrp="1"/>
          </p:cNvSpPr>
          <p:nvPr>
            <p:ph type="title"/>
          </p:nvPr>
        </p:nvSpPr>
        <p:spPr/>
        <p:txBody>
          <a:bodyPr/>
          <a:lstStyle/>
          <a:p>
            <a:r>
              <a:rPr lang="en-US" dirty="0"/>
              <a:t>Matching pennies</a:t>
            </a:r>
          </a:p>
        </p:txBody>
      </p:sp>
      <p:sp>
        <p:nvSpPr>
          <p:cNvPr id="3" name="Content Placeholder 2">
            <a:extLst>
              <a:ext uri="{FF2B5EF4-FFF2-40B4-BE49-F238E27FC236}">
                <a16:creationId xmlns:a16="http://schemas.microsoft.com/office/drawing/2014/main" id="{2916BCA4-8FE8-744C-BB99-5A5FAEE5A1C0}"/>
              </a:ext>
            </a:extLst>
          </p:cNvPr>
          <p:cNvSpPr>
            <a:spLocks noGrp="1"/>
          </p:cNvSpPr>
          <p:nvPr>
            <p:ph idx="1"/>
          </p:nvPr>
        </p:nvSpPr>
        <p:spPr>
          <a:xfrm>
            <a:off x="838200" y="1825625"/>
            <a:ext cx="5880652" cy="4351338"/>
          </a:xfrm>
        </p:spPr>
        <p:txBody>
          <a:bodyPr/>
          <a:lstStyle/>
          <a:p>
            <a:r>
              <a:rPr lang="en-US" dirty="0"/>
              <a:t>The row player wins if the two pennies match (heads/tails), while the column player wins if they do not match</a:t>
            </a:r>
          </a:p>
          <a:p>
            <a:r>
              <a:rPr lang="en-US" dirty="0"/>
              <a:t>Stable solutions?</a:t>
            </a:r>
          </a:p>
          <a:p>
            <a:r>
              <a:rPr lang="en-US" dirty="0"/>
              <a:t>What strategy should row/column follow?</a:t>
            </a:r>
          </a:p>
          <a:p>
            <a:endParaRPr lang="en-US" dirty="0"/>
          </a:p>
        </p:txBody>
      </p:sp>
      <p:pic>
        <p:nvPicPr>
          <p:cNvPr id="4" name="Picture 3">
            <a:extLst>
              <a:ext uri="{FF2B5EF4-FFF2-40B4-BE49-F238E27FC236}">
                <a16:creationId xmlns:a16="http://schemas.microsoft.com/office/drawing/2014/main" id="{84F2F770-D9AF-3944-BDB3-1219878BA1E2}"/>
              </a:ext>
            </a:extLst>
          </p:cNvPr>
          <p:cNvPicPr>
            <a:picLocks noChangeAspect="1"/>
          </p:cNvPicPr>
          <p:nvPr/>
        </p:nvPicPr>
        <p:blipFill>
          <a:blip r:embed="rId2"/>
          <a:stretch>
            <a:fillRect/>
          </a:stretch>
        </p:blipFill>
        <p:spPr>
          <a:xfrm>
            <a:off x="7082880" y="1825625"/>
            <a:ext cx="4751036" cy="4815095"/>
          </a:xfrm>
          <a:prstGeom prst="rect">
            <a:avLst/>
          </a:prstGeom>
        </p:spPr>
      </p:pic>
      <p:sp>
        <p:nvSpPr>
          <p:cNvPr id="5" name="Slide Number Placeholder 4">
            <a:extLst>
              <a:ext uri="{FF2B5EF4-FFF2-40B4-BE49-F238E27FC236}">
                <a16:creationId xmlns:a16="http://schemas.microsoft.com/office/drawing/2014/main" id="{DE039C06-CBDA-3BBC-5378-3B4FAF51F552}"/>
              </a:ext>
            </a:extLst>
          </p:cNvPr>
          <p:cNvSpPr>
            <a:spLocks noGrp="1"/>
          </p:cNvSpPr>
          <p:nvPr>
            <p:ph type="sldNum" sz="quarter" idx="12"/>
          </p:nvPr>
        </p:nvSpPr>
        <p:spPr/>
        <p:txBody>
          <a:bodyPr/>
          <a:lstStyle/>
          <a:p>
            <a:fld id="{5E14A864-8846-DC49-9FDC-14F56CA6E9FC}" type="slidenum">
              <a:rPr lang="en-US" smtClean="0"/>
              <a:t>8</a:t>
            </a:fld>
            <a:endParaRPr lang="en-US"/>
          </a:p>
        </p:txBody>
      </p:sp>
    </p:spTree>
    <p:extLst>
      <p:ext uri="{BB962C8B-B14F-4D97-AF65-F5344CB8AC3E}">
        <p14:creationId xmlns:p14="http://schemas.microsoft.com/office/powerpoint/2010/main" val="32395268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3AF1C-3D63-9C4C-8490-04BB50DEB1FB}"/>
              </a:ext>
            </a:extLst>
          </p:cNvPr>
          <p:cNvSpPr>
            <a:spLocks noGrp="1"/>
          </p:cNvSpPr>
          <p:nvPr>
            <p:ph type="title"/>
          </p:nvPr>
        </p:nvSpPr>
        <p:spPr/>
        <p:txBody>
          <a:bodyPr/>
          <a:lstStyle/>
          <a:p>
            <a:r>
              <a:rPr lang="en-US" dirty="0"/>
              <a:t>Dominant Strategy Solution</a:t>
            </a:r>
          </a:p>
        </p:txBody>
      </p:sp>
      <p:sp>
        <p:nvSpPr>
          <p:cNvPr id="3" name="Content Placeholder 2">
            <a:extLst>
              <a:ext uri="{FF2B5EF4-FFF2-40B4-BE49-F238E27FC236}">
                <a16:creationId xmlns:a16="http://schemas.microsoft.com/office/drawing/2014/main" id="{29F2707D-0A23-A147-A854-E53917237F05}"/>
              </a:ext>
            </a:extLst>
          </p:cNvPr>
          <p:cNvSpPr>
            <a:spLocks noGrp="1"/>
          </p:cNvSpPr>
          <p:nvPr>
            <p:ph idx="1"/>
          </p:nvPr>
        </p:nvSpPr>
        <p:spPr/>
        <p:txBody>
          <a:bodyPr/>
          <a:lstStyle/>
          <a:p>
            <a:r>
              <a:rPr lang="en-US" dirty="0"/>
              <a:t>Dominant Strategy: A player has a best strategy, independent of the strategies played by the other players</a:t>
            </a:r>
          </a:p>
          <a:p>
            <a:r>
              <a:rPr lang="en-US" dirty="0"/>
              <a:t>Which game has a Dominant Strategy Solution?</a:t>
            </a:r>
          </a:p>
        </p:txBody>
      </p:sp>
      <p:pic>
        <p:nvPicPr>
          <p:cNvPr id="4" name="Picture 3">
            <a:extLst>
              <a:ext uri="{FF2B5EF4-FFF2-40B4-BE49-F238E27FC236}">
                <a16:creationId xmlns:a16="http://schemas.microsoft.com/office/drawing/2014/main" id="{BBA20ADA-B0B0-E343-88E3-70B02E002A73}"/>
              </a:ext>
            </a:extLst>
          </p:cNvPr>
          <p:cNvPicPr>
            <a:picLocks noChangeAspect="1"/>
          </p:cNvPicPr>
          <p:nvPr/>
        </p:nvPicPr>
        <p:blipFill>
          <a:blip r:embed="rId2"/>
          <a:stretch>
            <a:fillRect/>
          </a:stretch>
        </p:blipFill>
        <p:spPr>
          <a:xfrm>
            <a:off x="8382889" y="3682139"/>
            <a:ext cx="3372304" cy="3080165"/>
          </a:xfrm>
          <a:prstGeom prst="rect">
            <a:avLst/>
          </a:prstGeom>
        </p:spPr>
      </p:pic>
      <p:pic>
        <p:nvPicPr>
          <p:cNvPr id="5" name="Picture 4">
            <a:extLst>
              <a:ext uri="{FF2B5EF4-FFF2-40B4-BE49-F238E27FC236}">
                <a16:creationId xmlns:a16="http://schemas.microsoft.com/office/drawing/2014/main" id="{6F61052B-46DC-4245-921B-09B7DF846A43}"/>
              </a:ext>
            </a:extLst>
          </p:cNvPr>
          <p:cNvPicPr>
            <a:picLocks noChangeAspect="1"/>
          </p:cNvPicPr>
          <p:nvPr/>
        </p:nvPicPr>
        <p:blipFill>
          <a:blip r:embed="rId3"/>
          <a:stretch>
            <a:fillRect/>
          </a:stretch>
        </p:blipFill>
        <p:spPr>
          <a:xfrm>
            <a:off x="4518430" y="3698429"/>
            <a:ext cx="3155139" cy="3063875"/>
          </a:xfrm>
          <a:prstGeom prst="rect">
            <a:avLst/>
          </a:prstGeom>
        </p:spPr>
      </p:pic>
      <p:pic>
        <p:nvPicPr>
          <p:cNvPr id="6" name="Picture 5">
            <a:extLst>
              <a:ext uri="{FF2B5EF4-FFF2-40B4-BE49-F238E27FC236}">
                <a16:creationId xmlns:a16="http://schemas.microsoft.com/office/drawing/2014/main" id="{346F34AB-026C-074F-82B8-D7261E3131CD}"/>
              </a:ext>
            </a:extLst>
          </p:cNvPr>
          <p:cNvPicPr>
            <a:picLocks noChangeAspect="1"/>
          </p:cNvPicPr>
          <p:nvPr/>
        </p:nvPicPr>
        <p:blipFill>
          <a:blip r:embed="rId4"/>
          <a:stretch>
            <a:fillRect/>
          </a:stretch>
        </p:blipFill>
        <p:spPr>
          <a:xfrm>
            <a:off x="791203" y="3703706"/>
            <a:ext cx="3017907" cy="3058598"/>
          </a:xfrm>
          <a:prstGeom prst="rect">
            <a:avLst/>
          </a:prstGeom>
        </p:spPr>
      </p:pic>
      <p:sp>
        <p:nvSpPr>
          <p:cNvPr id="7" name="Slide Number Placeholder 6">
            <a:extLst>
              <a:ext uri="{FF2B5EF4-FFF2-40B4-BE49-F238E27FC236}">
                <a16:creationId xmlns:a16="http://schemas.microsoft.com/office/drawing/2014/main" id="{4F28433B-1454-EB2E-639C-9E6F55B77D9A}"/>
              </a:ext>
            </a:extLst>
          </p:cNvPr>
          <p:cNvSpPr>
            <a:spLocks noGrp="1"/>
          </p:cNvSpPr>
          <p:nvPr>
            <p:ph type="sldNum" sz="quarter" idx="12"/>
          </p:nvPr>
        </p:nvSpPr>
        <p:spPr/>
        <p:txBody>
          <a:bodyPr/>
          <a:lstStyle/>
          <a:p>
            <a:fld id="{5E14A864-8846-DC49-9FDC-14F56CA6E9FC}" type="slidenum">
              <a:rPr lang="en-US" smtClean="0"/>
              <a:t>9</a:t>
            </a:fld>
            <a:endParaRPr lang="en-US"/>
          </a:p>
        </p:txBody>
      </p:sp>
    </p:spTree>
    <p:extLst>
      <p:ext uri="{BB962C8B-B14F-4D97-AF65-F5344CB8AC3E}">
        <p14:creationId xmlns:p14="http://schemas.microsoft.com/office/powerpoint/2010/main" val="2903669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FBA9F-2919-A24B-902E-99138FD4F340}"/>
              </a:ext>
            </a:extLst>
          </p:cNvPr>
          <p:cNvSpPr>
            <a:spLocks noGrp="1"/>
          </p:cNvSpPr>
          <p:nvPr>
            <p:ph type="title"/>
          </p:nvPr>
        </p:nvSpPr>
        <p:spPr/>
        <p:txBody>
          <a:bodyPr/>
          <a:lstStyle/>
          <a:p>
            <a:r>
              <a:rPr lang="en-US" dirty="0"/>
              <a:t>Mechanism design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452F064-C467-9942-889E-FBB2818451D4}"/>
                  </a:ext>
                </a:extLst>
              </p:cNvPr>
              <p:cNvSpPr>
                <a:spLocks noGrp="1"/>
              </p:cNvSpPr>
              <p:nvPr>
                <p:ph idx="1"/>
              </p:nvPr>
            </p:nvSpPr>
            <p:spPr/>
            <p:txBody>
              <a:bodyPr/>
              <a:lstStyle/>
              <a:p>
                <a:r>
                  <a:rPr lang="en-US" b="1" dirty="0"/>
                  <a:t>Mechanism design: </a:t>
                </a:r>
                <a:r>
                  <a:rPr lang="en-US" dirty="0"/>
                  <a:t>design games that have dominant strategy solutions, and where this solution leads to a desirable outcome</a:t>
                </a:r>
              </a:p>
              <a:p>
                <a:r>
                  <a:rPr lang="en-US" dirty="0"/>
                  <a:t>A common way to design games is via auctions</a:t>
                </a:r>
              </a:p>
              <a:p>
                <a:r>
                  <a:rPr lang="en-US" dirty="0"/>
                  <a:t>Your task: design an auction to sell a valuable painting</a:t>
                </a:r>
              </a:p>
              <a:p>
                <a:r>
                  <a:rPr lang="en-US" dirty="0"/>
                  <a:t>Assume that each player (bidder) </a:t>
                </a:r>
                <a14:m>
                  <m:oMath xmlns:m="http://schemas.openxmlformats.org/officeDocument/2006/math">
                    <m:r>
                      <a:rPr lang="en-US" b="0" i="1" dirty="0" smtClean="0">
                        <a:latin typeface="Cambria Math" panose="02040503050406030204" pitchFamily="18" charset="0"/>
                      </a:rPr>
                      <m:t>𝑖</m:t>
                    </m:r>
                  </m:oMath>
                </a14:m>
                <a:r>
                  <a:rPr lang="en-US" dirty="0"/>
                  <a:t> has a value </a:t>
                </a:r>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𝑣</m:t>
                        </m:r>
                      </m:e>
                      <m:sub>
                        <m:r>
                          <a:rPr lang="en-US" i="1" dirty="0" smtClean="0">
                            <a:latin typeface="Cambria Math" panose="02040503050406030204" pitchFamily="18" charset="0"/>
                          </a:rPr>
                          <m:t>𝑖</m:t>
                        </m:r>
                      </m:sub>
                    </m:sSub>
                  </m:oMath>
                </a14:m>
                <a:r>
                  <a:rPr lang="en-US" dirty="0"/>
                  <a:t> for the painting</a:t>
                </a:r>
              </a:p>
              <a:p>
                <a:r>
                  <a:rPr lang="en-US" dirty="0"/>
                  <a:t>Payoff for not winning is 0, and the payoff for winning at a price of </a:t>
                </a:r>
                <a14:m>
                  <m:oMath xmlns:m="http://schemas.openxmlformats.org/officeDocument/2006/math">
                    <m:r>
                      <a:rPr lang="en-US" i="1" dirty="0" smtClean="0">
                        <a:latin typeface="Cambria Math" panose="02040503050406030204" pitchFamily="18" charset="0"/>
                      </a:rPr>
                      <m:t>𝑝</m:t>
                    </m:r>
                  </m:oMath>
                </a14:m>
                <a:r>
                  <a:rPr lang="en-US" dirty="0"/>
                  <a:t> is </a:t>
                </a:r>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𝑣</m:t>
                        </m:r>
                      </m:e>
                      <m:sub>
                        <m:r>
                          <a:rPr lang="en-US" i="1" dirty="0" smtClean="0">
                            <a:latin typeface="Cambria Math" panose="02040503050406030204" pitchFamily="18" charset="0"/>
                          </a:rPr>
                          <m:t>𝑖</m:t>
                        </m:r>
                      </m:sub>
                    </m:sSub>
                    <m:r>
                      <a:rPr lang="en-US" i="1" dirty="0">
                        <a:latin typeface="Cambria Math" panose="02040503050406030204" pitchFamily="18" charset="0"/>
                      </a:rPr>
                      <m:t>−</m:t>
                    </m:r>
                    <m:r>
                      <a:rPr lang="en-US" i="1" dirty="0">
                        <a:latin typeface="Cambria Math" panose="02040503050406030204" pitchFamily="18" charset="0"/>
                      </a:rPr>
                      <m:t>𝑝</m:t>
                    </m:r>
                  </m:oMath>
                </a14:m>
                <a:endParaRPr lang="en-US" dirty="0"/>
              </a:p>
              <a:p>
                <a:r>
                  <a:rPr lang="en-US" dirty="0"/>
                  <a:t>The strategy of each player is simply its bid value</a:t>
                </a:r>
              </a:p>
              <a:p>
                <a:endParaRPr lang="en-US" dirty="0"/>
              </a:p>
            </p:txBody>
          </p:sp>
        </mc:Choice>
        <mc:Fallback xmlns="">
          <p:sp>
            <p:nvSpPr>
              <p:cNvPr id="3" name="Content Placeholder 2">
                <a:extLst>
                  <a:ext uri="{FF2B5EF4-FFF2-40B4-BE49-F238E27FC236}">
                    <a16:creationId xmlns:a16="http://schemas.microsoft.com/office/drawing/2014/main" id="{9452F064-C467-9942-889E-FBB2818451D4}"/>
                  </a:ext>
                </a:extLst>
              </p:cNvPr>
              <p:cNvSpPr>
                <a:spLocks noGrp="1" noRot="1" noChangeAspect="1" noMove="1" noResize="1" noEditPoints="1" noAdjustHandles="1" noChangeArrowheads="1" noChangeShapeType="1" noTextEdit="1"/>
              </p:cNvSpPr>
              <p:nvPr>
                <p:ph idx="1"/>
              </p:nvPr>
            </p:nvSpPr>
            <p:spPr>
              <a:blipFill>
                <a:blip r:embed="rId2"/>
                <a:stretch>
                  <a:fillRect l="-1086" t="-2326"/>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05BB390D-84D3-A598-2486-9FB4A3B46381}"/>
              </a:ext>
            </a:extLst>
          </p:cNvPr>
          <p:cNvSpPr>
            <a:spLocks noGrp="1"/>
          </p:cNvSpPr>
          <p:nvPr>
            <p:ph type="sldNum" sz="quarter" idx="12"/>
          </p:nvPr>
        </p:nvSpPr>
        <p:spPr/>
        <p:txBody>
          <a:bodyPr/>
          <a:lstStyle/>
          <a:p>
            <a:fld id="{5E14A864-8846-DC49-9FDC-14F56CA6E9FC}" type="slidenum">
              <a:rPr lang="en-US" smtClean="0"/>
              <a:t>10</a:t>
            </a:fld>
            <a:endParaRPr lang="en-US"/>
          </a:p>
        </p:txBody>
      </p:sp>
    </p:spTree>
    <p:extLst>
      <p:ext uri="{BB962C8B-B14F-4D97-AF65-F5344CB8AC3E}">
        <p14:creationId xmlns:p14="http://schemas.microsoft.com/office/powerpoint/2010/main" val="2110965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CFD59-C286-4543-9F17-3B149084E805}"/>
              </a:ext>
            </a:extLst>
          </p:cNvPr>
          <p:cNvSpPr>
            <a:spLocks noGrp="1"/>
          </p:cNvSpPr>
          <p:nvPr>
            <p:ph type="title"/>
          </p:nvPr>
        </p:nvSpPr>
        <p:spPr/>
        <p:txBody>
          <a:bodyPr/>
          <a:lstStyle/>
          <a:p>
            <a:r>
              <a:rPr lang="en-US" dirty="0"/>
              <a:t>Solution 1</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9E95AEC-5F58-0E40-AA55-4C9FC1913331}"/>
                  </a:ext>
                </a:extLst>
              </p:cNvPr>
              <p:cNvSpPr>
                <a:spLocks noGrp="1"/>
              </p:cNvSpPr>
              <p:nvPr>
                <p:ph idx="1"/>
              </p:nvPr>
            </p:nvSpPr>
            <p:spPr/>
            <p:txBody>
              <a:bodyPr/>
              <a:lstStyle/>
              <a:p>
                <a:r>
                  <a:rPr lang="en-US" dirty="0"/>
                  <a:t>Award the painting to the highest bidder and charge the bid value</a:t>
                </a:r>
              </a:p>
              <a:p>
                <a:r>
                  <a:rPr lang="en-US" dirty="0"/>
                  <a:t>Does this game have a dominant strategy?</a:t>
                </a:r>
              </a:p>
              <a:p>
                <a:r>
                  <a:rPr lang="en-US" dirty="0"/>
                  <a:t>What should player 1 bid if player 2 bids $1 ?</a:t>
                </a:r>
              </a:p>
              <a:p>
                <a:pPr lvl="1"/>
                <a14:m>
                  <m:oMath xmlns:m="http://schemas.openxmlformats.org/officeDocument/2006/math">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min</m:t>
                        </m:r>
                      </m:fName>
                      <m:e>
                        <m:d>
                          <m:dPr>
                            <m:ctrlPr>
                              <a:rPr lang="en-US" b="0" i="1" smtClean="0">
                                <a:latin typeface="Cambria Math" panose="02040503050406030204" pitchFamily="18" charset="0"/>
                              </a:rPr>
                            </m:ctrlPr>
                          </m:dPr>
                          <m:e>
                            <m:r>
                              <a:rPr lang="en-US" b="0" i="1" smtClean="0">
                                <a:latin typeface="Cambria Math" panose="02040503050406030204" pitchFamily="18" charset="0"/>
                              </a:rPr>
                              <m:t>$1.01,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e>
                        </m:d>
                      </m:e>
                    </m:func>
                  </m:oMath>
                </a14:m>
                <a:endParaRPr lang="en-US" b="0" dirty="0"/>
              </a:p>
              <a:p>
                <a:r>
                  <a:rPr lang="en-US" dirty="0"/>
                  <a:t>What should player 1 bid if it knows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b="0" i="1" smtClean="0">
                            <a:latin typeface="Cambria Math" panose="02040503050406030204" pitchFamily="18" charset="0"/>
                          </a:rPr>
                          <m:t>2</m:t>
                        </m:r>
                      </m:sub>
                    </m:sSub>
                  </m:oMath>
                </a14:m>
                <a:r>
                  <a:rPr lang="en-US" dirty="0"/>
                  <a:t>?</a:t>
                </a:r>
              </a:p>
              <a:p>
                <a:endParaRPr lang="en-US" dirty="0"/>
              </a:p>
            </p:txBody>
          </p:sp>
        </mc:Choice>
        <mc:Fallback xmlns="">
          <p:sp>
            <p:nvSpPr>
              <p:cNvPr id="3" name="Content Placeholder 2">
                <a:extLst>
                  <a:ext uri="{FF2B5EF4-FFF2-40B4-BE49-F238E27FC236}">
                    <a16:creationId xmlns:a16="http://schemas.microsoft.com/office/drawing/2014/main" id="{E9E95AEC-5F58-0E40-AA55-4C9FC1913331}"/>
                  </a:ext>
                </a:extLst>
              </p:cNvPr>
              <p:cNvSpPr>
                <a:spLocks noGrp="1" noRot="1" noChangeAspect="1" noMove="1" noResize="1" noEditPoints="1" noAdjustHandles="1" noChangeArrowheads="1" noChangeShapeType="1" noTextEdit="1"/>
              </p:cNvSpPr>
              <p:nvPr>
                <p:ph idx="1"/>
              </p:nvPr>
            </p:nvSpPr>
            <p:spPr>
              <a:blipFill>
                <a:blip r:embed="rId2"/>
                <a:stretch>
                  <a:fillRect l="-1086" t="-2326"/>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F3787668-7D02-C75E-07CF-4A760ABE4454}"/>
              </a:ext>
            </a:extLst>
          </p:cNvPr>
          <p:cNvSpPr>
            <a:spLocks noGrp="1"/>
          </p:cNvSpPr>
          <p:nvPr>
            <p:ph type="sldNum" sz="quarter" idx="12"/>
          </p:nvPr>
        </p:nvSpPr>
        <p:spPr/>
        <p:txBody>
          <a:bodyPr/>
          <a:lstStyle/>
          <a:p>
            <a:fld id="{5E14A864-8846-DC49-9FDC-14F56CA6E9FC}" type="slidenum">
              <a:rPr lang="en-US" smtClean="0"/>
              <a:t>11</a:t>
            </a:fld>
            <a:endParaRPr lang="en-US"/>
          </a:p>
        </p:txBody>
      </p:sp>
    </p:spTree>
    <p:extLst>
      <p:ext uri="{BB962C8B-B14F-4D97-AF65-F5344CB8AC3E}">
        <p14:creationId xmlns:p14="http://schemas.microsoft.com/office/powerpoint/2010/main" val="3386222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9F95A-7CC9-6A4D-8D0A-B4BE5EF8D14F}"/>
              </a:ext>
            </a:extLst>
          </p:cNvPr>
          <p:cNvSpPr>
            <a:spLocks noGrp="1"/>
          </p:cNvSpPr>
          <p:nvPr>
            <p:ph type="title"/>
          </p:nvPr>
        </p:nvSpPr>
        <p:spPr/>
        <p:txBody>
          <a:bodyPr/>
          <a:lstStyle/>
          <a:p>
            <a:r>
              <a:rPr lang="en-US" dirty="0"/>
              <a:t>Solution 2</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DA86048-D804-2F4D-8A3D-968BCAAE76E1}"/>
                  </a:ext>
                </a:extLst>
              </p:cNvPr>
              <p:cNvSpPr>
                <a:spLocks noGrp="1"/>
              </p:cNvSpPr>
              <p:nvPr>
                <p:ph idx="1"/>
              </p:nvPr>
            </p:nvSpPr>
            <p:spPr/>
            <p:txBody>
              <a:bodyPr/>
              <a:lstStyle/>
              <a:p>
                <a:r>
                  <a:rPr lang="en-US" dirty="0"/>
                  <a:t>Second price auction (</a:t>
                </a:r>
                <a:r>
                  <a:rPr lang="en-US" dirty="0" err="1"/>
                  <a:t>Vickrey</a:t>
                </a:r>
                <a:r>
                  <a:rPr lang="en-US" dirty="0"/>
                  <a:t> auction)</a:t>
                </a:r>
              </a:p>
              <a:p>
                <a:r>
                  <a:rPr lang="en-US" dirty="0"/>
                  <a:t>Painting is awarded to the bidder with highest bid</a:t>
                </a:r>
              </a:p>
              <a:p>
                <a:r>
                  <a:rPr lang="en-US" dirty="0"/>
                  <a:t>But, is charged the value of the second highest bid</a:t>
                </a:r>
              </a:p>
              <a:p>
                <a:r>
                  <a:rPr lang="en-US" dirty="0"/>
                  <a:t>Does this game have a dominant strategy?</a:t>
                </a:r>
              </a:p>
              <a:p>
                <a:r>
                  <a:rPr lang="en-US" dirty="0"/>
                  <a:t>What should player 1 bid if player 2 bids $1 ?</a:t>
                </a:r>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oMath>
                </a14:m>
                <a:endParaRPr lang="en-US" dirty="0"/>
              </a:p>
              <a:p>
                <a:r>
                  <a:rPr lang="en-US" dirty="0"/>
                  <a:t>What should player 1 bid if it knows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2</m:t>
                        </m:r>
                      </m:sub>
                    </m:sSub>
                  </m:oMath>
                </a14:m>
                <a:r>
                  <a:rPr lang="en-US" dirty="0"/>
                  <a:t>?</a:t>
                </a:r>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𝑖</m:t>
                        </m:r>
                      </m:sub>
                    </m:sSub>
                  </m:oMath>
                </a14:m>
                <a:endParaRPr lang="en-US" dirty="0"/>
              </a:p>
            </p:txBody>
          </p:sp>
        </mc:Choice>
        <mc:Fallback xmlns="">
          <p:sp>
            <p:nvSpPr>
              <p:cNvPr id="3" name="Content Placeholder 2">
                <a:extLst>
                  <a:ext uri="{FF2B5EF4-FFF2-40B4-BE49-F238E27FC236}">
                    <a16:creationId xmlns:a16="http://schemas.microsoft.com/office/drawing/2014/main" id="{FDA86048-D804-2F4D-8A3D-968BCAAE76E1}"/>
                  </a:ext>
                </a:extLst>
              </p:cNvPr>
              <p:cNvSpPr>
                <a:spLocks noGrp="1" noRot="1" noChangeAspect="1" noMove="1" noResize="1" noEditPoints="1" noAdjustHandles="1" noChangeArrowheads="1" noChangeShapeType="1" noTextEdit="1"/>
              </p:cNvSpPr>
              <p:nvPr>
                <p:ph idx="1"/>
              </p:nvPr>
            </p:nvSpPr>
            <p:spPr>
              <a:blipFill>
                <a:blip r:embed="rId2"/>
                <a:stretch>
                  <a:fillRect l="-1086" t="-2326"/>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4EEF6261-E286-9434-EE66-4B0FD347CF3D}"/>
              </a:ext>
            </a:extLst>
          </p:cNvPr>
          <p:cNvSpPr>
            <a:spLocks noGrp="1"/>
          </p:cNvSpPr>
          <p:nvPr>
            <p:ph type="sldNum" sz="quarter" idx="12"/>
          </p:nvPr>
        </p:nvSpPr>
        <p:spPr/>
        <p:txBody>
          <a:bodyPr/>
          <a:lstStyle/>
          <a:p>
            <a:fld id="{5E14A864-8846-DC49-9FDC-14F56CA6E9FC}" type="slidenum">
              <a:rPr lang="en-US" smtClean="0"/>
              <a:t>12</a:t>
            </a:fld>
            <a:endParaRPr lang="en-US"/>
          </a:p>
        </p:txBody>
      </p:sp>
    </p:spTree>
    <p:extLst>
      <p:ext uri="{BB962C8B-B14F-4D97-AF65-F5344CB8AC3E}">
        <p14:creationId xmlns:p14="http://schemas.microsoft.com/office/powerpoint/2010/main" val="2416431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64D11-D198-504C-8691-F53DBD37DB12}"/>
              </a:ext>
            </a:extLst>
          </p:cNvPr>
          <p:cNvSpPr>
            <a:spLocks noGrp="1"/>
          </p:cNvSpPr>
          <p:nvPr>
            <p:ph type="title"/>
          </p:nvPr>
        </p:nvSpPr>
        <p:spPr/>
        <p:txBody>
          <a:bodyPr/>
          <a:lstStyle/>
          <a:p>
            <a:r>
              <a:rPr lang="en-US" dirty="0"/>
              <a:t>Second price (</a:t>
            </a:r>
            <a:r>
              <a:rPr lang="en-US" dirty="0" err="1"/>
              <a:t>Vickrey</a:t>
            </a:r>
            <a:r>
              <a:rPr lang="en-US" dirty="0"/>
              <a:t>) auction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454D91C-10CA-1A4B-A63B-7FA13E5E137D}"/>
                  </a:ext>
                </a:extLst>
              </p:cNvPr>
              <p:cNvSpPr>
                <a:spLocks noGrp="1"/>
              </p:cNvSpPr>
              <p:nvPr>
                <p:ph idx="1"/>
              </p:nvPr>
            </p:nvSpPr>
            <p:spPr/>
            <p:txBody>
              <a:bodyPr>
                <a:normAutofit/>
              </a:bodyPr>
              <a:lstStyle/>
              <a:p>
                <a:r>
                  <a:rPr lang="en-US" b="1" dirty="0"/>
                  <a:t>optimal </a:t>
                </a:r>
                <a:r>
                  <a:rPr lang="en-US" dirty="0"/>
                  <a:t>(efficient) outcome guaranteed - the mechanism maximizes the sum of the valuations over winning agents </a:t>
                </a:r>
                <a14:m>
                  <m:oMath xmlns:m="http://schemas.openxmlformats.org/officeDocument/2006/math">
                    <m:nary>
                      <m:naryPr>
                        <m:chr m:val="∑"/>
                        <m:supHide m:val="on"/>
                        <m:ctrlPr>
                          <a:rPr lang="en-US" i="1" smtClean="0">
                            <a:latin typeface="Cambria Math" panose="02040503050406030204" pitchFamily="18" charset="0"/>
                          </a:rPr>
                        </m:ctrlPr>
                      </m:naryPr>
                      <m:sub>
                        <m:r>
                          <m:rPr>
                            <m:brk m:alnAt="7"/>
                          </m:rPr>
                          <a:rPr lang="en-US" b="0" i="1" smtClean="0">
                            <a:latin typeface="Cambria Math" panose="02040503050406030204" pitchFamily="18" charset="0"/>
                          </a:rPr>
                          <m:t>𝑖</m:t>
                        </m:r>
                      </m:sub>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e>
                    </m:nary>
                  </m:oMath>
                </a14:m>
                <a:endParaRPr lang="en-US" dirty="0"/>
              </a:p>
              <a:p>
                <a:r>
                  <a:rPr lang="en-US" b="1" dirty="0"/>
                  <a:t>Incentive compatible </a:t>
                </a:r>
                <a:r>
                  <a:rPr lang="en-US" dirty="0"/>
                  <a:t>(truthful) — it is a dominant strategy for agents to report their private information</a:t>
                </a:r>
              </a:p>
              <a:p>
                <a:r>
                  <a:rPr lang="en-US" b="1" dirty="0"/>
                  <a:t>Envy free </a:t>
                </a:r>
                <a:r>
                  <a:rPr lang="en-US" dirty="0"/>
                  <a:t>- no agent wishes to exchange outcomes with that of another</a:t>
                </a:r>
              </a:p>
              <a:p>
                <a:pPr lvl="1"/>
                <a:r>
                  <a:rPr lang="en-US" dirty="0"/>
                  <a:t>For the single item case and several other cases (see [Cohen et al. “Truth and Envy with Capacitated Valuations”, 2018])</a:t>
                </a:r>
              </a:p>
              <a:p>
                <a:r>
                  <a:rPr lang="en-US" dirty="0"/>
                  <a:t>Easy to compute: each player’s optimal strategy is independent of other players’ choices</a:t>
                </a:r>
              </a:p>
              <a:p>
                <a:endParaRPr lang="en-US" dirty="0"/>
              </a:p>
            </p:txBody>
          </p:sp>
        </mc:Choice>
        <mc:Fallback xmlns="">
          <p:sp>
            <p:nvSpPr>
              <p:cNvPr id="3" name="Content Placeholder 2">
                <a:extLst>
                  <a:ext uri="{FF2B5EF4-FFF2-40B4-BE49-F238E27FC236}">
                    <a16:creationId xmlns:a16="http://schemas.microsoft.com/office/drawing/2014/main" id="{3454D91C-10CA-1A4B-A63B-7FA13E5E137D}"/>
                  </a:ext>
                </a:extLst>
              </p:cNvPr>
              <p:cNvSpPr>
                <a:spLocks noGrp="1" noRot="1" noChangeAspect="1" noMove="1" noResize="1" noEditPoints="1" noAdjustHandles="1" noChangeArrowheads="1" noChangeShapeType="1" noTextEdit="1"/>
              </p:cNvSpPr>
              <p:nvPr>
                <p:ph idx="1"/>
              </p:nvPr>
            </p:nvSpPr>
            <p:spPr>
              <a:blipFill>
                <a:blip r:embed="rId2"/>
                <a:stretch>
                  <a:fillRect l="-1086" t="-7558" r="-724" b="-1744"/>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42F991C6-E481-0883-DB8A-1FCD80735B14}"/>
              </a:ext>
            </a:extLst>
          </p:cNvPr>
          <p:cNvSpPr>
            <a:spLocks noGrp="1"/>
          </p:cNvSpPr>
          <p:nvPr>
            <p:ph type="sldNum" sz="quarter" idx="12"/>
          </p:nvPr>
        </p:nvSpPr>
        <p:spPr/>
        <p:txBody>
          <a:bodyPr/>
          <a:lstStyle/>
          <a:p>
            <a:fld id="{5E14A864-8846-DC49-9FDC-14F56CA6E9FC}" type="slidenum">
              <a:rPr lang="en-US" smtClean="0"/>
              <a:t>13</a:t>
            </a:fld>
            <a:endParaRPr lang="en-US"/>
          </a:p>
        </p:txBody>
      </p:sp>
    </p:spTree>
    <p:extLst>
      <p:ext uri="{BB962C8B-B14F-4D97-AF65-F5344CB8AC3E}">
        <p14:creationId xmlns:p14="http://schemas.microsoft.com/office/powerpoint/2010/main" val="5316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7E5B2-C1CC-3E4F-89C3-17270F703C49}"/>
              </a:ext>
            </a:extLst>
          </p:cNvPr>
          <p:cNvSpPr>
            <a:spLocks noGrp="1"/>
          </p:cNvSpPr>
          <p:nvPr>
            <p:ph type="title"/>
          </p:nvPr>
        </p:nvSpPr>
        <p:spPr/>
        <p:txBody>
          <a:bodyPr/>
          <a:lstStyle/>
          <a:p>
            <a:r>
              <a:rPr lang="en-US" dirty="0"/>
              <a:t>Pure Strategy Nash Equilibrium</a:t>
            </a:r>
          </a:p>
        </p:txBody>
      </p:sp>
      <p:sp>
        <p:nvSpPr>
          <p:cNvPr id="3" name="Content Placeholder 2">
            <a:extLst>
              <a:ext uri="{FF2B5EF4-FFF2-40B4-BE49-F238E27FC236}">
                <a16:creationId xmlns:a16="http://schemas.microsoft.com/office/drawing/2014/main" id="{59C6A87F-6088-A745-99DF-66B688F3F760}"/>
              </a:ext>
            </a:extLst>
          </p:cNvPr>
          <p:cNvSpPr>
            <a:spLocks noGrp="1"/>
          </p:cNvSpPr>
          <p:nvPr>
            <p:ph idx="1"/>
          </p:nvPr>
        </p:nvSpPr>
        <p:spPr/>
        <p:txBody>
          <a:bodyPr>
            <a:normAutofit lnSpcReduction="10000"/>
          </a:bodyPr>
          <a:lstStyle/>
          <a:p>
            <a:r>
              <a:rPr lang="en-US" dirty="0"/>
              <a:t>Games (non designed) rarely possess dominant strategy solutions</a:t>
            </a:r>
          </a:p>
          <a:p>
            <a:r>
              <a:rPr lang="en-US" dirty="0"/>
              <a:t>Players’ strategy: maximize own payoff based on anticipated opponents' strategy</a:t>
            </a:r>
          </a:p>
          <a:p>
            <a:r>
              <a:rPr lang="en-US" b="1" dirty="0"/>
              <a:t>Nash equilibrium</a:t>
            </a:r>
            <a:r>
              <a:rPr lang="en-US" dirty="0"/>
              <a:t>: a solution (strategy per player) where no player can benefit from unilaterally deviating from the solution</a:t>
            </a:r>
          </a:p>
          <a:p>
            <a:r>
              <a:rPr lang="en-US" dirty="0"/>
              <a:t>Can there be more than one NE?</a:t>
            </a:r>
          </a:p>
          <a:p>
            <a:pPr lvl="1"/>
            <a:r>
              <a:rPr lang="en-US" dirty="0"/>
              <a:t>Battelle of the sexes </a:t>
            </a:r>
          </a:p>
          <a:p>
            <a:r>
              <a:rPr lang="en-US" dirty="0"/>
              <a:t>A set of dominant strategies is a Nash equilibrium </a:t>
            </a:r>
            <a:r>
              <a:rPr lang="en-US" sz="2000" dirty="0"/>
              <a:t>(not necessary the other way around) </a:t>
            </a:r>
            <a:endParaRPr lang="en-US" dirty="0"/>
          </a:p>
          <a:p>
            <a:r>
              <a:rPr lang="en-US" dirty="0"/>
              <a:t>A strictly dominating solution is a unique Nash equilibrium</a:t>
            </a:r>
          </a:p>
        </p:txBody>
      </p:sp>
      <p:sp>
        <p:nvSpPr>
          <p:cNvPr id="4" name="Slide Number Placeholder 3">
            <a:extLst>
              <a:ext uri="{FF2B5EF4-FFF2-40B4-BE49-F238E27FC236}">
                <a16:creationId xmlns:a16="http://schemas.microsoft.com/office/drawing/2014/main" id="{C280ED0A-D735-2DF0-EB00-FDCD33DE5D6E}"/>
              </a:ext>
            </a:extLst>
          </p:cNvPr>
          <p:cNvSpPr>
            <a:spLocks noGrp="1"/>
          </p:cNvSpPr>
          <p:nvPr>
            <p:ph type="sldNum" sz="quarter" idx="12"/>
          </p:nvPr>
        </p:nvSpPr>
        <p:spPr/>
        <p:txBody>
          <a:bodyPr/>
          <a:lstStyle/>
          <a:p>
            <a:fld id="{5E14A864-8846-DC49-9FDC-14F56CA6E9FC}" type="slidenum">
              <a:rPr lang="en-US" smtClean="0"/>
              <a:t>14</a:t>
            </a:fld>
            <a:endParaRPr lang="en-US"/>
          </a:p>
        </p:txBody>
      </p:sp>
    </p:spTree>
    <p:extLst>
      <p:ext uri="{BB962C8B-B14F-4D97-AF65-F5344CB8AC3E}">
        <p14:creationId xmlns:p14="http://schemas.microsoft.com/office/powerpoint/2010/main" val="2124096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EADB5-1601-3F49-A885-BE579718FF32}"/>
              </a:ext>
            </a:extLst>
          </p:cNvPr>
          <p:cNvSpPr>
            <a:spLocks noGrp="1"/>
          </p:cNvSpPr>
          <p:nvPr>
            <p:ph type="title"/>
          </p:nvPr>
        </p:nvSpPr>
        <p:spPr/>
        <p:txBody>
          <a:bodyPr/>
          <a:lstStyle/>
          <a:p>
            <a:r>
              <a:rPr lang="en-US" dirty="0"/>
              <a:t>Nash Equilibrium</a:t>
            </a:r>
          </a:p>
        </p:txBody>
      </p:sp>
      <p:sp>
        <p:nvSpPr>
          <p:cNvPr id="3" name="Content Placeholder 2">
            <a:extLst>
              <a:ext uri="{FF2B5EF4-FFF2-40B4-BE49-F238E27FC236}">
                <a16:creationId xmlns:a16="http://schemas.microsoft.com/office/drawing/2014/main" id="{494007DB-37CA-C148-A185-BD9A36A76DEC}"/>
              </a:ext>
            </a:extLst>
          </p:cNvPr>
          <p:cNvSpPr>
            <a:spLocks noGrp="1"/>
          </p:cNvSpPr>
          <p:nvPr>
            <p:ph idx="1"/>
          </p:nvPr>
        </p:nvSpPr>
        <p:spPr>
          <a:xfrm>
            <a:off x="838200" y="1825625"/>
            <a:ext cx="7812741" cy="4351338"/>
          </a:xfrm>
        </p:spPr>
        <p:txBody>
          <a:bodyPr>
            <a:normAutofit/>
          </a:bodyPr>
          <a:lstStyle/>
          <a:p>
            <a:r>
              <a:rPr lang="en-US" dirty="0"/>
              <a:t>Does a NE guarantee optimal social welfare (sum of the payoffs)?</a:t>
            </a:r>
          </a:p>
          <a:p>
            <a:r>
              <a:rPr lang="en-US" dirty="0"/>
              <a:t>Must the social optimal solution be a NE?</a:t>
            </a:r>
          </a:p>
          <a:p>
            <a:r>
              <a:rPr lang="en-US" dirty="0"/>
              <a:t>Why are NE useful?</a:t>
            </a:r>
          </a:p>
          <a:p>
            <a:pPr lvl="1"/>
            <a:r>
              <a:rPr lang="en-US" dirty="0"/>
              <a:t>Anticipating the game’s outcome</a:t>
            </a:r>
          </a:p>
          <a:p>
            <a:pPr lvl="1"/>
            <a:r>
              <a:rPr lang="en-US" dirty="0"/>
              <a:t>Manipulate the game towards a desired NE</a:t>
            </a:r>
          </a:p>
          <a:p>
            <a:r>
              <a:rPr lang="en-US" dirty="0"/>
              <a:t>multiple Nash equilibria add uncertainty: </a:t>
            </a:r>
          </a:p>
          <a:p>
            <a:pPr lvl="1"/>
            <a:r>
              <a:rPr lang="en-US" dirty="0"/>
              <a:t>which equilibrium should we expect? </a:t>
            </a:r>
          </a:p>
          <a:p>
            <a:pPr lvl="1"/>
            <a:r>
              <a:rPr lang="en-US" dirty="0"/>
              <a:t>But at least a Nash equilibrium is stable – once proposed, the players do not want to deviate</a:t>
            </a:r>
          </a:p>
        </p:txBody>
      </p:sp>
      <p:pic>
        <p:nvPicPr>
          <p:cNvPr id="4" name="Picture 3">
            <a:extLst>
              <a:ext uri="{FF2B5EF4-FFF2-40B4-BE49-F238E27FC236}">
                <a16:creationId xmlns:a16="http://schemas.microsoft.com/office/drawing/2014/main" id="{F422CEFA-E5C6-6644-AEDE-2E7AE99AB509}"/>
              </a:ext>
            </a:extLst>
          </p:cNvPr>
          <p:cNvPicPr>
            <a:picLocks noChangeAspect="1"/>
          </p:cNvPicPr>
          <p:nvPr/>
        </p:nvPicPr>
        <p:blipFill>
          <a:blip r:embed="rId2"/>
          <a:stretch>
            <a:fillRect/>
          </a:stretch>
        </p:blipFill>
        <p:spPr>
          <a:xfrm>
            <a:off x="8821271" y="2962835"/>
            <a:ext cx="2718770" cy="2483246"/>
          </a:xfrm>
          <a:prstGeom prst="rect">
            <a:avLst/>
          </a:prstGeom>
        </p:spPr>
      </p:pic>
      <p:sp>
        <p:nvSpPr>
          <p:cNvPr id="5" name="Slide Number Placeholder 4">
            <a:extLst>
              <a:ext uri="{FF2B5EF4-FFF2-40B4-BE49-F238E27FC236}">
                <a16:creationId xmlns:a16="http://schemas.microsoft.com/office/drawing/2014/main" id="{4A8C1A76-4D8B-8BE1-74B5-06B4F2982393}"/>
              </a:ext>
            </a:extLst>
          </p:cNvPr>
          <p:cNvSpPr>
            <a:spLocks noGrp="1"/>
          </p:cNvSpPr>
          <p:nvPr>
            <p:ph type="sldNum" sz="quarter" idx="12"/>
          </p:nvPr>
        </p:nvSpPr>
        <p:spPr/>
        <p:txBody>
          <a:bodyPr/>
          <a:lstStyle/>
          <a:p>
            <a:fld id="{5E14A864-8846-DC49-9FDC-14F56CA6E9FC}" type="slidenum">
              <a:rPr lang="en-US" smtClean="0"/>
              <a:t>15</a:t>
            </a:fld>
            <a:endParaRPr lang="en-US"/>
          </a:p>
        </p:txBody>
      </p:sp>
    </p:spTree>
    <p:extLst>
      <p:ext uri="{BB962C8B-B14F-4D97-AF65-F5344CB8AC3E}">
        <p14:creationId xmlns:p14="http://schemas.microsoft.com/office/powerpoint/2010/main" val="1004703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4DA1E-18D7-1942-A37E-1D894DBC030B}"/>
              </a:ext>
            </a:extLst>
          </p:cNvPr>
          <p:cNvSpPr>
            <a:spLocks noGrp="1"/>
          </p:cNvSpPr>
          <p:nvPr>
            <p:ph type="title"/>
          </p:nvPr>
        </p:nvSpPr>
        <p:spPr/>
        <p:txBody>
          <a:bodyPr/>
          <a:lstStyle/>
          <a:p>
            <a:r>
              <a:rPr lang="en-US" dirty="0"/>
              <a:t>Games with No Nash Equilibria</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470EE76-85BE-814E-9033-47F8BD46B473}"/>
                  </a:ext>
                </a:extLst>
              </p:cNvPr>
              <p:cNvSpPr>
                <a:spLocks noGrp="1"/>
              </p:cNvSpPr>
              <p:nvPr>
                <p:ph idx="1"/>
              </p:nvPr>
            </p:nvSpPr>
            <p:spPr>
              <a:xfrm>
                <a:off x="838201" y="1825625"/>
                <a:ext cx="7884458" cy="4351338"/>
              </a:xfrm>
            </p:spPr>
            <p:txBody>
              <a:bodyPr>
                <a:normAutofit/>
              </a:bodyPr>
              <a:lstStyle/>
              <a:p>
                <a:r>
                  <a:rPr lang="en-US" dirty="0"/>
                  <a:t>Pricing game: two players sell a product to three possible buyers. Each buyer wants to buy one unit of the product valued at $1</a:t>
                </a:r>
              </a:p>
              <a:p>
                <a:r>
                  <a:rPr lang="en-US" dirty="0"/>
                  <a:t>The sellers play a pricing game – they each name a price </a:t>
                </a:r>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𝑝</m:t>
                        </m:r>
                      </m:e>
                      <m:sub>
                        <m:r>
                          <a:rPr lang="en-US" i="1" dirty="0" smtClean="0">
                            <a:latin typeface="Cambria Math" panose="02040503050406030204" pitchFamily="18" charset="0"/>
                          </a:rPr>
                          <m:t>𝑖</m:t>
                        </m:r>
                      </m:sub>
                    </m:sSub>
                  </m:oMath>
                </a14:m>
                <a:r>
                  <a:rPr lang="en-US" dirty="0"/>
                  <a:t> in the interval [0,1] </a:t>
                </a:r>
              </a:p>
              <a:p>
                <a:pPr lvl="1"/>
                <a:r>
                  <a:rPr lang="en-US" dirty="0"/>
                  <a:t>Buyers A and C buy from sellers 1 and 2, respectively</a:t>
                </a:r>
              </a:p>
              <a:p>
                <a:pPr lvl="1"/>
                <a:r>
                  <a:rPr lang="en-US" dirty="0"/>
                  <a:t>B buys from the cheaper seller</a:t>
                </a:r>
              </a:p>
              <a:p>
                <a:pPr lvl="2"/>
                <a:r>
                  <a:rPr lang="en-US" dirty="0"/>
                  <a:t>if both sellers have the same price, B buys from seller 1</a:t>
                </a:r>
              </a:p>
              <a:p>
                <a:r>
                  <a:rPr lang="en-US" dirty="0"/>
                  <a:t>Strategy 1: set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𝑝</m:t>
                        </m:r>
                      </m:e>
                      <m:sub>
                        <m:r>
                          <a:rPr lang="en-US" i="1" dirty="0">
                            <a:latin typeface="Cambria Math" panose="02040503050406030204" pitchFamily="18" charset="0"/>
                          </a:rPr>
                          <m:t>𝑖</m:t>
                        </m:r>
                      </m:sub>
                    </m:sSub>
                    <m:r>
                      <a:rPr lang="en-US" b="0" i="1" dirty="0" smtClean="0">
                        <a:latin typeface="Cambria Math" panose="02040503050406030204" pitchFamily="18" charset="0"/>
                      </a:rPr>
                      <m:t>=1</m:t>
                    </m:r>
                  </m:oMath>
                </a14:m>
                <a:r>
                  <a:rPr lang="en-US" dirty="0"/>
                  <a:t>, and guarantee an income of 1 from the buyer who does not have a choice</a:t>
                </a:r>
              </a:p>
            </p:txBody>
          </p:sp>
        </mc:Choice>
        <mc:Fallback xmlns="">
          <p:sp>
            <p:nvSpPr>
              <p:cNvPr id="3" name="Content Placeholder 2">
                <a:extLst>
                  <a:ext uri="{FF2B5EF4-FFF2-40B4-BE49-F238E27FC236}">
                    <a16:creationId xmlns:a16="http://schemas.microsoft.com/office/drawing/2014/main" id="{6470EE76-85BE-814E-9033-47F8BD46B473}"/>
                  </a:ext>
                </a:extLst>
              </p:cNvPr>
              <p:cNvSpPr>
                <a:spLocks noGrp="1" noRot="1" noChangeAspect="1" noMove="1" noResize="1" noEditPoints="1" noAdjustHandles="1" noChangeArrowheads="1" noChangeShapeType="1" noTextEdit="1"/>
              </p:cNvSpPr>
              <p:nvPr>
                <p:ph idx="1"/>
              </p:nvPr>
            </p:nvSpPr>
            <p:spPr>
              <a:xfrm>
                <a:off x="838201" y="1825625"/>
                <a:ext cx="7884458" cy="4351338"/>
              </a:xfrm>
              <a:blipFill>
                <a:blip r:embed="rId2"/>
                <a:stretch>
                  <a:fillRect l="-1286" t="-2632" r="-482"/>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13225A55-B282-F74D-A6CA-4043CEC10BA3}"/>
              </a:ext>
            </a:extLst>
          </p:cNvPr>
          <p:cNvPicPr>
            <a:picLocks noChangeAspect="1"/>
          </p:cNvPicPr>
          <p:nvPr/>
        </p:nvPicPr>
        <p:blipFill>
          <a:blip r:embed="rId3"/>
          <a:stretch>
            <a:fillRect/>
          </a:stretch>
        </p:blipFill>
        <p:spPr>
          <a:xfrm>
            <a:off x="8945311" y="3318445"/>
            <a:ext cx="3070654" cy="1760143"/>
          </a:xfrm>
          <a:prstGeom prst="rect">
            <a:avLst/>
          </a:prstGeom>
        </p:spPr>
      </p:pic>
      <p:sp>
        <p:nvSpPr>
          <p:cNvPr id="5" name="Slide Number Placeholder 4">
            <a:extLst>
              <a:ext uri="{FF2B5EF4-FFF2-40B4-BE49-F238E27FC236}">
                <a16:creationId xmlns:a16="http://schemas.microsoft.com/office/drawing/2014/main" id="{CB82B933-A565-F404-6CE0-FAA8B541C484}"/>
              </a:ext>
            </a:extLst>
          </p:cNvPr>
          <p:cNvSpPr>
            <a:spLocks noGrp="1"/>
          </p:cNvSpPr>
          <p:nvPr>
            <p:ph type="sldNum" sz="quarter" idx="12"/>
          </p:nvPr>
        </p:nvSpPr>
        <p:spPr/>
        <p:txBody>
          <a:bodyPr/>
          <a:lstStyle/>
          <a:p>
            <a:fld id="{5E14A864-8846-DC49-9FDC-14F56CA6E9FC}" type="slidenum">
              <a:rPr lang="en-US" smtClean="0"/>
              <a:t>16</a:t>
            </a:fld>
            <a:endParaRPr lang="en-US"/>
          </a:p>
        </p:txBody>
      </p:sp>
    </p:spTree>
    <p:extLst>
      <p:ext uri="{BB962C8B-B14F-4D97-AF65-F5344CB8AC3E}">
        <p14:creationId xmlns:p14="http://schemas.microsoft.com/office/powerpoint/2010/main" val="2506405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4DA1E-18D7-1942-A37E-1D894DBC030B}"/>
              </a:ext>
            </a:extLst>
          </p:cNvPr>
          <p:cNvSpPr>
            <a:spLocks noGrp="1"/>
          </p:cNvSpPr>
          <p:nvPr>
            <p:ph type="title"/>
          </p:nvPr>
        </p:nvSpPr>
        <p:spPr/>
        <p:txBody>
          <a:bodyPr/>
          <a:lstStyle/>
          <a:p>
            <a:r>
              <a:rPr lang="en-US" dirty="0"/>
              <a:t>Games with No Nash Equilibria</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470EE76-85BE-814E-9033-47F8BD46B473}"/>
                  </a:ext>
                </a:extLst>
              </p:cNvPr>
              <p:cNvSpPr>
                <a:spLocks noGrp="1"/>
              </p:cNvSpPr>
              <p:nvPr>
                <p:ph idx="1"/>
              </p:nvPr>
            </p:nvSpPr>
            <p:spPr>
              <a:xfrm>
                <a:off x="838201" y="1825625"/>
                <a:ext cx="7884458" cy="4351338"/>
              </a:xfrm>
            </p:spPr>
            <p:txBody>
              <a:bodyPr>
                <a:normAutofit/>
              </a:bodyPr>
              <a:lstStyle/>
              <a:p>
                <a:r>
                  <a:rPr lang="en-US" dirty="0"/>
                  <a:t>Strategy 1: set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𝑝</m:t>
                        </m:r>
                      </m:e>
                      <m:sub>
                        <m:r>
                          <a:rPr lang="en-US" b="0" i="1" dirty="0" smtClean="0">
                            <a:latin typeface="Cambria Math" panose="02040503050406030204" pitchFamily="18" charset="0"/>
                          </a:rPr>
                          <m:t>1</m:t>
                        </m:r>
                      </m:sub>
                    </m:sSub>
                    <m:r>
                      <a:rPr lang="en-US" b="0" i="1" dirty="0" smtClean="0">
                        <a:latin typeface="Cambria Math" panose="02040503050406030204" pitchFamily="18" charset="0"/>
                      </a:rPr>
                      <m:t>=1</m:t>
                    </m:r>
                  </m:oMath>
                </a14:m>
                <a:r>
                  <a:rPr lang="en-US" dirty="0"/>
                  <a:t>, and guarantee an income of 1 from the buyer who does not have a choice</a:t>
                </a:r>
              </a:p>
              <a:p>
                <a:pPr lvl="1"/>
                <a:r>
                  <a:rPr lang="en-US" dirty="0"/>
                  <a:t>But player 2 will set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𝑝</m:t>
                        </m:r>
                      </m:e>
                      <m:sub>
                        <m:r>
                          <a:rPr lang="en-US" b="0" i="1" dirty="0" smtClean="0">
                            <a:latin typeface="Cambria Math" panose="02040503050406030204" pitchFamily="18" charset="0"/>
                          </a:rPr>
                          <m:t>2</m:t>
                        </m:r>
                      </m:sub>
                    </m:sSub>
                    <m:r>
                      <a:rPr lang="en-US" i="1" dirty="0">
                        <a:latin typeface="Cambria Math" panose="02040503050406030204" pitchFamily="18" charset="0"/>
                      </a:rPr>
                      <m:t>=</m:t>
                    </m:r>
                    <m:r>
                      <a:rPr lang="en-US" b="0" i="1" dirty="0" smtClean="0">
                        <a:latin typeface="Cambria Math" panose="02040503050406030204" pitchFamily="18" charset="0"/>
                      </a:rPr>
                      <m:t>1−</m:t>
                    </m:r>
                    <m:r>
                      <a:rPr lang="en-US" b="0" i="1" dirty="0" smtClean="0">
                        <a:latin typeface="Cambria Math" panose="02040503050406030204" pitchFamily="18" charset="0"/>
                      </a:rPr>
                      <m:t>𝜖</m:t>
                    </m:r>
                  </m:oMath>
                </a14:m>
                <a:r>
                  <a:rPr lang="en-US" dirty="0"/>
                  <a:t> and gain </a:t>
                </a:r>
                <a14:m>
                  <m:oMath xmlns:m="http://schemas.openxmlformats.org/officeDocument/2006/math">
                    <m:r>
                      <a:rPr lang="en-US" b="0" i="0" dirty="0" smtClean="0">
                        <a:latin typeface="Cambria Math" panose="02040503050406030204" pitchFamily="18" charset="0"/>
                      </a:rPr>
                      <m:t>2−2</m:t>
                    </m:r>
                    <m:r>
                      <a:rPr lang="en-US" i="1" dirty="0">
                        <a:latin typeface="Cambria Math" panose="02040503050406030204" pitchFamily="18" charset="0"/>
                      </a:rPr>
                      <m:t>𝜖</m:t>
                    </m:r>
                  </m:oMath>
                </a14:m>
                <a:endParaRPr lang="en-US" dirty="0"/>
              </a:p>
              <a:p>
                <a:r>
                  <a:rPr lang="en-US" dirty="0"/>
                  <a:t>What is player’s 2 best response for,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𝑝</m:t>
                        </m:r>
                      </m:e>
                      <m:sub>
                        <m:r>
                          <a:rPr lang="en-US" i="1" dirty="0">
                            <a:latin typeface="Cambria Math" panose="02040503050406030204" pitchFamily="18" charset="0"/>
                          </a:rPr>
                          <m:t>1</m:t>
                        </m:r>
                      </m:sub>
                    </m:sSub>
                    <m:r>
                      <a:rPr lang="en-US" i="1" dirty="0">
                        <a:latin typeface="Cambria Math" panose="02040503050406030204" pitchFamily="18" charset="0"/>
                      </a:rPr>
                      <m:t>=</m:t>
                    </m:r>
                    <m:f>
                      <m:fPr>
                        <m:ctrlPr>
                          <a:rPr lang="en-US" b="0" i="1" dirty="0" smtClean="0">
                            <a:latin typeface="Cambria Math" panose="02040503050406030204" pitchFamily="18" charset="0"/>
                          </a:rPr>
                        </m:ctrlPr>
                      </m:fPr>
                      <m:num>
                        <m:r>
                          <a:rPr lang="en-US" i="1" dirty="0">
                            <a:latin typeface="Cambria Math" panose="02040503050406030204" pitchFamily="18" charset="0"/>
                          </a:rPr>
                          <m:t>1</m:t>
                        </m:r>
                      </m:num>
                      <m:den>
                        <m:r>
                          <a:rPr lang="en-US" b="0" i="1" dirty="0" smtClean="0">
                            <a:latin typeface="Cambria Math" panose="02040503050406030204" pitchFamily="18" charset="0"/>
                          </a:rPr>
                          <m:t>2</m:t>
                        </m:r>
                      </m:den>
                    </m:f>
                  </m:oMath>
                </a14:m>
                <a:r>
                  <a:rPr lang="en-US" dirty="0"/>
                  <a:t> ?</a:t>
                </a:r>
              </a:p>
              <a:p>
                <a:pPr lvl="1"/>
                <a:r>
                  <a:rPr lang="en-US" dirty="0"/>
                  <a:t>Is this a stable solution? </a:t>
                </a:r>
              </a:p>
              <a:p>
                <a:pPr lvl="1"/>
                <a:r>
                  <a:rPr lang="en-US" dirty="0"/>
                  <a:t>No, player 1 will shift to,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𝑝</m:t>
                        </m:r>
                      </m:e>
                      <m:sub>
                        <m:r>
                          <a:rPr lang="en-US" i="1" dirty="0">
                            <a:latin typeface="Cambria Math" panose="02040503050406030204" pitchFamily="18" charset="0"/>
                          </a:rPr>
                          <m:t>1</m:t>
                        </m:r>
                      </m:sub>
                    </m:sSub>
                    <m:r>
                      <a:rPr lang="en-US" i="1" dirty="0">
                        <a:latin typeface="Cambria Math" panose="02040503050406030204" pitchFamily="18" charset="0"/>
                      </a:rPr>
                      <m:t>=1−</m:t>
                    </m:r>
                    <m:r>
                      <a:rPr lang="en-US" i="1" dirty="0">
                        <a:latin typeface="Cambria Math" panose="02040503050406030204" pitchFamily="18" charset="0"/>
                      </a:rPr>
                      <m:t>𝜖</m:t>
                    </m:r>
                  </m:oMath>
                </a14:m>
                <a:endParaRPr lang="en-US" dirty="0"/>
              </a:p>
              <a:p>
                <a:r>
                  <a:rPr lang="en-US" dirty="0"/>
                  <a:t>What is player’s 2 best response for,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𝑝</m:t>
                        </m:r>
                      </m:e>
                      <m:sub>
                        <m:r>
                          <a:rPr lang="en-US" i="1" dirty="0">
                            <a:latin typeface="Cambria Math" panose="02040503050406030204" pitchFamily="18" charset="0"/>
                          </a:rPr>
                          <m:t>1</m:t>
                        </m:r>
                      </m:sub>
                    </m:sSub>
                    <m:r>
                      <a:rPr lang="en-US" b="0" i="1" dirty="0" smtClean="0">
                        <a:latin typeface="Cambria Math" panose="02040503050406030204" pitchFamily="18" charset="0"/>
                      </a:rPr>
                      <m:t>&gt;</m:t>
                    </m:r>
                    <m:f>
                      <m:fPr>
                        <m:ctrlPr>
                          <a:rPr lang="en-US" i="1" dirty="0">
                            <a:latin typeface="Cambria Math" panose="02040503050406030204" pitchFamily="18" charset="0"/>
                          </a:rPr>
                        </m:ctrlPr>
                      </m:fPr>
                      <m:num>
                        <m:r>
                          <a:rPr lang="en-US" i="1" dirty="0">
                            <a:latin typeface="Cambria Math" panose="02040503050406030204" pitchFamily="18" charset="0"/>
                          </a:rPr>
                          <m:t>1</m:t>
                        </m:r>
                      </m:num>
                      <m:den>
                        <m:r>
                          <a:rPr lang="en-US" i="1" dirty="0">
                            <a:latin typeface="Cambria Math" panose="02040503050406030204" pitchFamily="18" charset="0"/>
                          </a:rPr>
                          <m:t>2</m:t>
                        </m:r>
                      </m:den>
                    </m:f>
                  </m:oMath>
                </a14:m>
                <a:endParaRPr lang="en-US" dirty="0"/>
              </a:p>
              <a:p>
                <a:pPr lvl="1"/>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𝑝</m:t>
                        </m:r>
                      </m:e>
                      <m:sub>
                        <m:r>
                          <a:rPr lang="en-US" b="0" i="1" dirty="0" smtClean="0">
                            <a:latin typeface="Cambria Math" panose="02040503050406030204" pitchFamily="18" charset="0"/>
                          </a:rPr>
                          <m:t>2</m:t>
                        </m:r>
                      </m:sub>
                    </m:sSub>
                    <m:r>
                      <a:rPr lang="en-US" i="1" dirty="0">
                        <a:latin typeface="Cambria Math" panose="02040503050406030204" pitchFamily="18" charset="0"/>
                      </a:rPr>
                      <m:t>=</m:t>
                    </m:r>
                    <m:sSub>
                      <m:sSubPr>
                        <m:ctrlPr>
                          <a:rPr lang="en-US" i="1" dirty="0">
                            <a:latin typeface="Cambria Math" panose="02040503050406030204" pitchFamily="18" charset="0"/>
                          </a:rPr>
                        </m:ctrlPr>
                      </m:sSubPr>
                      <m:e>
                        <m:r>
                          <a:rPr lang="en-US" i="1" dirty="0">
                            <a:latin typeface="Cambria Math" panose="02040503050406030204" pitchFamily="18" charset="0"/>
                          </a:rPr>
                          <m:t>𝑝</m:t>
                        </m:r>
                      </m:e>
                      <m:sub>
                        <m:r>
                          <a:rPr lang="en-US" i="1" dirty="0">
                            <a:latin typeface="Cambria Math" panose="02040503050406030204" pitchFamily="18" charset="0"/>
                          </a:rPr>
                          <m:t>1</m:t>
                        </m:r>
                      </m:sub>
                    </m:sSub>
                    <m:r>
                      <a:rPr lang="en-US" b="0" i="1" dirty="0" smtClean="0">
                        <a:latin typeface="Cambria Math" panose="02040503050406030204" pitchFamily="18" charset="0"/>
                      </a:rPr>
                      <m:t>−</m:t>
                    </m:r>
                    <m:r>
                      <a:rPr lang="en-US" b="0" i="1" dirty="0" smtClean="0">
                        <a:latin typeface="Cambria Math" panose="02040503050406030204" pitchFamily="18" charset="0"/>
                      </a:rPr>
                      <m:t>𝜖</m:t>
                    </m:r>
                    <m:r>
                      <a:rPr lang="en-US" b="0" i="1" dirty="0" smtClean="0">
                        <a:latin typeface="Cambria Math" panose="02040503050406030204" pitchFamily="18" charset="0"/>
                      </a:rPr>
                      <m:t>,  </m:t>
                    </m:r>
                    <m:r>
                      <a:rPr lang="en-US" b="0" i="0" dirty="0" smtClean="0">
                        <a:latin typeface="Cambria Math" panose="02040503050406030204" pitchFamily="18" charset="0"/>
                      </a:rPr>
                      <m:t> </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 </m:t>
                        </m:r>
                        <m:r>
                          <a:rPr lang="en-US" b="0" i="1" dirty="0" smtClean="0">
                            <a:latin typeface="Cambria Math" panose="02040503050406030204" pitchFamily="18" charset="0"/>
                          </a:rPr>
                          <m:t>𝑝</m:t>
                        </m:r>
                      </m:e>
                      <m:sub>
                        <m:r>
                          <a:rPr lang="en-US" b="0" i="1" dirty="0" smtClean="0">
                            <a:latin typeface="Cambria Math" panose="02040503050406030204" pitchFamily="18" charset="0"/>
                          </a:rPr>
                          <m:t>2</m:t>
                        </m:r>
                      </m:sub>
                    </m:sSub>
                    <m:r>
                      <a:rPr lang="en-US" b="0" i="1" dirty="0" smtClean="0">
                        <a:latin typeface="Cambria Math" panose="02040503050406030204" pitchFamily="18" charset="0"/>
                      </a:rPr>
                      <m:t>&gt;0.5</m:t>
                    </m:r>
                  </m:oMath>
                </a14:m>
                <a:endParaRPr lang="en-US" dirty="0"/>
              </a:p>
              <a:p>
                <a:r>
                  <a:rPr lang="en-US" dirty="0"/>
                  <a:t>What is player’s 1 best response for,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𝑝</m:t>
                        </m:r>
                      </m:e>
                      <m:sub>
                        <m:r>
                          <a:rPr lang="en-US" i="1" dirty="0">
                            <a:latin typeface="Cambria Math" panose="02040503050406030204" pitchFamily="18" charset="0"/>
                          </a:rPr>
                          <m:t>2</m:t>
                        </m:r>
                      </m:sub>
                    </m:sSub>
                    <m:r>
                      <a:rPr lang="en-US" i="1" dirty="0">
                        <a:latin typeface="Cambria Math" panose="02040503050406030204" pitchFamily="18" charset="0"/>
                      </a:rPr>
                      <m:t>=</m:t>
                    </m:r>
                    <m:sSub>
                      <m:sSubPr>
                        <m:ctrlPr>
                          <a:rPr lang="en-US" i="1" dirty="0">
                            <a:latin typeface="Cambria Math" panose="02040503050406030204" pitchFamily="18" charset="0"/>
                          </a:rPr>
                        </m:ctrlPr>
                      </m:sSubPr>
                      <m:e>
                        <m:r>
                          <a:rPr lang="en-US" i="1" dirty="0">
                            <a:latin typeface="Cambria Math" panose="02040503050406030204" pitchFamily="18" charset="0"/>
                          </a:rPr>
                          <m:t>𝑝</m:t>
                        </m:r>
                      </m:e>
                      <m:sub>
                        <m:r>
                          <a:rPr lang="en-US" i="1" dirty="0">
                            <a:latin typeface="Cambria Math" panose="02040503050406030204" pitchFamily="18" charset="0"/>
                          </a:rPr>
                          <m:t>1</m:t>
                        </m:r>
                      </m:sub>
                    </m:sSub>
                    <m:r>
                      <a:rPr lang="en-US" i="1" dirty="0">
                        <a:latin typeface="Cambria Math" panose="02040503050406030204" pitchFamily="18" charset="0"/>
                      </a:rPr>
                      <m:t>−</m:t>
                    </m:r>
                    <m:r>
                      <a:rPr lang="en-US" i="1" dirty="0">
                        <a:latin typeface="Cambria Math" panose="02040503050406030204" pitchFamily="18" charset="0"/>
                      </a:rPr>
                      <m:t>𝜖</m:t>
                    </m:r>
                    <m:r>
                      <a:rPr lang="en-US" b="0" i="1" dirty="0" smtClean="0">
                        <a:latin typeface="Cambria Math" panose="02040503050406030204" pitchFamily="18" charset="0"/>
                      </a:rPr>
                      <m:t> ?</m:t>
                    </m:r>
                  </m:oMath>
                </a14:m>
                <a:endParaRPr lang="en-US" dirty="0"/>
              </a:p>
              <a:p>
                <a:endParaRPr lang="en-US" dirty="0"/>
              </a:p>
            </p:txBody>
          </p:sp>
        </mc:Choice>
        <mc:Fallback xmlns="">
          <p:sp>
            <p:nvSpPr>
              <p:cNvPr id="3" name="Content Placeholder 2">
                <a:extLst>
                  <a:ext uri="{FF2B5EF4-FFF2-40B4-BE49-F238E27FC236}">
                    <a16:creationId xmlns:a16="http://schemas.microsoft.com/office/drawing/2014/main" id="{6470EE76-85BE-814E-9033-47F8BD46B473}"/>
                  </a:ext>
                </a:extLst>
              </p:cNvPr>
              <p:cNvSpPr>
                <a:spLocks noGrp="1" noRot="1" noChangeAspect="1" noMove="1" noResize="1" noEditPoints="1" noAdjustHandles="1" noChangeArrowheads="1" noChangeShapeType="1" noTextEdit="1"/>
              </p:cNvSpPr>
              <p:nvPr>
                <p:ph idx="1"/>
              </p:nvPr>
            </p:nvSpPr>
            <p:spPr>
              <a:xfrm>
                <a:off x="838201" y="1825625"/>
                <a:ext cx="7884458" cy="4351338"/>
              </a:xfrm>
              <a:blipFill>
                <a:blip r:embed="rId2"/>
                <a:stretch>
                  <a:fillRect l="-1449" t="-2326" r="-1288" b="-2035"/>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13225A55-B282-F74D-A6CA-4043CEC10BA3}"/>
              </a:ext>
            </a:extLst>
          </p:cNvPr>
          <p:cNvPicPr>
            <a:picLocks noChangeAspect="1"/>
          </p:cNvPicPr>
          <p:nvPr/>
        </p:nvPicPr>
        <p:blipFill>
          <a:blip r:embed="rId3"/>
          <a:stretch>
            <a:fillRect/>
          </a:stretch>
        </p:blipFill>
        <p:spPr>
          <a:xfrm>
            <a:off x="8945311" y="3318445"/>
            <a:ext cx="3070654" cy="1760143"/>
          </a:xfrm>
          <a:prstGeom prst="rect">
            <a:avLst/>
          </a:prstGeom>
        </p:spPr>
      </p:pic>
      <p:sp>
        <p:nvSpPr>
          <p:cNvPr id="5" name="Slide Number Placeholder 4">
            <a:extLst>
              <a:ext uri="{FF2B5EF4-FFF2-40B4-BE49-F238E27FC236}">
                <a16:creationId xmlns:a16="http://schemas.microsoft.com/office/drawing/2014/main" id="{0430E6B3-2AA8-327B-65B8-2018FA789147}"/>
              </a:ext>
            </a:extLst>
          </p:cNvPr>
          <p:cNvSpPr>
            <a:spLocks noGrp="1"/>
          </p:cNvSpPr>
          <p:nvPr>
            <p:ph type="sldNum" sz="quarter" idx="12"/>
          </p:nvPr>
        </p:nvSpPr>
        <p:spPr/>
        <p:txBody>
          <a:bodyPr/>
          <a:lstStyle/>
          <a:p>
            <a:fld id="{5E14A864-8846-DC49-9FDC-14F56CA6E9FC}" type="slidenum">
              <a:rPr lang="en-US" smtClean="0"/>
              <a:t>17</a:t>
            </a:fld>
            <a:endParaRPr lang="en-US"/>
          </a:p>
        </p:txBody>
      </p:sp>
    </p:spTree>
    <p:extLst>
      <p:ext uri="{BB962C8B-B14F-4D97-AF65-F5344CB8AC3E}">
        <p14:creationId xmlns:p14="http://schemas.microsoft.com/office/powerpoint/2010/main" val="1904769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36F7D-0386-454F-B2B1-B58DD925678D}"/>
              </a:ext>
            </a:extLst>
          </p:cNvPr>
          <p:cNvSpPr>
            <a:spLocks noGrp="1"/>
          </p:cNvSpPr>
          <p:nvPr>
            <p:ph type="title"/>
          </p:nvPr>
        </p:nvSpPr>
        <p:spPr/>
        <p:txBody>
          <a:bodyPr/>
          <a:lstStyle/>
          <a:p>
            <a:r>
              <a:rPr lang="en-US" dirty="0"/>
              <a:t>Mixed Strategy Nash Equilibria</a:t>
            </a:r>
          </a:p>
        </p:txBody>
      </p:sp>
      <p:sp>
        <p:nvSpPr>
          <p:cNvPr id="3" name="Content Placeholder 2">
            <a:extLst>
              <a:ext uri="{FF2B5EF4-FFF2-40B4-BE49-F238E27FC236}">
                <a16:creationId xmlns:a16="http://schemas.microsoft.com/office/drawing/2014/main" id="{C39379D2-7FA4-6E40-88CD-7B3ABE0A4F78}"/>
              </a:ext>
            </a:extLst>
          </p:cNvPr>
          <p:cNvSpPr>
            <a:spLocks noGrp="1"/>
          </p:cNvSpPr>
          <p:nvPr>
            <p:ph idx="1"/>
          </p:nvPr>
        </p:nvSpPr>
        <p:spPr>
          <a:xfrm>
            <a:off x="838200" y="1825625"/>
            <a:ext cx="7965141" cy="4351338"/>
          </a:xfrm>
        </p:spPr>
        <p:txBody>
          <a:bodyPr>
            <a:normAutofit lnSpcReduction="10000"/>
          </a:bodyPr>
          <a:lstStyle/>
          <a:p>
            <a:r>
              <a:rPr lang="en-US" dirty="0"/>
              <a:t>Pure strategy = each player deterministically plays its assigned action</a:t>
            </a:r>
          </a:p>
          <a:p>
            <a:pPr lvl="1"/>
            <a:r>
              <a:rPr lang="en-US" dirty="0"/>
              <a:t>Goal: maximize the payoff</a:t>
            </a:r>
          </a:p>
          <a:p>
            <a:pPr lvl="1"/>
            <a:r>
              <a:rPr lang="en-US" dirty="0"/>
              <a:t>A game need not possess any pure strategy Nash equilibria (Pennies game)</a:t>
            </a:r>
          </a:p>
          <a:p>
            <a:r>
              <a:rPr lang="en-US" dirty="0"/>
              <a:t>Mixed strategy = distribution over pure strategies </a:t>
            </a:r>
          </a:p>
          <a:p>
            <a:pPr lvl="1"/>
            <a:r>
              <a:rPr lang="en-US" dirty="0"/>
              <a:t>Goal: maximize the </a:t>
            </a:r>
            <a:r>
              <a:rPr lang="en-US" b="1" dirty="0"/>
              <a:t>expected</a:t>
            </a:r>
            <a:r>
              <a:rPr lang="en-US" dirty="0"/>
              <a:t> payoff</a:t>
            </a:r>
          </a:p>
          <a:p>
            <a:pPr lvl="1"/>
            <a:r>
              <a:rPr lang="en-US" dirty="0"/>
              <a:t>Nash [1951]: Any game with a </a:t>
            </a:r>
            <a:r>
              <a:rPr lang="en-US" b="1" dirty="0"/>
              <a:t>finite</a:t>
            </a:r>
            <a:r>
              <a:rPr lang="en-US" dirty="0"/>
              <a:t> set of players and </a:t>
            </a:r>
            <a:r>
              <a:rPr lang="en-US" b="1" dirty="0"/>
              <a:t>finite</a:t>
            </a:r>
            <a:r>
              <a:rPr lang="en-US" dirty="0"/>
              <a:t> set of strategies has a NE of mixed strategies</a:t>
            </a:r>
          </a:p>
          <a:p>
            <a:r>
              <a:rPr lang="en-US" dirty="0"/>
              <a:t>What is the mixed strategy Nash Equilibria for the Pennies game? </a:t>
            </a:r>
          </a:p>
        </p:txBody>
      </p:sp>
      <p:pic>
        <p:nvPicPr>
          <p:cNvPr id="4" name="Picture 3">
            <a:extLst>
              <a:ext uri="{FF2B5EF4-FFF2-40B4-BE49-F238E27FC236}">
                <a16:creationId xmlns:a16="http://schemas.microsoft.com/office/drawing/2014/main" id="{B523938E-2E9B-8944-A195-E07D16F8E4EB}"/>
              </a:ext>
            </a:extLst>
          </p:cNvPr>
          <p:cNvPicPr>
            <a:picLocks noChangeAspect="1"/>
          </p:cNvPicPr>
          <p:nvPr/>
        </p:nvPicPr>
        <p:blipFill>
          <a:blip r:embed="rId2"/>
          <a:stretch>
            <a:fillRect/>
          </a:stretch>
        </p:blipFill>
        <p:spPr>
          <a:xfrm>
            <a:off x="8803341" y="2535659"/>
            <a:ext cx="3017907" cy="3058598"/>
          </a:xfrm>
          <a:prstGeom prst="rect">
            <a:avLst/>
          </a:prstGeom>
        </p:spPr>
      </p:pic>
      <p:sp>
        <p:nvSpPr>
          <p:cNvPr id="5" name="Slide Number Placeholder 4">
            <a:extLst>
              <a:ext uri="{FF2B5EF4-FFF2-40B4-BE49-F238E27FC236}">
                <a16:creationId xmlns:a16="http://schemas.microsoft.com/office/drawing/2014/main" id="{5A09673D-5274-8EEF-0CFC-5E9A2521B3D1}"/>
              </a:ext>
            </a:extLst>
          </p:cNvPr>
          <p:cNvSpPr>
            <a:spLocks noGrp="1"/>
          </p:cNvSpPr>
          <p:nvPr>
            <p:ph type="sldNum" sz="quarter" idx="12"/>
          </p:nvPr>
        </p:nvSpPr>
        <p:spPr/>
        <p:txBody>
          <a:bodyPr/>
          <a:lstStyle/>
          <a:p>
            <a:fld id="{5E14A864-8846-DC49-9FDC-14F56CA6E9FC}" type="slidenum">
              <a:rPr lang="en-US" smtClean="0"/>
              <a:t>18</a:t>
            </a:fld>
            <a:endParaRPr lang="en-US"/>
          </a:p>
        </p:txBody>
      </p:sp>
    </p:spTree>
    <p:extLst>
      <p:ext uri="{BB962C8B-B14F-4D97-AF65-F5344CB8AC3E}">
        <p14:creationId xmlns:p14="http://schemas.microsoft.com/office/powerpoint/2010/main" val="2031788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F76DD-62DE-8547-BA0A-22C2B5CD2E84}"/>
              </a:ext>
            </a:extLst>
          </p:cNvPr>
          <p:cNvSpPr>
            <a:spLocks noGrp="1"/>
          </p:cNvSpPr>
          <p:nvPr>
            <p:ph type="title"/>
          </p:nvPr>
        </p:nvSpPr>
        <p:spPr/>
        <p:txBody>
          <a:bodyPr/>
          <a:lstStyle/>
          <a:p>
            <a:r>
              <a:rPr lang="en-US" dirty="0"/>
              <a:t>Compute NE: Two-Player Zero-Sum Games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DDEB8DE-CF25-0B40-ADCC-756E8673CD31}"/>
                  </a:ext>
                </a:extLst>
              </p:cNvPr>
              <p:cNvSpPr>
                <a:spLocks noGrp="1"/>
              </p:cNvSpPr>
              <p:nvPr>
                <p:ph idx="1"/>
              </p:nvPr>
            </p:nvSpPr>
            <p:spPr>
              <a:xfrm>
                <a:off x="838199" y="1825625"/>
                <a:ext cx="10691191" cy="4351338"/>
              </a:xfrm>
            </p:spPr>
            <p:txBody>
              <a:bodyPr/>
              <a:lstStyle/>
              <a:p>
                <a:r>
                  <a:rPr lang="en-US" dirty="0"/>
                  <a:t>Let A be the payoff matrix for player 1 </a:t>
                </a:r>
              </a:p>
              <a:p>
                <a:r>
                  <a:rPr lang="en-US" dirty="0"/>
                  <a:t>A mixed strategy, </a:t>
                </a:r>
                <a14:m>
                  <m:oMath xmlns:m="http://schemas.openxmlformats.org/officeDocument/2006/math">
                    <m:r>
                      <a:rPr lang="en-US" b="0" i="0" smtClean="0">
                        <a:latin typeface="Cambria Math" panose="02040503050406030204" pitchFamily="18" charset="0"/>
                      </a:rPr>
                      <m:t>[</m:t>
                    </m:r>
                    <m:r>
                      <a:rPr lang="en-US" b="0" i="1" smtClean="0">
                        <a:latin typeface="Cambria Math" panose="02040503050406030204" pitchFamily="18" charset="0"/>
                      </a:rPr>
                      <m:t>𝑝𝑟𝑜𝑏</m:t>
                    </m:r>
                    <m:d>
                      <m:dPr>
                        <m:ctrlPr>
                          <a:rPr lang="en-US" b="0" i="1" smtClean="0">
                            <a:latin typeface="Cambria Math" panose="02040503050406030204" pitchFamily="18" charset="0"/>
                          </a:rPr>
                        </m:ctrlPr>
                      </m:dPr>
                      <m:e>
                        <m:r>
                          <a:rPr lang="en-US" b="0" i="1" smtClean="0">
                            <a:latin typeface="Cambria Math" panose="02040503050406030204" pitchFamily="18" charset="0"/>
                          </a:rPr>
                          <m:t>𝐻</m:t>
                        </m:r>
                      </m:e>
                    </m:d>
                    <m:r>
                      <a:rPr lang="en-US" b="0" i="1" smtClean="0">
                        <a:latin typeface="Cambria Math" panose="02040503050406030204" pitchFamily="18" charset="0"/>
                      </a:rPr>
                      <m:t>,</m:t>
                    </m:r>
                    <m:r>
                      <a:rPr lang="en-US" b="0" i="1" smtClean="0">
                        <a:latin typeface="Cambria Math" panose="02040503050406030204" pitchFamily="18" charset="0"/>
                      </a:rPr>
                      <m:t>𝑝𝑟𝑜𝑏</m:t>
                    </m:r>
                    <m:r>
                      <a:rPr lang="en-US" b="0" i="1" smtClean="0">
                        <a:latin typeface="Cambria Math" panose="02040503050406030204" pitchFamily="18" charset="0"/>
                      </a:rPr>
                      <m:t>(</m:t>
                    </m:r>
                    <m:r>
                      <a:rPr lang="en-US" b="0" i="1" smtClean="0">
                        <a:latin typeface="Cambria Math" panose="02040503050406030204" pitchFamily="18" charset="0"/>
                      </a:rPr>
                      <m:t>𝑇</m:t>
                    </m:r>
                    <m:r>
                      <a:rPr lang="en-US" b="0" i="1" smtClean="0">
                        <a:latin typeface="Cambria Math" panose="02040503050406030204" pitchFamily="18" charset="0"/>
                      </a:rPr>
                      <m:t>)]</m:t>
                    </m:r>
                  </m:oMath>
                </a14:m>
                <a:r>
                  <a:rPr lang="en-US" dirty="0"/>
                  <a:t>, is assigned to each player (</a:t>
                </a:r>
                <a14:m>
                  <m:oMath xmlns:m="http://schemas.openxmlformats.org/officeDocument/2006/math">
                    <m:r>
                      <a:rPr lang="en-US" b="0" i="1" smtClean="0">
                        <a:latin typeface="Cambria Math" panose="02040503050406030204" pitchFamily="18" charset="0"/>
                      </a:rPr>
                      <m:t>𝑝</m:t>
                    </m:r>
                    <m:r>
                      <a:rPr lang="en-US" b="0" i="1" smtClean="0">
                        <a:latin typeface="Cambria Math" panose="02040503050406030204" pitchFamily="18" charset="0"/>
                      </a:rPr>
                      <m:t>,</m:t>
                    </m:r>
                    <m:r>
                      <a:rPr lang="en-US" i="1" smtClean="0">
                        <a:latin typeface="Cambria Math" panose="02040503050406030204" pitchFamily="18" charset="0"/>
                      </a:rPr>
                      <m:t>𝑞</m:t>
                    </m:r>
                  </m:oMath>
                </a14:m>
                <a:r>
                  <a:rPr lang="en-US" dirty="0"/>
                  <a:t>)</a:t>
                </a:r>
              </a:p>
              <a:p>
                <a:pPr lvl="1"/>
                <a:r>
                  <a:rPr lang="en-US" dirty="0"/>
                  <a:t>Given as a valid distribution over pure strategies </a:t>
                </a:r>
                <a14:m>
                  <m:oMath xmlns:m="http://schemas.openxmlformats.org/officeDocument/2006/math">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𝑝𝑟𝑜𝑏</m:t>
                        </m:r>
                        <m:d>
                          <m:dPr>
                            <m:ctrlPr>
                              <a:rPr lang="en-US" b="0" i="1" smtClean="0">
                                <a:latin typeface="Cambria Math" panose="02040503050406030204" pitchFamily="18" charset="0"/>
                              </a:rPr>
                            </m:ctrlPr>
                          </m:dPr>
                          <m:e>
                            <m:r>
                              <a:rPr lang="en-US" b="0" i="1" smtClean="0">
                                <a:latin typeface="Cambria Math" panose="02040503050406030204" pitchFamily="18" charset="0"/>
                              </a:rPr>
                              <m:t>𝑠</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0</m:t>
                                </m:r>
                              </m:e>
                            </m:d>
                          </m:e>
                        </m:d>
                        <m:r>
                          <a:rPr lang="en-US" b="0" i="1" smtClean="0">
                            <a:latin typeface="Cambria Math" panose="02040503050406030204" pitchFamily="18" charset="0"/>
                          </a:rPr>
                          <m:t>,</m:t>
                        </m:r>
                        <m:r>
                          <a:rPr lang="en-US" b="0" i="1" smtClean="0">
                            <a:latin typeface="Cambria Math" panose="02040503050406030204" pitchFamily="18" charset="0"/>
                          </a:rPr>
                          <m:t>𝑝𝑟𝑜𝑏</m:t>
                        </m:r>
                        <m:d>
                          <m:dPr>
                            <m:ctrlPr>
                              <a:rPr lang="en-US" b="0" i="1" smtClean="0">
                                <a:latin typeface="Cambria Math" panose="02040503050406030204" pitchFamily="18" charset="0"/>
                              </a:rPr>
                            </m:ctrlPr>
                          </m:dPr>
                          <m:e>
                            <m:r>
                              <a:rPr lang="en-US" b="0" i="1" smtClean="0">
                                <a:latin typeface="Cambria Math" panose="02040503050406030204" pitchFamily="18" charset="0"/>
                              </a:rPr>
                              <m:t>𝑠</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1</m:t>
                                </m:r>
                              </m:e>
                            </m:d>
                          </m:e>
                        </m:d>
                        <m:r>
                          <a:rPr lang="en-US" b="0" i="1" smtClean="0">
                            <a:latin typeface="Cambria Math" panose="02040503050406030204" pitchFamily="18" charset="0"/>
                          </a:rPr>
                          <m:t>,…</m:t>
                        </m:r>
                      </m:e>
                    </m:d>
                  </m:oMath>
                </a14:m>
                <a:endParaRPr lang="en-US" dirty="0"/>
              </a:p>
              <a:p>
                <a:r>
                  <a:rPr lang="en-US" dirty="0"/>
                  <a:t>The expected game outcome for P1 is given as: </a:t>
                </a:r>
                <a14:m>
                  <m:oMath xmlns:m="http://schemas.openxmlformats.org/officeDocument/2006/math">
                    <m:r>
                      <a:rPr lang="en-US" b="0" i="1" smtClean="0">
                        <a:latin typeface="Cambria Math" panose="02040503050406030204" pitchFamily="18" charset="0"/>
                      </a:rPr>
                      <m:t>𝑣</m:t>
                    </m:r>
                    <m:r>
                      <a:rPr lang="en-US" b="0" i="1" smtClean="0">
                        <a:latin typeface="Cambria Math" panose="02040503050406030204" pitchFamily="18" charset="0"/>
                      </a:rPr>
                      <m:t>=</m:t>
                    </m:r>
                    <m:r>
                      <a:rPr lang="en-US" b="0" i="1" smtClean="0">
                        <a:latin typeface="Cambria Math" panose="02040503050406030204" pitchFamily="18" charset="0"/>
                      </a:rPr>
                      <m:t>𝑝𝐴</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𝑞</m:t>
                        </m:r>
                      </m:e>
                      <m:sup>
                        <m:r>
                          <a:rPr lang="en-US" b="0" i="1" smtClean="0">
                            <a:latin typeface="Cambria Math" panose="02040503050406030204" pitchFamily="18" charset="0"/>
                          </a:rPr>
                          <m:t>⊤</m:t>
                        </m:r>
                      </m:sup>
                    </m:sSup>
                  </m:oMath>
                </a14:m>
                <a:endParaRPr lang="en-US" dirty="0"/>
              </a:p>
              <a:p>
                <a:r>
                  <a:rPr lang="en-US" dirty="0"/>
                  <a:t>Example: </a:t>
                </a:r>
                <a14:m>
                  <m:oMath xmlns:m="http://schemas.openxmlformats.org/officeDocument/2006/math">
                    <m:r>
                      <a:rPr lang="en-US" b="0" i="1" smtClean="0">
                        <a:latin typeface="Cambria Math" panose="02040503050406030204" pitchFamily="18" charset="0"/>
                      </a:rPr>
                      <m:t>𝑝</m:t>
                    </m:r>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r>
                          <a:rPr lang="en-US" i="1">
                            <a:latin typeface="Cambria Math" panose="02040503050406030204" pitchFamily="18" charset="0"/>
                          </a:rPr>
                          <m:t>0.</m:t>
                        </m:r>
                        <m:r>
                          <a:rPr lang="en-US" b="0" i="1" smtClean="0">
                            <a:latin typeface="Cambria Math" panose="02040503050406030204" pitchFamily="18" charset="0"/>
                          </a:rPr>
                          <m:t>4</m:t>
                        </m:r>
                        <m:r>
                          <a:rPr lang="en-US" i="1">
                            <a:latin typeface="Cambria Math" panose="02040503050406030204" pitchFamily="18" charset="0"/>
                          </a:rPr>
                          <m:t>,0.</m:t>
                        </m:r>
                        <m:r>
                          <a:rPr lang="en-US" b="0" i="1" smtClean="0">
                            <a:latin typeface="Cambria Math" panose="02040503050406030204" pitchFamily="18" charset="0"/>
                          </a:rPr>
                          <m:t>6</m:t>
                        </m:r>
                      </m:e>
                    </m:d>
                    <m:r>
                      <a:rPr lang="en-US" b="0" i="1" smtClean="0">
                        <a:latin typeface="Cambria Math" panose="02040503050406030204" pitchFamily="18" charset="0"/>
                      </a:rPr>
                      <m:t>, </m:t>
                    </m:r>
                    <m:r>
                      <a:rPr lang="en-US" b="0" i="1" smtClean="0">
                        <a:latin typeface="Cambria Math" panose="02040503050406030204" pitchFamily="18" charset="0"/>
                      </a:rPr>
                      <m:t>𝑞</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0.3,0.7</m:t>
                        </m:r>
                      </m:e>
                    </m:d>
                  </m:oMath>
                </a14:m>
                <a:endParaRPr lang="en-US" dirty="0"/>
              </a:p>
              <a:p>
                <a:pPr lvl="1"/>
                <a14:m>
                  <m:oMath xmlns:m="http://schemas.openxmlformats.org/officeDocument/2006/math">
                    <m:d>
                      <m:dPr>
                        <m:begChr m:val="["/>
                        <m:endChr m:val="]"/>
                        <m:ctrlPr>
                          <a:rPr lang="en-US" i="1">
                            <a:latin typeface="Cambria Math" panose="02040503050406030204" pitchFamily="18" charset="0"/>
                          </a:rPr>
                        </m:ctrlPr>
                      </m:dPr>
                      <m:e>
                        <m:r>
                          <a:rPr lang="en-US" i="1">
                            <a:latin typeface="Cambria Math" panose="02040503050406030204" pitchFamily="18" charset="0"/>
                          </a:rPr>
                          <m:t>0.</m:t>
                        </m:r>
                        <m:r>
                          <a:rPr lang="en-US" b="0" i="1" smtClean="0">
                            <a:latin typeface="Cambria Math" panose="02040503050406030204" pitchFamily="18" charset="0"/>
                          </a:rPr>
                          <m:t>4</m:t>
                        </m:r>
                        <m:r>
                          <a:rPr lang="en-US" i="1">
                            <a:latin typeface="Cambria Math" panose="02040503050406030204" pitchFamily="18" charset="0"/>
                          </a:rPr>
                          <m:t>,0.</m:t>
                        </m:r>
                        <m:r>
                          <a:rPr lang="en-US" b="0" i="1" smtClean="0">
                            <a:latin typeface="Cambria Math" panose="02040503050406030204" pitchFamily="18" charset="0"/>
                          </a:rPr>
                          <m:t>6</m:t>
                        </m:r>
                      </m:e>
                    </m:d>
                    <m:d>
                      <m:dPr>
                        <m:begChr m:val="["/>
                        <m:endChr m:val="]"/>
                        <m:ctrlPr>
                          <a:rPr lang="en-US" i="1" smtClean="0">
                            <a:latin typeface="Cambria Math" panose="02040503050406030204" pitchFamily="18" charset="0"/>
                          </a:rPr>
                        </m:ctrlPr>
                      </m:dPr>
                      <m:e>
                        <m:m>
                          <m:mPr>
                            <m:mcs>
                              <m:mc>
                                <m:mcPr>
                                  <m:count m:val="2"/>
                                  <m:mcJc m:val="center"/>
                                </m:mcPr>
                              </m:mc>
                            </m:mcs>
                            <m:ctrlPr>
                              <a:rPr lang="en-US" i="1" smtClean="0">
                                <a:latin typeface="Cambria Math" panose="02040503050406030204" pitchFamily="18" charset="0"/>
                              </a:rPr>
                            </m:ctrlPr>
                          </m:mPr>
                          <m:mr>
                            <m:e>
                              <m:r>
                                <m:rPr>
                                  <m:brk m:alnAt="7"/>
                                </m:rPr>
                                <a:rPr lang="en-US" b="0" i="1" smtClean="0">
                                  <a:latin typeface="Cambria Math" panose="02040503050406030204" pitchFamily="18" charset="0"/>
                                </a:rPr>
                                <m:t>1</m:t>
                              </m:r>
                            </m:e>
                            <m:e>
                              <m:r>
                                <a:rPr lang="en-US" b="0" i="1" smtClean="0">
                                  <a:latin typeface="Cambria Math" panose="02040503050406030204" pitchFamily="18" charset="0"/>
                                </a:rPr>
                                <m:t>−1</m:t>
                              </m:r>
                            </m:e>
                          </m:mr>
                          <m:mr>
                            <m:e>
                              <m:r>
                                <a:rPr lang="en-US" b="0" i="1" smtClean="0">
                                  <a:latin typeface="Cambria Math" panose="02040503050406030204" pitchFamily="18" charset="0"/>
                                </a:rPr>
                                <m:t>−1</m:t>
                              </m:r>
                            </m:e>
                            <m:e>
                              <m:r>
                                <a:rPr lang="en-US" b="0" i="1" smtClean="0">
                                  <a:latin typeface="Cambria Math" panose="02040503050406030204" pitchFamily="18" charset="0"/>
                                </a:rPr>
                                <m:t>1</m:t>
                              </m:r>
                            </m:e>
                          </m:mr>
                        </m:m>
                      </m:e>
                    </m:d>
                    <m:d>
                      <m:dPr>
                        <m:begChr m:val="["/>
                        <m:endChr m:val="]"/>
                        <m:ctrlPr>
                          <a:rPr lang="en-US" b="0" i="1" smtClean="0">
                            <a:latin typeface="Cambria Math" panose="02040503050406030204" pitchFamily="18" charset="0"/>
                          </a:rPr>
                        </m:ctrlPr>
                      </m:dPr>
                      <m:e>
                        <m:eqArr>
                          <m:eqArrPr>
                            <m:ctrlPr>
                              <a:rPr lang="en-US" b="0" i="1" smtClean="0">
                                <a:latin typeface="Cambria Math" panose="02040503050406030204" pitchFamily="18" charset="0"/>
                              </a:rPr>
                            </m:ctrlPr>
                          </m:eqArrPr>
                          <m:e>
                            <m:r>
                              <a:rPr lang="en-US" b="0" i="1" smtClean="0">
                                <a:latin typeface="Cambria Math" panose="02040503050406030204" pitchFamily="18" charset="0"/>
                              </a:rPr>
                              <m:t>0.3</m:t>
                            </m:r>
                          </m:e>
                          <m:e>
                            <m:r>
                              <a:rPr lang="en-US" b="0" i="1" smtClean="0">
                                <a:latin typeface="Cambria Math" panose="02040503050406030204" pitchFamily="18" charset="0"/>
                              </a:rPr>
                              <m:t>0.7</m:t>
                            </m:r>
                          </m:e>
                        </m:eqArr>
                      </m:e>
                    </m:d>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r>
                          <a:rPr lang="en-US" i="1">
                            <a:latin typeface="Cambria Math" panose="02040503050406030204" pitchFamily="18" charset="0"/>
                          </a:rPr>
                          <m:t>0.</m:t>
                        </m:r>
                        <m:r>
                          <a:rPr lang="en-US" b="0" i="1" smtClean="0">
                            <a:latin typeface="Cambria Math" panose="02040503050406030204" pitchFamily="18" charset="0"/>
                          </a:rPr>
                          <m:t>4</m:t>
                        </m:r>
                        <m:r>
                          <a:rPr lang="en-US" i="1">
                            <a:latin typeface="Cambria Math" panose="02040503050406030204" pitchFamily="18" charset="0"/>
                          </a:rPr>
                          <m:t>,0.</m:t>
                        </m:r>
                        <m:r>
                          <a:rPr lang="en-US" b="0" i="1" smtClean="0">
                            <a:latin typeface="Cambria Math" panose="02040503050406030204" pitchFamily="18" charset="0"/>
                          </a:rPr>
                          <m:t>6</m:t>
                        </m:r>
                      </m:e>
                    </m:d>
                    <m:d>
                      <m:dPr>
                        <m:begChr m:val="["/>
                        <m:endChr m:val="]"/>
                        <m:ctrlPr>
                          <a:rPr lang="en-US" i="1">
                            <a:latin typeface="Cambria Math" panose="02040503050406030204" pitchFamily="18" charset="0"/>
                          </a:rPr>
                        </m:ctrlPr>
                      </m:dPr>
                      <m:e>
                        <m:eqArr>
                          <m:eqArrPr>
                            <m:ctrlPr>
                              <a:rPr lang="en-US" i="1">
                                <a:latin typeface="Cambria Math" panose="02040503050406030204" pitchFamily="18" charset="0"/>
                              </a:rPr>
                            </m:ctrlPr>
                          </m:eqArrPr>
                          <m:e>
                            <m:r>
                              <a:rPr lang="en-US" b="0" i="1" smtClean="0">
                                <a:latin typeface="Cambria Math" panose="02040503050406030204" pitchFamily="18" charset="0"/>
                              </a:rPr>
                              <m:t>−0.4</m:t>
                            </m:r>
                          </m:e>
                          <m:e>
                            <m:r>
                              <a:rPr lang="en-US" b="0" i="1" smtClean="0">
                                <a:latin typeface="Cambria Math" panose="02040503050406030204" pitchFamily="18" charset="0"/>
                              </a:rPr>
                              <m:t>0.4</m:t>
                            </m:r>
                          </m:e>
                        </m:eqArr>
                      </m:e>
                    </m:d>
                    <m:r>
                      <a:rPr lang="en-US" b="0" i="1" smtClean="0">
                        <a:latin typeface="Cambria Math" panose="02040503050406030204" pitchFamily="18" charset="0"/>
                      </a:rPr>
                      <m:t>=0.08</m:t>
                    </m:r>
                  </m:oMath>
                </a14:m>
                <a:endParaRPr lang="en-US" dirty="0"/>
              </a:p>
            </p:txBody>
          </p:sp>
        </mc:Choice>
        <mc:Fallback xmlns="">
          <p:sp>
            <p:nvSpPr>
              <p:cNvPr id="3" name="Content Placeholder 2">
                <a:extLst>
                  <a:ext uri="{FF2B5EF4-FFF2-40B4-BE49-F238E27FC236}">
                    <a16:creationId xmlns:a16="http://schemas.microsoft.com/office/drawing/2014/main" id="{ADDEB8DE-CF25-0B40-ADCC-756E8673CD31}"/>
                  </a:ext>
                </a:extLst>
              </p:cNvPr>
              <p:cNvSpPr>
                <a:spLocks noGrp="1" noRot="1" noChangeAspect="1" noMove="1" noResize="1" noEditPoints="1" noAdjustHandles="1" noChangeArrowheads="1" noChangeShapeType="1" noTextEdit="1"/>
              </p:cNvSpPr>
              <p:nvPr>
                <p:ph idx="1"/>
              </p:nvPr>
            </p:nvSpPr>
            <p:spPr>
              <a:xfrm>
                <a:off x="838199" y="1825625"/>
                <a:ext cx="10691191" cy="4351338"/>
              </a:xfrm>
              <a:blipFill>
                <a:blip r:embed="rId2"/>
                <a:stretch>
                  <a:fillRect l="-949" t="-2326" r="-356"/>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44E815EE-430C-E44C-B126-038152C75922}"/>
              </a:ext>
            </a:extLst>
          </p:cNvPr>
          <p:cNvPicPr>
            <a:picLocks noChangeAspect="1"/>
          </p:cNvPicPr>
          <p:nvPr/>
        </p:nvPicPr>
        <p:blipFill>
          <a:blip r:embed="rId3"/>
          <a:stretch>
            <a:fillRect/>
          </a:stretch>
        </p:blipFill>
        <p:spPr>
          <a:xfrm>
            <a:off x="9389097" y="4096413"/>
            <a:ext cx="2512833" cy="2546714"/>
          </a:xfrm>
          <a:prstGeom prst="rect">
            <a:avLst/>
          </a:prstGeom>
        </p:spPr>
      </p:pic>
      <p:sp>
        <p:nvSpPr>
          <p:cNvPr id="5" name="Slide Number Placeholder 4">
            <a:extLst>
              <a:ext uri="{FF2B5EF4-FFF2-40B4-BE49-F238E27FC236}">
                <a16:creationId xmlns:a16="http://schemas.microsoft.com/office/drawing/2014/main" id="{E55E101E-C163-AA02-9158-6674C0EB9F70}"/>
              </a:ext>
            </a:extLst>
          </p:cNvPr>
          <p:cNvSpPr>
            <a:spLocks noGrp="1"/>
          </p:cNvSpPr>
          <p:nvPr>
            <p:ph type="sldNum" sz="quarter" idx="12"/>
          </p:nvPr>
        </p:nvSpPr>
        <p:spPr/>
        <p:txBody>
          <a:bodyPr/>
          <a:lstStyle/>
          <a:p>
            <a:fld id="{5E14A864-8846-DC49-9FDC-14F56CA6E9FC}" type="slidenum">
              <a:rPr lang="en-US" smtClean="0"/>
              <a:t>19</a:t>
            </a:fld>
            <a:endParaRPr lang="en-US"/>
          </a:p>
        </p:txBody>
      </p:sp>
    </p:spTree>
    <p:extLst>
      <p:ext uri="{BB962C8B-B14F-4D97-AF65-F5344CB8AC3E}">
        <p14:creationId xmlns:p14="http://schemas.microsoft.com/office/powerpoint/2010/main" val="14305314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3FE71-6FE6-E245-967E-FAE64C4CC802}"/>
              </a:ext>
            </a:extLst>
          </p:cNvPr>
          <p:cNvSpPr>
            <a:spLocks noGrp="1"/>
          </p:cNvSpPr>
          <p:nvPr>
            <p:ph type="title"/>
          </p:nvPr>
        </p:nvSpPr>
        <p:spPr/>
        <p:txBody>
          <a:bodyPr/>
          <a:lstStyle/>
          <a:p>
            <a:r>
              <a:rPr lang="en-US" dirty="0"/>
              <a:t>Compute NE: Two-Player Zero-Sum Games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C154F6E7-625C-B245-8D0A-F4154E26C5C5}"/>
                  </a:ext>
                </a:extLst>
              </p:cNvPr>
              <p:cNvSpPr>
                <a:spLocks noGrp="1"/>
              </p:cNvSpPr>
              <p:nvPr>
                <p:ph idx="1"/>
              </p:nvPr>
            </p:nvSpPr>
            <p:spPr>
              <a:xfrm>
                <a:off x="838200" y="1825625"/>
                <a:ext cx="6306671" cy="4351338"/>
              </a:xfrm>
            </p:spPr>
            <p:txBody>
              <a:bodyPr>
                <a:normAutofit lnSpcReduction="10000"/>
              </a:bodyPr>
              <a:lstStyle/>
              <a:p>
                <a:r>
                  <a:rPr lang="en-US" dirty="0"/>
                  <a:t>Pennies game:</a:t>
                </a:r>
                <a14:m>
                  <m:oMath xmlns:m="http://schemas.openxmlformats.org/officeDocument/2006/math">
                    <m:sSub>
                      <m:sSubPr>
                        <m:ctrlPr>
                          <a:rPr lang="en-US" i="1">
                            <a:latin typeface="Cambria Math" panose="02040503050406030204" pitchFamily="18" charset="0"/>
                          </a:rPr>
                        </m:ctrlPr>
                      </m:sSubPr>
                      <m:e>
                        <m:r>
                          <a:rPr lang="en-US" b="0" i="1" smtClean="0">
                            <a:latin typeface="Cambria Math" panose="02040503050406030204" pitchFamily="18" charset="0"/>
                          </a:rPr>
                          <m:t> </m:t>
                        </m:r>
                        <m:r>
                          <a:rPr lang="en-US" i="1">
                            <a:latin typeface="Cambria Math" panose="02040503050406030204" pitchFamily="18" charset="0"/>
                          </a:rPr>
                          <m:t>𝑠</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b="0" i="1" smtClean="0">
                            <a:latin typeface="Cambria Math" panose="02040503050406030204" pitchFamily="18" charset="0"/>
                          </a:rPr>
                          <m:t>2</m:t>
                        </m:r>
                      </m:sub>
                    </m:sSub>
                    <m:r>
                      <a:rPr lang="en-US" i="1">
                        <a:latin typeface="Cambria Math" panose="02040503050406030204" pitchFamily="18" charset="0"/>
                      </a:rPr>
                      <m:t>=</m:t>
                    </m:r>
                    <m:d>
                      <m:dPr>
                        <m:begChr m:val="["/>
                        <m:endChr m:val="]"/>
                        <m:ctrlPr>
                          <a:rPr lang="en-US" i="1">
                            <a:latin typeface="Cambria Math" panose="02040503050406030204" pitchFamily="18" charset="0"/>
                          </a:rPr>
                        </m:ctrlPr>
                      </m:dPr>
                      <m:e>
                        <m:r>
                          <a:rPr lang="en-US" i="1">
                            <a:latin typeface="Cambria Math" panose="02040503050406030204" pitchFamily="18" charset="0"/>
                          </a:rPr>
                          <m:t>0.5,0.5</m:t>
                        </m:r>
                      </m:e>
                    </m:d>
                  </m:oMath>
                </a14:m>
                <a:endParaRPr lang="en-US" dirty="0"/>
              </a:p>
              <a:p>
                <a:pPr lvl="1"/>
                <a14:m>
                  <m:oMath xmlns:m="http://schemas.openxmlformats.org/officeDocument/2006/math">
                    <m:d>
                      <m:dPr>
                        <m:begChr m:val="["/>
                        <m:endChr m:val="]"/>
                        <m:ctrlPr>
                          <a:rPr lang="en-US" i="1">
                            <a:latin typeface="Cambria Math" panose="02040503050406030204" pitchFamily="18" charset="0"/>
                          </a:rPr>
                        </m:ctrlPr>
                      </m:dPr>
                      <m:e>
                        <m:r>
                          <a:rPr lang="en-US" i="1">
                            <a:latin typeface="Cambria Math" panose="02040503050406030204" pitchFamily="18" charset="0"/>
                          </a:rPr>
                          <m:t>0.5,0.5</m:t>
                        </m:r>
                      </m:e>
                    </m:d>
                    <m:d>
                      <m:dPr>
                        <m:begChr m:val="["/>
                        <m:endChr m:val="]"/>
                        <m:ctrlPr>
                          <a:rPr lang="en-US" i="1">
                            <a:latin typeface="Cambria Math" panose="02040503050406030204" pitchFamily="18" charset="0"/>
                          </a:rPr>
                        </m:ctrlPr>
                      </m:dPr>
                      <m:e>
                        <m:m>
                          <m:mPr>
                            <m:mcs>
                              <m:mc>
                                <m:mcPr>
                                  <m:count m:val="2"/>
                                  <m:mcJc m:val="center"/>
                                </m:mcPr>
                              </m:mc>
                            </m:mcs>
                            <m:ctrlPr>
                              <a:rPr lang="en-US" i="1">
                                <a:latin typeface="Cambria Math" panose="02040503050406030204" pitchFamily="18" charset="0"/>
                              </a:rPr>
                            </m:ctrlPr>
                          </m:mPr>
                          <m:mr>
                            <m:e>
                              <m:r>
                                <m:rPr>
                                  <m:brk m:alnAt="7"/>
                                </m:rPr>
                                <a:rPr lang="en-US" i="1">
                                  <a:latin typeface="Cambria Math" panose="02040503050406030204" pitchFamily="18" charset="0"/>
                                </a:rPr>
                                <m:t>1</m:t>
                              </m:r>
                            </m:e>
                            <m:e>
                              <m:r>
                                <a:rPr lang="en-US" i="1">
                                  <a:latin typeface="Cambria Math" panose="02040503050406030204" pitchFamily="18" charset="0"/>
                                </a:rPr>
                                <m:t>−1</m:t>
                              </m:r>
                            </m:e>
                          </m:mr>
                          <m:mr>
                            <m:e>
                              <m:r>
                                <a:rPr lang="en-US" i="1">
                                  <a:latin typeface="Cambria Math" panose="02040503050406030204" pitchFamily="18" charset="0"/>
                                </a:rPr>
                                <m:t>−1</m:t>
                              </m:r>
                            </m:e>
                            <m:e>
                              <m:r>
                                <a:rPr lang="en-US" i="1">
                                  <a:latin typeface="Cambria Math" panose="02040503050406030204" pitchFamily="18" charset="0"/>
                                </a:rPr>
                                <m:t>1</m:t>
                              </m:r>
                            </m:e>
                          </m:mr>
                        </m:m>
                      </m:e>
                    </m:d>
                    <m:d>
                      <m:dPr>
                        <m:begChr m:val="["/>
                        <m:endChr m:val="]"/>
                        <m:ctrlPr>
                          <a:rPr lang="en-US" i="1">
                            <a:latin typeface="Cambria Math" panose="02040503050406030204" pitchFamily="18" charset="0"/>
                          </a:rPr>
                        </m:ctrlPr>
                      </m:dPr>
                      <m:e>
                        <m:eqArr>
                          <m:eqArrPr>
                            <m:ctrlPr>
                              <a:rPr lang="en-US" i="1">
                                <a:latin typeface="Cambria Math" panose="02040503050406030204" pitchFamily="18" charset="0"/>
                              </a:rPr>
                            </m:ctrlPr>
                          </m:eqArrPr>
                          <m:e>
                            <m:r>
                              <a:rPr lang="en-US" i="1">
                                <a:latin typeface="Cambria Math" panose="02040503050406030204" pitchFamily="18" charset="0"/>
                              </a:rPr>
                              <m:t>0.5</m:t>
                            </m:r>
                          </m:e>
                          <m:e>
                            <m:r>
                              <a:rPr lang="en-US" i="1">
                                <a:latin typeface="Cambria Math" panose="02040503050406030204" pitchFamily="18" charset="0"/>
                              </a:rPr>
                              <m:t>0.5</m:t>
                            </m:r>
                          </m:e>
                        </m:eqArr>
                      </m:e>
                    </m:d>
                    <m:r>
                      <a:rPr lang="en-US" i="1">
                        <a:latin typeface="Cambria Math" panose="02040503050406030204" pitchFamily="18" charset="0"/>
                      </a:rPr>
                      <m:t>=0</m:t>
                    </m:r>
                  </m:oMath>
                </a14:m>
                <a:endParaRPr lang="en-US" dirty="0"/>
              </a:p>
              <a:p>
                <a:pPr lvl="1"/>
                <a14:m>
                  <m:oMath xmlns:m="http://schemas.openxmlformats.org/officeDocument/2006/math">
                    <m:r>
                      <a:rPr lang="en-US" b="0" i="1" smtClean="0">
                        <a:latin typeface="Cambria Math" panose="02040503050406030204" pitchFamily="18" charset="0"/>
                      </a:rPr>
                      <m:t>      </m:t>
                    </m:r>
                    <m:r>
                      <a:rPr lang="en-US" i="1" smtClean="0">
                        <a:latin typeface="Cambria Math" panose="02040503050406030204" pitchFamily="18" charset="0"/>
                      </a:rPr>
                      <m:t>𝑝</m:t>
                    </m:r>
                    <m:r>
                      <a:rPr lang="en-US" b="0" i="1" smtClean="0">
                        <a:latin typeface="Cambria Math" panose="02040503050406030204" pitchFamily="18" charset="0"/>
                      </a:rPr>
                      <m:t>                 </m:t>
                    </m:r>
                    <m:r>
                      <a:rPr lang="en-US" i="1">
                        <a:latin typeface="Cambria Math" panose="02040503050406030204" pitchFamily="18" charset="0"/>
                      </a:rPr>
                      <m:t>𝐴</m:t>
                    </m:r>
                    <m:r>
                      <a:rPr lang="en-US" b="0" i="1" smtClean="0">
                        <a:latin typeface="Cambria Math" panose="02040503050406030204" pitchFamily="18" charset="0"/>
                      </a:rPr>
                      <m:t>           </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𝑞</m:t>
                        </m:r>
                      </m:e>
                      <m:sup>
                        <m:r>
                          <a:rPr lang="en-US" b="0" i="1" smtClean="0">
                            <a:latin typeface="Cambria Math" panose="02040503050406030204" pitchFamily="18" charset="0"/>
                          </a:rPr>
                          <m:t>⊤</m:t>
                        </m:r>
                      </m:sup>
                    </m:sSup>
                    <m:r>
                      <a:rPr lang="en-US" b="0" i="1" smtClean="0">
                        <a:latin typeface="Cambria Math" panose="02040503050406030204" pitchFamily="18" charset="0"/>
                      </a:rPr>
                      <m:t>  =</m:t>
                    </m:r>
                    <m:r>
                      <a:rPr lang="en-US" b="0" i="1" smtClean="0">
                        <a:latin typeface="Cambria Math" panose="02040503050406030204" pitchFamily="18" charset="0"/>
                      </a:rPr>
                      <m:t>𝑣</m:t>
                    </m:r>
                  </m:oMath>
                </a14:m>
                <a:endParaRPr lang="en-US" dirty="0"/>
              </a:p>
              <a:p>
                <a:r>
                  <a:rPr lang="en-US" dirty="0"/>
                  <a:t>Player 2: at NE, I will play </a:t>
                </a:r>
                <a14:m>
                  <m:oMath xmlns:m="http://schemas.openxmlformats.org/officeDocument/2006/math">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min</m:t>
                        </m:r>
                      </m:fName>
                      <m:e>
                        <m:r>
                          <a:rPr lang="en-US" b="0" i="1" smtClean="0">
                            <a:latin typeface="Cambria Math" panose="02040503050406030204" pitchFamily="18" charset="0"/>
                          </a:rPr>
                          <m:t>𝑝𝐴</m:t>
                        </m:r>
                      </m:e>
                    </m:func>
                  </m:oMath>
                </a14:m>
                <a:endParaRPr lang="en-US" dirty="0"/>
              </a:p>
              <a:p>
                <a:r>
                  <a:rPr lang="en-US" dirty="0"/>
                  <a:t>Player 1: at NE, I will play </a:t>
                </a:r>
                <a14:m>
                  <m:oMath xmlns:m="http://schemas.openxmlformats.org/officeDocument/2006/math">
                    <m:func>
                      <m:funcPr>
                        <m:ctrlPr>
                          <a:rPr lang="en-US" i="1">
                            <a:latin typeface="Cambria Math" panose="02040503050406030204" pitchFamily="18" charset="0"/>
                          </a:rPr>
                        </m:ctrlPr>
                      </m:funcPr>
                      <m:fName>
                        <m:r>
                          <m:rPr>
                            <m:sty m:val="p"/>
                          </m:rPr>
                          <a:rPr lang="en-US" b="0" i="0" smtClean="0">
                            <a:latin typeface="Cambria Math" panose="02040503050406030204" pitchFamily="18" charset="0"/>
                          </a:rPr>
                          <m:t>max</m:t>
                        </m:r>
                      </m:fName>
                      <m:e>
                        <m:r>
                          <a:rPr lang="en-US" i="1">
                            <a:latin typeface="Cambria Math" panose="02040503050406030204" pitchFamily="18" charset="0"/>
                          </a:rPr>
                          <m:t>𝐴</m:t>
                        </m:r>
                        <m:r>
                          <a:rPr lang="en-US" b="0" i="1" smtClean="0">
                            <a:latin typeface="Cambria Math" panose="02040503050406030204" pitchFamily="18" charset="0"/>
                          </a:rPr>
                          <m:t>𝑞</m:t>
                        </m:r>
                      </m:e>
                    </m:func>
                  </m:oMath>
                </a14:m>
                <a:endParaRPr lang="en-US" dirty="0"/>
              </a:p>
              <a:p>
                <a:r>
                  <a:rPr lang="en-US" dirty="0"/>
                  <a:t>NE must exist so </a:t>
                </a:r>
                <a14:m>
                  <m:oMath xmlns:m="http://schemas.openxmlformats.org/officeDocument/2006/math">
                    <m:func>
                      <m:funcPr>
                        <m:ctrlPr>
                          <a:rPr lang="en-US" i="1">
                            <a:latin typeface="Cambria Math" panose="02040503050406030204" pitchFamily="18" charset="0"/>
                          </a:rPr>
                        </m:ctrlPr>
                      </m:funcPr>
                      <m:fName>
                        <m:r>
                          <m:rPr>
                            <m:sty m:val="p"/>
                          </m:rPr>
                          <a:rPr lang="en-US">
                            <a:latin typeface="Cambria Math" panose="02040503050406030204" pitchFamily="18" charset="0"/>
                          </a:rPr>
                          <m:t>min</m:t>
                        </m:r>
                      </m:fName>
                      <m:e>
                        <m:r>
                          <a:rPr lang="en-US" i="1">
                            <a:latin typeface="Cambria Math" panose="02040503050406030204" pitchFamily="18" charset="0"/>
                          </a:rPr>
                          <m:t>𝑝𝐴</m:t>
                        </m:r>
                      </m:e>
                    </m:func>
                    <m:r>
                      <a:rPr lang="en-US" b="0" i="1" smtClean="0">
                        <a:latin typeface="Cambria Math" panose="02040503050406030204" pitchFamily="18" charset="0"/>
                      </a:rPr>
                      <m:t>=</m:t>
                    </m:r>
                    <m:func>
                      <m:funcPr>
                        <m:ctrlPr>
                          <a:rPr lang="en-US" i="1">
                            <a:latin typeface="Cambria Math" panose="02040503050406030204" pitchFamily="18" charset="0"/>
                          </a:rPr>
                        </m:ctrlPr>
                      </m:funcPr>
                      <m:fName>
                        <m:r>
                          <m:rPr>
                            <m:sty m:val="p"/>
                          </m:rPr>
                          <a:rPr lang="en-US">
                            <a:latin typeface="Cambria Math" panose="02040503050406030204" pitchFamily="18" charset="0"/>
                          </a:rPr>
                          <m:t>max</m:t>
                        </m:r>
                      </m:fName>
                      <m:e>
                        <m:r>
                          <a:rPr lang="en-US" i="1">
                            <a:latin typeface="Cambria Math" panose="02040503050406030204" pitchFamily="18" charset="0"/>
                          </a:rPr>
                          <m:t>𝐴𝑞</m:t>
                        </m:r>
                      </m:e>
                    </m:func>
                  </m:oMath>
                </a14:m>
                <a:endParaRPr lang="en-US" dirty="0"/>
              </a:p>
              <a:p>
                <a:pPr lvl="1"/>
                <a:r>
                  <a:rPr lang="en-US" dirty="0"/>
                  <a:t>As a result, solutions for the pair of linear programs give probability distributions that form a Nash equilibrium of the two-person zero-sum game</a:t>
                </a:r>
              </a:p>
            </p:txBody>
          </p:sp>
        </mc:Choice>
        <mc:Fallback>
          <p:sp>
            <p:nvSpPr>
              <p:cNvPr id="3" name="Content Placeholder 2">
                <a:extLst>
                  <a:ext uri="{FF2B5EF4-FFF2-40B4-BE49-F238E27FC236}">
                    <a16:creationId xmlns:a16="http://schemas.microsoft.com/office/drawing/2014/main" id="{C154F6E7-625C-B245-8D0A-F4154E26C5C5}"/>
                  </a:ext>
                </a:extLst>
              </p:cNvPr>
              <p:cNvSpPr>
                <a:spLocks noGrp="1" noRot="1" noChangeAspect="1" noMove="1" noResize="1" noEditPoints="1" noAdjustHandles="1" noChangeArrowheads="1" noChangeShapeType="1" noTextEdit="1"/>
              </p:cNvSpPr>
              <p:nvPr>
                <p:ph idx="1"/>
              </p:nvPr>
            </p:nvSpPr>
            <p:spPr>
              <a:xfrm>
                <a:off x="838200" y="1825625"/>
                <a:ext cx="6306671" cy="4351338"/>
              </a:xfrm>
              <a:blipFill>
                <a:blip r:embed="rId2"/>
                <a:stretch>
                  <a:fillRect l="-1811" t="-3198" r="-1207"/>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AF9566E0-8805-0F44-B1B0-6FEF24B1F1A5}"/>
              </a:ext>
            </a:extLst>
          </p:cNvPr>
          <p:cNvPicPr>
            <a:picLocks noChangeAspect="1"/>
          </p:cNvPicPr>
          <p:nvPr/>
        </p:nvPicPr>
        <p:blipFill>
          <a:blip r:embed="rId3"/>
          <a:stretch>
            <a:fillRect/>
          </a:stretch>
        </p:blipFill>
        <p:spPr>
          <a:xfrm>
            <a:off x="8215309" y="4409589"/>
            <a:ext cx="2712654" cy="2250609"/>
          </a:xfrm>
          <a:prstGeom prst="rect">
            <a:avLst/>
          </a:prstGeom>
        </p:spPr>
      </p:pic>
      <p:pic>
        <p:nvPicPr>
          <p:cNvPr id="5" name="Picture 4">
            <a:extLst>
              <a:ext uri="{FF2B5EF4-FFF2-40B4-BE49-F238E27FC236}">
                <a16:creationId xmlns:a16="http://schemas.microsoft.com/office/drawing/2014/main" id="{F222CC37-F282-A649-A646-8D63FE7CAEE0}"/>
              </a:ext>
            </a:extLst>
          </p:cNvPr>
          <p:cNvPicPr>
            <a:picLocks noChangeAspect="1"/>
          </p:cNvPicPr>
          <p:nvPr/>
        </p:nvPicPr>
        <p:blipFill>
          <a:blip r:embed="rId4"/>
          <a:stretch>
            <a:fillRect/>
          </a:stretch>
        </p:blipFill>
        <p:spPr>
          <a:xfrm>
            <a:off x="8149460" y="1690688"/>
            <a:ext cx="2844351" cy="2335032"/>
          </a:xfrm>
          <a:prstGeom prst="rect">
            <a:avLst/>
          </a:prstGeom>
        </p:spPr>
      </p:pic>
      <p:cxnSp>
        <p:nvCxnSpPr>
          <p:cNvPr id="8" name="Straight Arrow Connector 7">
            <a:extLst>
              <a:ext uri="{FF2B5EF4-FFF2-40B4-BE49-F238E27FC236}">
                <a16:creationId xmlns:a16="http://schemas.microsoft.com/office/drawing/2014/main" id="{A839FFB8-FA25-354C-8A6E-BFACEF52CF1D}"/>
              </a:ext>
            </a:extLst>
          </p:cNvPr>
          <p:cNvCxnSpPr>
            <a:cxnSpLocks/>
          </p:cNvCxnSpPr>
          <p:nvPr/>
        </p:nvCxnSpPr>
        <p:spPr>
          <a:xfrm flipV="1">
            <a:off x="5979459" y="2989823"/>
            <a:ext cx="1810012" cy="5602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Left Brace 8">
            <a:extLst>
              <a:ext uri="{FF2B5EF4-FFF2-40B4-BE49-F238E27FC236}">
                <a16:creationId xmlns:a16="http://schemas.microsoft.com/office/drawing/2014/main" id="{C1C45E4D-75B5-834C-93E0-B5FB8F8C85D3}"/>
              </a:ext>
            </a:extLst>
          </p:cNvPr>
          <p:cNvSpPr/>
          <p:nvPr/>
        </p:nvSpPr>
        <p:spPr>
          <a:xfrm>
            <a:off x="7816366" y="1664260"/>
            <a:ext cx="592529" cy="2583964"/>
          </a:xfrm>
          <a:prstGeom prst="leftBrace">
            <a:avLst>
              <a:gd name="adj1" fmla="val 4767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Left Brace 10">
            <a:extLst>
              <a:ext uri="{FF2B5EF4-FFF2-40B4-BE49-F238E27FC236}">
                <a16:creationId xmlns:a16="http://schemas.microsoft.com/office/drawing/2014/main" id="{3BA87EBF-7D2B-E249-AFEE-2EF8C0BC37EF}"/>
              </a:ext>
            </a:extLst>
          </p:cNvPr>
          <p:cNvSpPr/>
          <p:nvPr/>
        </p:nvSpPr>
        <p:spPr>
          <a:xfrm>
            <a:off x="7789471" y="4427986"/>
            <a:ext cx="592529" cy="2277037"/>
          </a:xfrm>
          <a:prstGeom prst="leftBrace">
            <a:avLst>
              <a:gd name="adj1" fmla="val 4767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2" name="Straight Arrow Connector 11">
            <a:extLst>
              <a:ext uri="{FF2B5EF4-FFF2-40B4-BE49-F238E27FC236}">
                <a16:creationId xmlns:a16="http://schemas.microsoft.com/office/drawing/2014/main" id="{9553C97E-21D2-E74E-B791-9881F5BA3DA5}"/>
              </a:ext>
            </a:extLst>
          </p:cNvPr>
          <p:cNvCxnSpPr>
            <a:cxnSpLocks/>
          </p:cNvCxnSpPr>
          <p:nvPr/>
        </p:nvCxnSpPr>
        <p:spPr>
          <a:xfrm>
            <a:off x="6096000" y="4025720"/>
            <a:ext cx="1693471" cy="15216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919D8B02-6093-BB2B-F861-AD8B89A4E2E0}"/>
              </a:ext>
            </a:extLst>
          </p:cNvPr>
          <p:cNvSpPr>
            <a:spLocks noGrp="1"/>
          </p:cNvSpPr>
          <p:nvPr>
            <p:ph type="sldNum" sz="quarter" idx="12"/>
          </p:nvPr>
        </p:nvSpPr>
        <p:spPr/>
        <p:txBody>
          <a:bodyPr/>
          <a:lstStyle/>
          <a:p>
            <a:fld id="{5E14A864-8846-DC49-9FDC-14F56CA6E9FC}" type="slidenum">
              <a:rPr lang="en-US" smtClean="0"/>
              <a:t>20</a:t>
            </a:fld>
            <a:endParaRPr lang="en-US"/>
          </a:p>
        </p:txBody>
      </p:sp>
    </p:spTree>
    <p:extLst>
      <p:ext uri="{BB962C8B-B14F-4D97-AF65-F5344CB8AC3E}">
        <p14:creationId xmlns:p14="http://schemas.microsoft.com/office/powerpoint/2010/main" val="1572742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6C99276-3EE3-8C4B-9E5A-0CD6B021D14D}"/>
              </a:ext>
            </a:extLst>
          </p:cNvPr>
          <p:cNvPicPr>
            <a:picLocks noChangeAspect="1"/>
          </p:cNvPicPr>
          <p:nvPr/>
        </p:nvPicPr>
        <p:blipFill>
          <a:blip r:embed="rId2"/>
          <a:stretch>
            <a:fillRect/>
          </a:stretch>
        </p:blipFill>
        <p:spPr>
          <a:xfrm>
            <a:off x="6181427" y="4294094"/>
            <a:ext cx="2525249" cy="2452205"/>
          </a:xfrm>
          <a:prstGeom prst="rect">
            <a:avLst/>
          </a:prstGeom>
        </p:spPr>
      </p:pic>
      <p:sp>
        <p:nvSpPr>
          <p:cNvPr id="2" name="Title 1">
            <a:extLst>
              <a:ext uri="{FF2B5EF4-FFF2-40B4-BE49-F238E27FC236}">
                <a16:creationId xmlns:a16="http://schemas.microsoft.com/office/drawing/2014/main" id="{8293FE71-6FE6-E245-967E-FAE64C4CC802}"/>
              </a:ext>
            </a:extLst>
          </p:cNvPr>
          <p:cNvSpPr>
            <a:spLocks noGrp="1"/>
          </p:cNvSpPr>
          <p:nvPr>
            <p:ph type="title"/>
          </p:nvPr>
        </p:nvSpPr>
        <p:spPr/>
        <p:txBody>
          <a:bodyPr/>
          <a:lstStyle/>
          <a:p>
            <a:r>
              <a:rPr lang="en-US" dirty="0"/>
              <a:t>Compute mixed NE: battle of the sexes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C154F6E7-625C-B245-8D0A-F4154E26C5C5}"/>
                  </a:ext>
                </a:extLst>
              </p:cNvPr>
              <p:cNvSpPr>
                <a:spLocks noGrp="1"/>
              </p:cNvSpPr>
              <p:nvPr>
                <p:ph idx="1"/>
              </p:nvPr>
            </p:nvSpPr>
            <p:spPr>
              <a:xfrm>
                <a:off x="838200" y="1825625"/>
                <a:ext cx="7275947" cy="4351338"/>
              </a:xfrm>
            </p:spPr>
            <p:txBody>
              <a:bodyPr>
                <a:normAutofit/>
              </a:bodyPr>
              <a:lstStyle/>
              <a:p>
                <a:r>
                  <a:rPr lang="en-US" dirty="0"/>
                  <a:t>(rows)</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 </m:t>
                        </m:r>
                        <m:r>
                          <a:rPr lang="en-US" i="1">
                            <a:latin typeface="Cambria Math" panose="02040503050406030204" pitchFamily="18" charset="0"/>
                          </a:rPr>
                          <m:t>𝑠</m:t>
                        </m:r>
                      </m:e>
                      <m:sub>
                        <m:r>
                          <a:rPr lang="en-US" b="0" i="1" smtClean="0">
                            <a:latin typeface="Cambria Math" panose="02040503050406030204" pitchFamily="18" charset="0"/>
                          </a:rPr>
                          <m:t>𝑔</m:t>
                        </m:r>
                      </m:sub>
                    </m:sSub>
                    <m:r>
                      <a:rPr lang="en-US" i="1">
                        <a:latin typeface="Cambria Math" panose="02040503050406030204" pitchFamily="18" charset="0"/>
                      </a:rPr>
                      <m:t>=</m:t>
                    </m:r>
                    <m:d>
                      <m:dPr>
                        <m:begChr m:val="["/>
                        <m:endChr m:val="]"/>
                        <m:ctrlPr>
                          <a:rPr lang="en-US" i="1">
                            <a:latin typeface="Cambria Math" panose="02040503050406030204" pitchFamily="18" charset="0"/>
                          </a:rPr>
                        </m:ctrlPr>
                      </m:dPr>
                      <m:e>
                        <m:r>
                          <a:rPr lang="en-US" b="0" i="1" smtClean="0">
                            <a:latin typeface="Cambria Math" panose="02040503050406030204" pitchFamily="18" charset="0"/>
                          </a:rPr>
                          <m:t>1−</m:t>
                        </m:r>
                        <m:r>
                          <a:rPr lang="en-US" b="0" i="1" smtClean="0">
                            <a:latin typeface="Cambria Math" panose="02040503050406030204" pitchFamily="18" charset="0"/>
                          </a:rPr>
                          <m:t>𝑝</m:t>
                        </m:r>
                        <m:r>
                          <a:rPr lang="en-US" b="0" i="1" smtClean="0">
                            <a:latin typeface="Cambria Math" panose="02040503050406030204" pitchFamily="18" charset="0"/>
                          </a:rPr>
                          <m:t>,</m:t>
                        </m:r>
                        <m:r>
                          <a:rPr lang="en-US" b="0" i="1" smtClean="0">
                            <a:latin typeface="Cambria Math" panose="02040503050406030204" pitchFamily="18" charset="0"/>
                          </a:rPr>
                          <m:t>𝑝</m:t>
                        </m:r>
                      </m:e>
                    </m:d>
                    <m:r>
                      <a:rPr lang="en-US" b="0" i="1" smtClean="0">
                        <a:latin typeface="Cambria Math" panose="02040503050406030204" pitchFamily="18" charset="0"/>
                      </a:rPr>
                      <m:t>, </m:t>
                    </m:r>
                  </m:oMath>
                </a14:m>
                <a:r>
                  <a:rPr lang="en-US" dirty="0"/>
                  <a:t>(column)</a:t>
                </a:r>
                <a14:m>
                  <m:oMath xmlns:m="http://schemas.openxmlformats.org/officeDocument/2006/math">
                    <m:r>
                      <a:rPr lang="en-US" b="0" i="1" smtClean="0">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b="0" i="1" smtClean="0">
                            <a:latin typeface="Cambria Math" panose="02040503050406030204" pitchFamily="18" charset="0"/>
                          </a:rPr>
                          <m:t>𝑏</m:t>
                        </m:r>
                      </m:sub>
                    </m:sSub>
                    <m:r>
                      <a:rPr lang="en-US" i="1">
                        <a:latin typeface="Cambria Math" panose="02040503050406030204" pitchFamily="18" charset="0"/>
                      </a:rPr>
                      <m:t>=</m:t>
                    </m:r>
                    <m:d>
                      <m:dPr>
                        <m:begChr m:val="["/>
                        <m:endChr m:val="]"/>
                        <m:ctrlPr>
                          <a:rPr lang="en-US" i="1">
                            <a:latin typeface="Cambria Math" panose="02040503050406030204" pitchFamily="18" charset="0"/>
                          </a:rPr>
                        </m:ctrlPr>
                      </m:dPr>
                      <m:e>
                        <m:r>
                          <a:rPr lang="en-US" b="0" i="1" smtClean="0">
                            <a:latin typeface="Cambria Math" panose="02040503050406030204" pitchFamily="18" charset="0"/>
                          </a:rPr>
                          <m:t>𝑞</m:t>
                        </m:r>
                        <m:r>
                          <a:rPr lang="en-US" b="0" i="1" smtClean="0">
                            <a:latin typeface="Cambria Math" panose="02040503050406030204" pitchFamily="18" charset="0"/>
                          </a:rPr>
                          <m:t>,1−</m:t>
                        </m:r>
                        <m:r>
                          <a:rPr lang="en-US" b="0" i="1" smtClean="0">
                            <a:latin typeface="Cambria Math" panose="02040503050406030204" pitchFamily="18" charset="0"/>
                          </a:rPr>
                          <m:t>𝑞</m:t>
                        </m:r>
                      </m:e>
                    </m:d>
                  </m:oMath>
                </a14:m>
                <a:endParaRPr lang="en-US" dirty="0"/>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𝐴</m:t>
                        </m:r>
                      </m:e>
                      <m:sub>
                        <m:r>
                          <a:rPr lang="en-US" b="0" i="1" smtClean="0">
                            <a:latin typeface="Cambria Math" panose="02040503050406030204" pitchFamily="18" charset="0"/>
                          </a:rPr>
                          <m:t>𝑔</m:t>
                        </m:r>
                      </m:sub>
                    </m:sSub>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𝑠</m:t>
                        </m:r>
                      </m:e>
                      <m:sub>
                        <m:r>
                          <a:rPr lang="en-US" b="0" i="1" smtClean="0">
                            <a:latin typeface="Cambria Math" panose="02040503050406030204" pitchFamily="18" charset="0"/>
                          </a:rPr>
                          <m:t>𝑏</m:t>
                        </m:r>
                      </m:sub>
                      <m:sup>
                        <m:r>
                          <a:rPr lang="en-US" b="0" i="1" smtClean="0">
                            <a:latin typeface="Cambria Math" panose="02040503050406030204" pitchFamily="18" charset="0"/>
                          </a:rPr>
                          <m:t>⊤</m:t>
                        </m:r>
                      </m:sup>
                    </m:sSubSup>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m>
                          <m:mPr>
                            <m:mcs>
                              <m:mc>
                                <m:mcPr>
                                  <m:count m:val="2"/>
                                  <m:mcJc m:val="center"/>
                                </m:mcPr>
                              </m:mc>
                            </m:mcs>
                            <m:ctrlPr>
                              <a:rPr lang="en-US" i="1">
                                <a:latin typeface="Cambria Math" panose="02040503050406030204" pitchFamily="18" charset="0"/>
                              </a:rPr>
                            </m:ctrlPr>
                          </m:mPr>
                          <m:mr>
                            <m:e>
                              <m:r>
                                <m:rPr>
                                  <m:brk m:alnAt="7"/>
                                </m:rPr>
                                <a:rPr lang="en-US" b="0" i="1" smtClean="0">
                                  <a:latin typeface="Cambria Math" panose="02040503050406030204" pitchFamily="18" charset="0"/>
                                </a:rPr>
                                <m:t>5</m:t>
                              </m:r>
                            </m:e>
                            <m:e>
                              <m:r>
                                <a:rPr lang="en-US" b="0" i="1" smtClean="0">
                                  <a:latin typeface="Cambria Math" panose="02040503050406030204" pitchFamily="18" charset="0"/>
                                </a:rPr>
                                <m:t>1</m:t>
                              </m:r>
                            </m:e>
                          </m:mr>
                          <m:mr>
                            <m:e>
                              <m:r>
                                <a:rPr lang="en-US" b="0" i="1" smtClean="0">
                                  <a:latin typeface="Cambria Math" panose="02040503050406030204" pitchFamily="18" charset="0"/>
                                </a:rPr>
                                <m:t>2</m:t>
                              </m:r>
                            </m:e>
                            <m:e>
                              <m:r>
                                <a:rPr lang="en-US" b="0" i="1" smtClean="0">
                                  <a:latin typeface="Cambria Math" panose="02040503050406030204" pitchFamily="18" charset="0"/>
                                </a:rPr>
                                <m:t>6</m:t>
                              </m:r>
                            </m:e>
                          </m:mr>
                        </m:m>
                      </m:e>
                    </m:d>
                    <m:d>
                      <m:dPr>
                        <m:begChr m:val="["/>
                        <m:endChr m:val="]"/>
                        <m:ctrlPr>
                          <a:rPr lang="en-US" i="1">
                            <a:latin typeface="Cambria Math" panose="02040503050406030204" pitchFamily="18" charset="0"/>
                          </a:rPr>
                        </m:ctrlPr>
                      </m:dPr>
                      <m:e>
                        <m:eqArr>
                          <m:eqArrPr>
                            <m:ctrlPr>
                              <a:rPr lang="en-US" i="1">
                                <a:latin typeface="Cambria Math" panose="02040503050406030204" pitchFamily="18" charset="0"/>
                              </a:rPr>
                            </m:ctrlPr>
                          </m:eqArrPr>
                          <m:e>
                            <m:r>
                              <a:rPr lang="en-US" b="0" i="1" smtClean="0">
                                <a:latin typeface="Cambria Math" panose="02040503050406030204" pitchFamily="18" charset="0"/>
                              </a:rPr>
                              <m:t>𝑞</m:t>
                            </m:r>
                          </m:e>
                          <m:e>
                            <m:r>
                              <a:rPr lang="en-US" i="1">
                                <a:latin typeface="Cambria Math" panose="02040503050406030204" pitchFamily="18" charset="0"/>
                              </a:rPr>
                              <m:t>1−</m:t>
                            </m:r>
                            <m:r>
                              <a:rPr lang="en-US" i="1">
                                <a:latin typeface="Cambria Math" panose="02040503050406030204" pitchFamily="18" charset="0"/>
                              </a:rPr>
                              <m:t>𝑞</m:t>
                            </m:r>
                          </m:e>
                        </m:eqArr>
                      </m:e>
                    </m:d>
                    <m:r>
                      <a:rPr lang="en-US" i="1">
                        <a:latin typeface="Cambria Math" panose="02040503050406030204" pitchFamily="18" charset="0"/>
                      </a:rPr>
                      <m:t>=</m:t>
                    </m:r>
                    <m:d>
                      <m:dPr>
                        <m:begChr m:val="["/>
                        <m:endChr m:val="]"/>
                        <m:ctrlPr>
                          <a:rPr lang="en-US" i="1">
                            <a:latin typeface="Cambria Math" panose="02040503050406030204" pitchFamily="18" charset="0"/>
                          </a:rPr>
                        </m:ctrlPr>
                      </m:dPr>
                      <m:e>
                        <m:eqArr>
                          <m:eqArrPr>
                            <m:ctrlPr>
                              <a:rPr lang="en-US" i="1">
                                <a:latin typeface="Cambria Math" panose="02040503050406030204" pitchFamily="18" charset="0"/>
                              </a:rPr>
                            </m:ctrlPr>
                          </m:eqArrPr>
                          <m:e>
                            <m:r>
                              <a:rPr lang="en-US" b="0" i="1" smtClean="0">
                                <a:latin typeface="Cambria Math" panose="02040503050406030204" pitchFamily="18" charset="0"/>
                              </a:rPr>
                              <m:t>4</m:t>
                            </m:r>
                            <m:r>
                              <a:rPr lang="en-US" i="1">
                                <a:latin typeface="Cambria Math" panose="02040503050406030204" pitchFamily="18" charset="0"/>
                              </a:rPr>
                              <m:t>𝑞</m:t>
                            </m:r>
                            <m:r>
                              <a:rPr lang="en-US" b="0" i="1" smtClean="0">
                                <a:latin typeface="Cambria Math" panose="02040503050406030204" pitchFamily="18" charset="0"/>
                              </a:rPr>
                              <m:t>+1</m:t>
                            </m:r>
                          </m:e>
                          <m:e>
                            <m:r>
                              <a:rPr lang="en-US" b="0" i="1" smtClean="0">
                                <a:latin typeface="Cambria Math" panose="02040503050406030204" pitchFamily="18" charset="0"/>
                              </a:rPr>
                              <m:t>6−4</m:t>
                            </m:r>
                            <m:r>
                              <a:rPr lang="en-US" b="0" i="1" smtClean="0">
                                <a:latin typeface="Cambria Math" panose="02040503050406030204" pitchFamily="18" charset="0"/>
                              </a:rPr>
                              <m:t>𝑞</m:t>
                            </m:r>
                          </m:e>
                        </m:eqArr>
                      </m:e>
                    </m:d>
                  </m:oMath>
                </a14:m>
                <a:endParaRPr lang="en-US" dirty="0"/>
              </a:p>
              <a:p>
                <a14:m>
                  <m:oMath xmlns:m="http://schemas.openxmlformats.org/officeDocument/2006/math">
                    <m:sSub>
                      <m:sSubPr>
                        <m:ctrlPr>
                          <a:rPr lang="en-US" i="1">
                            <a:latin typeface="Cambria Math" panose="02040503050406030204" pitchFamily="18" charset="0"/>
                          </a:rPr>
                        </m:ctrlPr>
                      </m:sSub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𝑔</m:t>
                            </m:r>
                          </m:sub>
                        </m:sSub>
                        <m:r>
                          <a:rPr lang="en-US" i="1" smtClean="0">
                            <a:latin typeface="Cambria Math" panose="02040503050406030204" pitchFamily="18" charset="0"/>
                          </a:rPr>
                          <m:t>𝐴</m:t>
                        </m:r>
                      </m:e>
                      <m:sub>
                        <m:r>
                          <a:rPr lang="en-US" b="0" i="1" smtClean="0">
                            <a:latin typeface="Cambria Math" panose="02040503050406030204" pitchFamily="18" charset="0"/>
                          </a:rPr>
                          <m:t>𝑏</m:t>
                        </m:r>
                      </m:sub>
                    </m:sSub>
                    <m:r>
                      <a:rPr lang="en-US" i="1">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2"/>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1</m:t>
                              </m:r>
                              <m:r>
                                <a:rPr lang="en-US" b="0" i="1" smtClean="0">
                                  <a:latin typeface="Cambria Math" panose="02040503050406030204" pitchFamily="18" charset="0"/>
                                </a:rPr>
                                <m:t>−</m:t>
                              </m:r>
                              <m:r>
                                <a:rPr lang="en-US" b="0" i="1" smtClean="0">
                                  <a:latin typeface="Cambria Math" panose="02040503050406030204" pitchFamily="18" charset="0"/>
                                </a:rPr>
                                <m:t>𝑝</m:t>
                              </m:r>
                            </m:e>
                            <m:e>
                              <m:r>
                                <a:rPr lang="en-US" b="0" i="1" smtClean="0">
                                  <a:latin typeface="Cambria Math" panose="02040503050406030204" pitchFamily="18" charset="0"/>
                                </a:rPr>
                                <m:t>𝑝</m:t>
                              </m:r>
                            </m:e>
                          </m:mr>
                        </m:m>
                      </m:e>
                    </m:d>
                    <m:d>
                      <m:dPr>
                        <m:begChr m:val="["/>
                        <m:endChr m:val="]"/>
                        <m:ctrlPr>
                          <a:rPr lang="en-US" i="1">
                            <a:latin typeface="Cambria Math" panose="02040503050406030204" pitchFamily="18" charset="0"/>
                          </a:rPr>
                        </m:ctrlPr>
                      </m:dPr>
                      <m:e>
                        <m:m>
                          <m:mPr>
                            <m:mcs>
                              <m:mc>
                                <m:mcPr>
                                  <m:count m:val="2"/>
                                  <m:mcJc m:val="center"/>
                                </m:mcPr>
                              </m:mc>
                            </m:mcs>
                            <m:ctrlPr>
                              <a:rPr lang="en-US" i="1">
                                <a:latin typeface="Cambria Math" panose="02040503050406030204" pitchFamily="18" charset="0"/>
                              </a:rPr>
                            </m:ctrlPr>
                          </m:mPr>
                          <m:mr>
                            <m:e>
                              <m:r>
                                <a:rPr lang="en-US" b="0" i="1" smtClean="0">
                                  <a:latin typeface="Cambria Math" panose="02040503050406030204" pitchFamily="18" charset="0"/>
                                </a:rPr>
                                <m:t>6</m:t>
                              </m:r>
                            </m:e>
                            <m:e>
                              <m:r>
                                <a:rPr lang="en-US" i="1">
                                  <a:latin typeface="Cambria Math" panose="02040503050406030204" pitchFamily="18" charset="0"/>
                                </a:rPr>
                                <m:t>1</m:t>
                              </m:r>
                            </m:e>
                          </m:mr>
                          <m:mr>
                            <m:e>
                              <m:r>
                                <a:rPr lang="en-US" i="1">
                                  <a:latin typeface="Cambria Math" panose="02040503050406030204" pitchFamily="18" charset="0"/>
                                </a:rPr>
                                <m:t>2</m:t>
                              </m:r>
                            </m:e>
                            <m:e>
                              <m:r>
                                <a:rPr lang="en-US" b="0" i="1" smtClean="0">
                                  <a:latin typeface="Cambria Math" panose="02040503050406030204" pitchFamily="18" charset="0"/>
                                </a:rPr>
                                <m:t>5</m:t>
                              </m:r>
                            </m:e>
                          </m:mr>
                        </m:m>
                      </m:e>
                    </m:d>
                    <m:r>
                      <a:rPr lang="en-US" i="1">
                        <a:latin typeface="Cambria Math" panose="02040503050406030204" pitchFamily="18" charset="0"/>
                      </a:rPr>
                      <m:t>=</m:t>
                    </m:r>
                    <m:d>
                      <m:dPr>
                        <m:begChr m:val="["/>
                        <m:endChr m:val="]"/>
                        <m:ctrlPr>
                          <a:rPr lang="en-US" i="1">
                            <a:latin typeface="Cambria Math" panose="02040503050406030204" pitchFamily="18" charset="0"/>
                          </a:rPr>
                        </m:ctrlPr>
                      </m:dPr>
                      <m:e>
                        <m:eqArr>
                          <m:eqArrPr>
                            <m:ctrlPr>
                              <a:rPr lang="en-US" i="1">
                                <a:latin typeface="Cambria Math" panose="02040503050406030204" pitchFamily="18" charset="0"/>
                              </a:rPr>
                            </m:ctrlPr>
                          </m:eqArrPr>
                          <m:e>
                            <m:r>
                              <a:rPr lang="en-US" i="1">
                                <a:latin typeface="Cambria Math" panose="02040503050406030204" pitchFamily="18" charset="0"/>
                              </a:rPr>
                              <m:t>6−4</m:t>
                            </m:r>
                            <m:r>
                              <a:rPr lang="en-US" b="0" i="1" smtClean="0">
                                <a:latin typeface="Cambria Math" panose="02040503050406030204" pitchFamily="18" charset="0"/>
                              </a:rPr>
                              <m:t>𝑝</m:t>
                            </m:r>
                          </m:e>
                          <m:e>
                            <m:r>
                              <a:rPr lang="en-US" i="1">
                                <a:latin typeface="Cambria Math" panose="02040503050406030204" pitchFamily="18" charset="0"/>
                              </a:rPr>
                              <m:t>4</m:t>
                            </m:r>
                            <m:r>
                              <a:rPr lang="en-US" b="0" i="1" smtClean="0">
                                <a:latin typeface="Cambria Math" panose="02040503050406030204" pitchFamily="18" charset="0"/>
                              </a:rPr>
                              <m:t>𝑝</m:t>
                            </m:r>
                            <m:r>
                              <a:rPr lang="en-US" i="1">
                                <a:latin typeface="Cambria Math" panose="02040503050406030204" pitchFamily="18" charset="0"/>
                              </a:rPr>
                              <m:t>+1</m:t>
                            </m:r>
                          </m:e>
                        </m:eqArr>
                      </m:e>
                    </m:d>
                  </m:oMath>
                </a14:m>
                <a:endParaRPr lang="en-US" dirty="0"/>
              </a:p>
              <a:p>
                <a:r>
                  <a:rPr lang="en-US" dirty="0"/>
                  <a:t>In a mixed NE (with two strategies)</a:t>
                </a:r>
              </a:p>
              <a:p>
                <a:pPr lvl="1"/>
                <a14:m>
                  <m:oMath xmlns:m="http://schemas.openxmlformats.org/officeDocument/2006/math">
                    <m:sSub>
                      <m:sSubPr>
                        <m:ctrlPr>
                          <a:rPr lang="en-US" b="0" i="1" smtClean="0">
                            <a:latin typeface="Cambria Math" panose="02040503050406030204" pitchFamily="18" charset="0"/>
                          </a:rPr>
                        </m:ctrlPr>
                      </m:sSubPr>
                      <m:e>
                        <m:d>
                          <m:dPr>
                            <m:ctrlPr>
                              <a:rPr lang="en-US" b="0" i="1" smtClean="0">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𝐴</m:t>
                                </m:r>
                              </m:e>
                              <m:sub>
                                <m:r>
                                  <a:rPr lang="en-US" i="1">
                                    <a:latin typeface="Cambria Math" panose="02040503050406030204" pitchFamily="18" charset="0"/>
                                  </a:rPr>
                                  <m:t>𝑔</m:t>
                                </m:r>
                              </m:sub>
                            </m:sSub>
                            <m:sSubSup>
                              <m:sSubSupPr>
                                <m:ctrlPr>
                                  <a:rPr lang="en-US" i="1">
                                    <a:latin typeface="Cambria Math" panose="02040503050406030204" pitchFamily="18" charset="0"/>
                                  </a:rPr>
                                </m:ctrlPr>
                              </m:sSubSupPr>
                              <m:e>
                                <m:r>
                                  <a:rPr lang="en-US" i="1">
                                    <a:latin typeface="Cambria Math" panose="02040503050406030204" pitchFamily="18" charset="0"/>
                                  </a:rPr>
                                  <m:t>𝑠</m:t>
                                </m:r>
                              </m:e>
                              <m:sub>
                                <m:r>
                                  <a:rPr lang="en-US" i="1">
                                    <a:latin typeface="Cambria Math" panose="02040503050406030204" pitchFamily="18" charset="0"/>
                                  </a:rPr>
                                  <m:t>𝑏</m:t>
                                </m:r>
                              </m:sub>
                              <m:sup>
                                <m:r>
                                  <a:rPr lang="en-US" i="1">
                                    <a:latin typeface="Cambria Math" panose="02040503050406030204" pitchFamily="18" charset="0"/>
                                  </a:rPr>
                                  <m:t>⊤</m:t>
                                </m:r>
                              </m:sup>
                            </m:sSubSup>
                          </m:e>
                        </m:d>
                      </m:e>
                      <m:sub>
                        <m:r>
                          <a:rPr lang="en-US" b="0" i="1" smtClean="0">
                            <a:latin typeface="Cambria Math" panose="02040503050406030204" pitchFamily="18" charset="0"/>
                          </a:rPr>
                          <m:t>𝑖</m:t>
                        </m:r>
                      </m:sub>
                    </m:sSub>
                    <m:r>
                      <a:rPr lang="en-US" b="0" i="1" smtClean="0">
                        <a:latin typeface="Cambria Math" panose="02040503050406030204" pitchFamily="18" charset="0"/>
                      </a:rPr>
                      <m:t>=</m:t>
                    </m:r>
                    <m:r>
                      <a:rPr lang="en-US" b="0" i="1" smtClean="0">
                        <a:latin typeface="Cambria Math" panose="02040503050406030204" pitchFamily="18" charset="0"/>
                      </a:rPr>
                      <m:t>𝑣</m:t>
                    </m:r>
                  </m:oMath>
                </a14:m>
                <a:r>
                  <a:rPr lang="en-US" dirty="0"/>
                  <a:t> for all </a:t>
                </a:r>
                <a14:m>
                  <m:oMath xmlns:m="http://schemas.openxmlformats.org/officeDocument/2006/math">
                    <m:r>
                      <a:rPr lang="en-US" b="0" i="1" smtClean="0">
                        <a:latin typeface="Cambria Math" panose="02040503050406030204" pitchFamily="18" charset="0"/>
                      </a:rPr>
                      <m:t>𝑖</m:t>
                    </m:r>
                  </m:oMath>
                </a14:m>
                <a:endParaRPr lang="en-US" dirty="0"/>
              </a:p>
              <a:p>
                <a:pPr lvl="1"/>
                <a14:m>
                  <m:oMath xmlns:m="http://schemas.openxmlformats.org/officeDocument/2006/math">
                    <m:sSub>
                      <m:sSubPr>
                        <m:ctrlPr>
                          <a:rPr lang="en-US" i="1">
                            <a:latin typeface="Cambria Math" panose="02040503050406030204" pitchFamily="18" charset="0"/>
                          </a:rPr>
                        </m:ctrlPr>
                      </m:sSubPr>
                      <m:e>
                        <m:d>
                          <m:dPr>
                            <m:ctrlPr>
                              <a:rPr lang="en-US" i="1">
                                <a:latin typeface="Cambria Math" panose="02040503050406030204" pitchFamily="18" charset="0"/>
                              </a:rPr>
                            </m:ctrlPr>
                          </m:dPr>
                          <m:e>
                            <m:sSub>
                              <m:sSubPr>
                                <m:ctrlPr>
                                  <a:rPr lang="en-US" i="1">
                                    <a:latin typeface="Cambria Math" panose="02040503050406030204" pitchFamily="18" charset="0"/>
                                  </a:rPr>
                                </m:ctrlPr>
                              </m:sSubPr>
                              <m:e>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i="1">
                                        <a:latin typeface="Cambria Math" panose="02040503050406030204" pitchFamily="18" charset="0"/>
                                      </a:rPr>
                                      <m:t>𝑔</m:t>
                                    </m:r>
                                  </m:sub>
                                </m:sSub>
                                <m:r>
                                  <a:rPr lang="en-US" i="1">
                                    <a:latin typeface="Cambria Math" panose="02040503050406030204" pitchFamily="18" charset="0"/>
                                  </a:rPr>
                                  <m:t>𝐴</m:t>
                                </m:r>
                              </m:e>
                              <m:sub>
                                <m:r>
                                  <a:rPr lang="en-US" i="1">
                                    <a:latin typeface="Cambria Math" panose="02040503050406030204" pitchFamily="18" charset="0"/>
                                  </a:rPr>
                                  <m:t>𝑏</m:t>
                                </m:r>
                              </m:sub>
                            </m:sSub>
                          </m:e>
                        </m:d>
                      </m:e>
                      <m:sub>
                        <m:r>
                          <a:rPr lang="en-US" b="0" i="1" smtClean="0">
                            <a:latin typeface="Cambria Math" panose="02040503050406030204" pitchFamily="18" charset="0"/>
                          </a:rPr>
                          <m:t>𝑗</m:t>
                        </m:r>
                      </m:sub>
                    </m:sSub>
                    <m:r>
                      <a:rPr lang="en-US" i="1">
                        <a:latin typeface="Cambria Math" panose="02040503050406030204" pitchFamily="18" charset="0"/>
                      </a:rPr>
                      <m:t>=</m:t>
                    </m:r>
                    <m:r>
                      <a:rPr lang="en-US" i="1">
                        <a:latin typeface="Cambria Math" panose="02040503050406030204" pitchFamily="18" charset="0"/>
                      </a:rPr>
                      <m:t>𝑣</m:t>
                    </m:r>
                  </m:oMath>
                </a14:m>
                <a:r>
                  <a:rPr lang="en-US" dirty="0"/>
                  <a:t> for all </a:t>
                </a:r>
                <a14:m>
                  <m:oMath xmlns:m="http://schemas.openxmlformats.org/officeDocument/2006/math">
                    <m:r>
                      <a:rPr lang="en-US" b="0" i="1" smtClean="0">
                        <a:latin typeface="Cambria Math" panose="02040503050406030204" pitchFamily="18" charset="0"/>
                      </a:rPr>
                      <m:t>𝑗</m:t>
                    </m:r>
                  </m:oMath>
                </a14:m>
                <a:endParaRPr lang="en-US" dirty="0"/>
              </a:p>
              <a:p>
                <a:pPr lvl="1"/>
                <a:r>
                  <a:rPr lang="en-US" dirty="0"/>
                  <a:t>Else NE is pure</a:t>
                </a:r>
              </a:p>
            </p:txBody>
          </p:sp>
        </mc:Choice>
        <mc:Fallback>
          <p:sp>
            <p:nvSpPr>
              <p:cNvPr id="3" name="Content Placeholder 2">
                <a:extLst>
                  <a:ext uri="{FF2B5EF4-FFF2-40B4-BE49-F238E27FC236}">
                    <a16:creationId xmlns:a16="http://schemas.microsoft.com/office/drawing/2014/main" id="{C154F6E7-625C-B245-8D0A-F4154E26C5C5}"/>
                  </a:ext>
                </a:extLst>
              </p:cNvPr>
              <p:cNvSpPr>
                <a:spLocks noGrp="1" noRot="1" noChangeAspect="1" noMove="1" noResize="1" noEditPoints="1" noAdjustHandles="1" noChangeArrowheads="1" noChangeShapeType="1" noTextEdit="1"/>
              </p:cNvSpPr>
              <p:nvPr>
                <p:ph idx="1"/>
              </p:nvPr>
            </p:nvSpPr>
            <p:spPr>
              <a:xfrm>
                <a:off x="838200" y="1825625"/>
                <a:ext cx="7275947" cy="4351338"/>
              </a:xfrm>
              <a:blipFill>
                <a:blip r:embed="rId3"/>
                <a:stretch>
                  <a:fillRect l="-1571" t="-2035"/>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AF9566E0-8805-0F44-B1B0-6FEF24B1F1A5}"/>
              </a:ext>
            </a:extLst>
          </p:cNvPr>
          <p:cNvPicPr>
            <a:picLocks noChangeAspect="1"/>
          </p:cNvPicPr>
          <p:nvPr/>
        </p:nvPicPr>
        <p:blipFill>
          <a:blip r:embed="rId4"/>
          <a:stretch>
            <a:fillRect/>
          </a:stretch>
        </p:blipFill>
        <p:spPr>
          <a:xfrm>
            <a:off x="9463402" y="3799130"/>
            <a:ext cx="2130212" cy="1767374"/>
          </a:xfrm>
          <a:prstGeom prst="rect">
            <a:avLst/>
          </a:prstGeom>
        </p:spPr>
      </p:pic>
      <p:pic>
        <p:nvPicPr>
          <p:cNvPr id="5" name="Picture 4">
            <a:extLst>
              <a:ext uri="{FF2B5EF4-FFF2-40B4-BE49-F238E27FC236}">
                <a16:creationId xmlns:a16="http://schemas.microsoft.com/office/drawing/2014/main" id="{F222CC37-F282-A649-A646-8D63FE7CAEE0}"/>
              </a:ext>
            </a:extLst>
          </p:cNvPr>
          <p:cNvPicPr>
            <a:picLocks noChangeAspect="1"/>
          </p:cNvPicPr>
          <p:nvPr/>
        </p:nvPicPr>
        <p:blipFill>
          <a:blip r:embed="rId5"/>
          <a:stretch>
            <a:fillRect/>
          </a:stretch>
        </p:blipFill>
        <p:spPr>
          <a:xfrm>
            <a:off x="9295958" y="1664260"/>
            <a:ext cx="2297656" cy="1886230"/>
          </a:xfrm>
          <a:prstGeom prst="rect">
            <a:avLst/>
          </a:prstGeom>
        </p:spPr>
      </p:pic>
      <p:sp>
        <p:nvSpPr>
          <p:cNvPr id="9" name="Left Brace 8">
            <a:extLst>
              <a:ext uri="{FF2B5EF4-FFF2-40B4-BE49-F238E27FC236}">
                <a16:creationId xmlns:a16="http://schemas.microsoft.com/office/drawing/2014/main" id="{C1C45E4D-75B5-834C-93E0-B5FB8F8C85D3}"/>
              </a:ext>
            </a:extLst>
          </p:cNvPr>
          <p:cNvSpPr/>
          <p:nvPr/>
        </p:nvSpPr>
        <p:spPr>
          <a:xfrm>
            <a:off x="8626437" y="1620004"/>
            <a:ext cx="592529" cy="2179126"/>
          </a:xfrm>
          <a:prstGeom prst="leftBrace">
            <a:avLst>
              <a:gd name="adj1" fmla="val 4767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Left Brace 10">
            <a:extLst>
              <a:ext uri="{FF2B5EF4-FFF2-40B4-BE49-F238E27FC236}">
                <a16:creationId xmlns:a16="http://schemas.microsoft.com/office/drawing/2014/main" id="{3BA87EBF-7D2B-E249-AFEE-2EF8C0BC37EF}"/>
              </a:ext>
            </a:extLst>
          </p:cNvPr>
          <p:cNvSpPr/>
          <p:nvPr/>
        </p:nvSpPr>
        <p:spPr>
          <a:xfrm>
            <a:off x="8626437" y="3799131"/>
            <a:ext cx="592529" cy="1767374"/>
          </a:xfrm>
          <a:prstGeom prst="leftBrace">
            <a:avLst>
              <a:gd name="adj1" fmla="val 4767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2D9BA4A2-84CA-00ED-E2DC-CF01CE533C17}"/>
              </a:ext>
            </a:extLst>
          </p:cNvPr>
          <p:cNvSpPr>
            <a:spLocks noGrp="1"/>
          </p:cNvSpPr>
          <p:nvPr>
            <p:ph type="sldNum" sz="quarter" idx="12"/>
          </p:nvPr>
        </p:nvSpPr>
        <p:spPr/>
        <p:txBody>
          <a:bodyPr/>
          <a:lstStyle/>
          <a:p>
            <a:fld id="{5E14A864-8846-DC49-9FDC-14F56CA6E9FC}" type="slidenum">
              <a:rPr lang="en-US" smtClean="0"/>
              <a:t>21</a:t>
            </a:fld>
            <a:endParaRPr lang="en-US"/>
          </a:p>
        </p:txBody>
      </p:sp>
    </p:spTree>
    <p:extLst>
      <p:ext uri="{BB962C8B-B14F-4D97-AF65-F5344CB8AC3E}">
        <p14:creationId xmlns:p14="http://schemas.microsoft.com/office/powerpoint/2010/main" val="37501555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3FE71-6FE6-E245-967E-FAE64C4CC802}"/>
              </a:ext>
            </a:extLst>
          </p:cNvPr>
          <p:cNvSpPr>
            <a:spLocks noGrp="1"/>
          </p:cNvSpPr>
          <p:nvPr>
            <p:ph type="title"/>
          </p:nvPr>
        </p:nvSpPr>
        <p:spPr/>
        <p:txBody>
          <a:bodyPr/>
          <a:lstStyle/>
          <a:p>
            <a:r>
              <a:rPr lang="en-US" dirty="0"/>
              <a:t>Compute mixed NE: battle of the sexes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154F6E7-625C-B245-8D0A-F4154E26C5C5}"/>
                  </a:ext>
                </a:extLst>
              </p:cNvPr>
              <p:cNvSpPr>
                <a:spLocks noGrp="1"/>
              </p:cNvSpPr>
              <p:nvPr>
                <p:ph idx="1"/>
              </p:nvPr>
            </p:nvSpPr>
            <p:spPr>
              <a:xfrm>
                <a:off x="838200" y="1825625"/>
                <a:ext cx="6306671" cy="4351338"/>
              </a:xfrm>
            </p:spPr>
            <p:txBody>
              <a:bodyPr>
                <a:normAutofit/>
              </a:bodyPr>
              <a:lstStyle/>
              <a:p>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𝐴</m:t>
                        </m:r>
                      </m:e>
                      <m:sub>
                        <m:r>
                          <a:rPr lang="en-US" i="1">
                            <a:latin typeface="Cambria Math" panose="02040503050406030204" pitchFamily="18" charset="0"/>
                          </a:rPr>
                          <m:t>𝑔</m:t>
                        </m:r>
                      </m:sub>
                    </m:sSub>
                    <m:sSubSup>
                      <m:sSubSupPr>
                        <m:ctrlPr>
                          <a:rPr lang="en-US" i="1">
                            <a:latin typeface="Cambria Math" panose="02040503050406030204" pitchFamily="18" charset="0"/>
                          </a:rPr>
                        </m:ctrlPr>
                      </m:sSubSupPr>
                      <m:e>
                        <m:r>
                          <a:rPr lang="en-US" i="1">
                            <a:latin typeface="Cambria Math" panose="02040503050406030204" pitchFamily="18" charset="0"/>
                          </a:rPr>
                          <m:t>𝑠</m:t>
                        </m:r>
                      </m:e>
                      <m:sub>
                        <m:r>
                          <a:rPr lang="en-US" i="1">
                            <a:latin typeface="Cambria Math" panose="02040503050406030204" pitchFamily="18" charset="0"/>
                          </a:rPr>
                          <m:t>𝑏</m:t>
                        </m:r>
                      </m:sub>
                      <m:sup>
                        <m:r>
                          <a:rPr lang="en-US" i="1">
                            <a:latin typeface="Cambria Math" panose="02040503050406030204" pitchFamily="18" charset="0"/>
                          </a:rPr>
                          <m:t>⊤</m:t>
                        </m:r>
                      </m:sup>
                    </m:sSubSup>
                    <m:r>
                      <a:rPr lang="en-US" i="1">
                        <a:latin typeface="Cambria Math" panose="02040503050406030204" pitchFamily="18" charset="0"/>
                      </a:rPr>
                      <m:t>=</m:t>
                    </m:r>
                    <m:d>
                      <m:dPr>
                        <m:begChr m:val="["/>
                        <m:endChr m:val="]"/>
                        <m:ctrlPr>
                          <a:rPr lang="en-US" i="1">
                            <a:latin typeface="Cambria Math" panose="02040503050406030204" pitchFamily="18" charset="0"/>
                          </a:rPr>
                        </m:ctrlPr>
                      </m:dPr>
                      <m:e>
                        <m:eqArr>
                          <m:eqArrPr>
                            <m:ctrlPr>
                              <a:rPr lang="en-US" i="1">
                                <a:latin typeface="Cambria Math" panose="02040503050406030204" pitchFamily="18" charset="0"/>
                              </a:rPr>
                            </m:ctrlPr>
                          </m:eqArrPr>
                          <m:e>
                            <m:r>
                              <a:rPr lang="en-US" i="1">
                                <a:latin typeface="Cambria Math" panose="02040503050406030204" pitchFamily="18" charset="0"/>
                              </a:rPr>
                              <m:t>4</m:t>
                            </m:r>
                            <m:r>
                              <a:rPr lang="en-US" i="1">
                                <a:latin typeface="Cambria Math" panose="02040503050406030204" pitchFamily="18" charset="0"/>
                              </a:rPr>
                              <m:t>𝑞</m:t>
                            </m:r>
                            <m:r>
                              <a:rPr lang="en-US" i="1">
                                <a:latin typeface="Cambria Math" panose="02040503050406030204" pitchFamily="18" charset="0"/>
                              </a:rPr>
                              <m:t>+1</m:t>
                            </m:r>
                          </m:e>
                          <m:e>
                            <m:r>
                              <a:rPr lang="en-US" i="1">
                                <a:latin typeface="Cambria Math" panose="02040503050406030204" pitchFamily="18" charset="0"/>
                              </a:rPr>
                              <m:t>6−4</m:t>
                            </m:r>
                            <m:r>
                              <a:rPr lang="en-US" i="1">
                                <a:latin typeface="Cambria Math" panose="02040503050406030204" pitchFamily="18" charset="0"/>
                              </a:rPr>
                              <m:t>𝑞</m:t>
                            </m:r>
                          </m:e>
                        </m:eqArr>
                      </m:e>
                    </m:d>
                  </m:oMath>
                </a14:m>
                <a:endParaRPr lang="en-US" dirty="0"/>
              </a:p>
              <a:p>
                <a14:m>
                  <m:oMath xmlns:m="http://schemas.openxmlformats.org/officeDocument/2006/math">
                    <m:sSub>
                      <m:sSubPr>
                        <m:ctrlPr>
                          <a:rPr lang="en-US" i="1">
                            <a:latin typeface="Cambria Math" panose="02040503050406030204" pitchFamily="18" charset="0"/>
                          </a:rPr>
                        </m:ctrlPr>
                      </m:sSubPr>
                      <m:e>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i="1">
                                <a:latin typeface="Cambria Math" panose="02040503050406030204" pitchFamily="18" charset="0"/>
                              </a:rPr>
                              <m:t>𝑔</m:t>
                            </m:r>
                          </m:sub>
                        </m:sSub>
                        <m:r>
                          <a:rPr lang="en-US" i="1">
                            <a:latin typeface="Cambria Math" panose="02040503050406030204" pitchFamily="18" charset="0"/>
                          </a:rPr>
                          <m:t>𝐴</m:t>
                        </m:r>
                      </m:e>
                      <m:sub>
                        <m:r>
                          <a:rPr lang="en-US" i="1">
                            <a:latin typeface="Cambria Math" panose="02040503050406030204" pitchFamily="18" charset="0"/>
                          </a:rPr>
                          <m:t>𝑏</m:t>
                        </m:r>
                      </m:sub>
                    </m:sSub>
                    <m:r>
                      <a:rPr lang="en-US" i="1">
                        <a:latin typeface="Cambria Math" panose="02040503050406030204" pitchFamily="18" charset="0"/>
                      </a:rPr>
                      <m:t>=</m:t>
                    </m:r>
                    <m:d>
                      <m:dPr>
                        <m:begChr m:val="["/>
                        <m:endChr m:val="]"/>
                        <m:ctrlPr>
                          <a:rPr lang="en-US" i="1">
                            <a:latin typeface="Cambria Math" panose="02040503050406030204" pitchFamily="18" charset="0"/>
                          </a:rPr>
                        </m:ctrlPr>
                      </m:dPr>
                      <m:e>
                        <m:eqArr>
                          <m:eqArrPr>
                            <m:ctrlPr>
                              <a:rPr lang="en-US" i="1">
                                <a:latin typeface="Cambria Math" panose="02040503050406030204" pitchFamily="18" charset="0"/>
                              </a:rPr>
                            </m:ctrlPr>
                          </m:eqArrPr>
                          <m:e>
                            <m:r>
                              <a:rPr lang="en-US" i="1">
                                <a:latin typeface="Cambria Math" panose="02040503050406030204" pitchFamily="18" charset="0"/>
                              </a:rPr>
                              <m:t>6−4</m:t>
                            </m:r>
                            <m:r>
                              <a:rPr lang="en-US" i="1">
                                <a:latin typeface="Cambria Math" panose="02040503050406030204" pitchFamily="18" charset="0"/>
                              </a:rPr>
                              <m:t>𝑝</m:t>
                            </m:r>
                          </m:e>
                          <m:e>
                            <m:r>
                              <a:rPr lang="en-US" i="1">
                                <a:latin typeface="Cambria Math" panose="02040503050406030204" pitchFamily="18" charset="0"/>
                              </a:rPr>
                              <m:t>4</m:t>
                            </m:r>
                            <m:r>
                              <a:rPr lang="en-US" i="1">
                                <a:latin typeface="Cambria Math" panose="02040503050406030204" pitchFamily="18" charset="0"/>
                              </a:rPr>
                              <m:t>𝑝</m:t>
                            </m:r>
                            <m:r>
                              <a:rPr lang="en-US" i="1">
                                <a:latin typeface="Cambria Math" panose="02040503050406030204" pitchFamily="18" charset="0"/>
                              </a:rPr>
                              <m:t>+1</m:t>
                            </m:r>
                          </m:e>
                        </m:eqArr>
                      </m:e>
                    </m:d>
                  </m:oMath>
                </a14:m>
                <a:endParaRPr lang="en-US" dirty="0"/>
              </a:p>
              <a:p>
                <a14:m>
                  <m:oMath xmlns:m="http://schemas.openxmlformats.org/officeDocument/2006/math">
                    <m:r>
                      <a:rPr lang="en-US" i="1">
                        <a:latin typeface="Cambria Math" panose="02040503050406030204" pitchFamily="18" charset="0"/>
                      </a:rPr>
                      <m:t>4</m:t>
                    </m:r>
                    <m:r>
                      <a:rPr lang="en-US" i="1">
                        <a:latin typeface="Cambria Math" panose="02040503050406030204" pitchFamily="18" charset="0"/>
                      </a:rPr>
                      <m:t>𝑞</m:t>
                    </m:r>
                    <m:r>
                      <a:rPr lang="en-US" i="1">
                        <a:latin typeface="Cambria Math" panose="02040503050406030204" pitchFamily="18" charset="0"/>
                      </a:rPr>
                      <m:t>+1=6−4</m:t>
                    </m:r>
                    <m:r>
                      <a:rPr lang="en-US" i="1">
                        <a:latin typeface="Cambria Math" panose="02040503050406030204" pitchFamily="18" charset="0"/>
                      </a:rPr>
                      <m:t>𝑞</m:t>
                    </m:r>
                  </m:oMath>
                </a14:m>
                <a:endParaRPr lang="en-US" i="1" dirty="0">
                  <a:latin typeface="Cambria Math" panose="02040503050406030204" pitchFamily="18" charset="0"/>
                </a:endParaRPr>
              </a:p>
              <a:p>
                <a14:m>
                  <m:oMath xmlns:m="http://schemas.openxmlformats.org/officeDocument/2006/math">
                    <m:r>
                      <a:rPr lang="en-US" i="1">
                        <a:latin typeface="Cambria Math" panose="02040503050406030204" pitchFamily="18" charset="0"/>
                      </a:rPr>
                      <m:t>6−4</m:t>
                    </m:r>
                    <m:r>
                      <a:rPr lang="en-US" i="1">
                        <a:latin typeface="Cambria Math" panose="02040503050406030204" pitchFamily="18" charset="0"/>
                      </a:rPr>
                      <m:t>𝑝</m:t>
                    </m:r>
                    <m:r>
                      <a:rPr lang="en-US" b="0" i="1" smtClean="0">
                        <a:latin typeface="Cambria Math" panose="02040503050406030204" pitchFamily="18" charset="0"/>
                      </a:rPr>
                      <m:t>=</m:t>
                    </m:r>
                    <m:r>
                      <a:rPr lang="en-US" i="1">
                        <a:latin typeface="Cambria Math" panose="02040503050406030204" pitchFamily="18" charset="0"/>
                      </a:rPr>
                      <m:t>4</m:t>
                    </m:r>
                    <m:r>
                      <a:rPr lang="en-US" i="1">
                        <a:latin typeface="Cambria Math" panose="02040503050406030204" pitchFamily="18" charset="0"/>
                      </a:rPr>
                      <m:t>𝑝</m:t>
                    </m:r>
                    <m:r>
                      <a:rPr lang="en-US" i="1">
                        <a:latin typeface="Cambria Math" panose="02040503050406030204" pitchFamily="18" charset="0"/>
                      </a:rPr>
                      <m:t>+1</m:t>
                    </m:r>
                  </m:oMath>
                </a14:m>
                <a:endParaRPr lang="en-US" i="1" dirty="0">
                  <a:latin typeface="Cambria Math" panose="02040503050406030204" pitchFamily="18" charset="0"/>
                </a:endParaRPr>
              </a:p>
              <a:p>
                <a14:m>
                  <m:oMath xmlns:m="http://schemas.openxmlformats.org/officeDocument/2006/math">
                    <m:r>
                      <a:rPr lang="en-US" b="0" i="1" smtClean="0">
                        <a:latin typeface="Cambria Math" panose="02040503050406030204" pitchFamily="18" charset="0"/>
                      </a:rPr>
                      <m:t>𝑝</m:t>
                    </m:r>
                    <m:r>
                      <a:rPr lang="en-US" b="0" i="1" smtClean="0">
                        <a:latin typeface="Cambria Math" panose="02040503050406030204" pitchFamily="18" charset="0"/>
                      </a:rPr>
                      <m:t>=</m:t>
                    </m:r>
                    <m:r>
                      <a:rPr lang="en-US" b="0" i="1" smtClean="0">
                        <a:latin typeface="Cambria Math" panose="02040503050406030204" pitchFamily="18" charset="0"/>
                      </a:rPr>
                      <m:t>𝑞</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5</m:t>
                        </m:r>
                      </m:num>
                      <m:den>
                        <m:r>
                          <a:rPr lang="en-US" b="0" i="1" smtClean="0">
                            <a:latin typeface="Cambria Math" panose="02040503050406030204" pitchFamily="18" charset="0"/>
                          </a:rPr>
                          <m:t>8</m:t>
                        </m:r>
                      </m:den>
                    </m:f>
                  </m:oMath>
                </a14:m>
                <a:endParaRPr lang="en-US" dirty="0"/>
              </a:p>
            </p:txBody>
          </p:sp>
        </mc:Choice>
        <mc:Fallback xmlns="">
          <p:sp>
            <p:nvSpPr>
              <p:cNvPr id="3" name="Content Placeholder 2">
                <a:extLst>
                  <a:ext uri="{FF2B5EF4-FFF2-40B4-BE49-F238E27FC236}">
                    <a16:creationId xmlns:a16="http://schemas.microsoft.com/office/drawing/2014/main" id="{C154F6E7-625C-B245-8D0A-F4154E26C5C5}"/>
                  </a:ext>
                </a:extLst>
              </p:cNvPr>
              <p:cNvSpPr>
                <a:spLocks noGrp="1" noRot="1" noChangeAspect="1" noMove="1" noResize="1" noEditPoints="1" noAdjustHandles="1" noChangeArrowheads="1" noChangeShapeType="1" noTextEdit="1"/>
              </p:cNvSpPr>
              <p:nvPr>
                <p:ph idx="1"/>
              </p:nvPr>
            </p:nvSpPr>
            <p:spPr>
              <a:xfrm>
                <a:off x="838200" y="1825625"/>
                <a:ext cx="6306671" cy="4351338"/>
              </a:xfrm>
              <a:blipFill>
                <a:blip r:embed="rId2"/>
                <a:stretch>
                  <a:fillRect l="-1811" t="-581"/>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AF9566E0-8805-0F44-B1B0-6FEF24B1F1A5}"/>
              </a:ext>
            </a:extLst>
          </p:cNvPr>
          <p:cNvPicPr>
            <a:picLocks noChangeAspect="1"/>
          </p:cNvPicPr>
          <p:nvPr/>
        </p:nvPicPr>
        <p:blipFill>
          <a:blip r:embed="rId3"/>
          <a:stretch>
            <a:fillRect/>
          </a:stretch>
        </p:blipFill>
        <p:spPr>
          <a:xfrm>
            <a:off x="9463402" y="3799130"/>
            <a:ext cx="2130212" cy="1767374"/>
          </a:xfrm>
          <a:prstGeom prst="rect">
            <a:avLst/>
          </a:prstGeom>
        </p:spPr>
      </p:pic>
      <p:pic>
        <p:nvPicPr>
          <p:cNvPr id="5" name="Picture 4">
            <a:extLst>
              <a:ext uri="{FF2B5EF4-FFF2-40B4-BE49-F238E27FC236}">
                <a16:creationId xmlns:a16="http://schemas.microsoft.com/office/drawing/2014/main" id="{F222CC37-F282-A649-A646-8D63FE7CAEE0}"/>
              </a:ext>
            </a:extLst>
          </p:cNvPr>
          <p:cNvPicPr>
            <a:picLocks noChangeAspect="1"/>
          </p:cNvPicPr>
          <p:nvPr/>
        </p:nvPicPr>
        <p:blipFill>
          <a:blip r:embed="rId4"/>
          <a:stretch>
            <a:fillRect/>
          </a:stretch>
        </p:blipFill>
        <p:spPr>
          <a:xfrm>
            <a:off x="9295958" y="1664260"/>
            <a:ext cx="2297656" cy="1886230"/>
          </a:xfrm>
          <a:prstGeom prst="rect">
            <a:avLst/>
          </a:prstGeom>
        </p:spPr>
      </p:pic>
      <p:sp>
        <p:nvSpPr>
          <p:cNvPr id="9" name="Left Brace 8">
            <a:extLst>
              <a:ext uri="{FF2B5EF4-FFF2-40B4-BE49-F238E27FC236}">
                <a16:creationId xmlns:a16="http://schemas.microsoft.com/office/drawing/2014/main" id="{C1C45E4D-75B5-834C-93E0-B5FB8F8C85D3}"/>
              </a:ext>
            </a:extLst>
          </p:cNvPr>
          <p:cNvSpPr/>
          <p:nvPr/>
        </p:nvSpPr>
        <p:spPr>
          <a:xfrm>
            <a:off x="8626437" y="1620004"/>
            <a:ext cx="592529" cy="2179126"/>
          </a:xfrm>
          <a:prstGeom prst="leftBrace">
            <a:avLst>
              <a:gd name="adj1" fmla="val 4767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Left Brace 10">
            <a:extLst>
              <a:ext uri="{FF2B5EF4-FFF2-40B4-BE49-F238E27FC236}">
                <a16:creationId xmlns:a16="http://schemas.microsoft.com/office/drawing/2014/main" id="{3BA87EBF-7D2B-E249-AFEE-2EF8C0BC37EF}"/>
              </a:ext>
            </a:extLst>
          </p:cNvPr>
          <p:cNvSpPr/>
          <p:nvPr/>
        </p:nvSpPr>
        <p:spPr>
          <a:xfrm>
            <a:off x="8626437" y="3799131"/>
            <a:ext cx="592529" cy="1767374"/>
          </a:xfrm>
          <a:prstGeom prst="leftBrace">
            <a:avLst>
              <a:gd name="adj1" fmla="val 4767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10" name="Picture 9">
            <a:extLst>
              <a:ext uri="{FF2B5EF4-FFF2-40B4-BE49-F238E27FC236}">
                <a16:creationId xmlns:a16="http://schemas.microsoft.com/office/drawing/2014/main" id="{96C99276-3EE3-8C4B-9E5A-0CD6B021D14D}"/>
              </a:ext>
            </a:extLst>
          </p:cNvPr>
          <p:cNvPicPr>
            <a:picLocks noChangeAspect="1"/>
          </p:cNvPicPr>
          <p:nvPr/>
        </p:nvPicPr>
        <p:blipFill>
          <a:blip r:embed="rId5"/>
          <a:stretch>
            <a:fillRect/>
          </a:stretch>
        </p:blipFill>
        <p:spPr>
          <a:xfrm>
            <a:off x="4894729" y="3261282"/>
            <a:ext cx="3327853" cy="3231593"/>
          </a:xfrm>
          <a:prstGeom prst="rect">
            <a:avLst/>
          </a:prstGeom>
        </p:spPr>
      </p:pic>
      <p:sp>
        <p:nvSpPr>
          <p:cNvPr id="6" name="Slide Number Placeholder 5">
            <a:extLst>
              <a:ext uri="{FF2B5EF4-FFF2-40B4-BE49-F238E27FC236}">
                <a16:creationId xmlns:a16="http://schemas.microsoft.com/office/drawing/2014/main" id="{06CBC62F-CD5A-1105-E61B-86B4B3EA0D26}"/>
              </a:ext>
            </a:extLst>
          </p:cNvPr>
          <p:cNvSpPr>
            <a:spLocks noGrp="1"/>
          </p:cNvSpPr>
          <p:nvPr>
            <p:ph type="sldNum" sz="quarter" idx="12"/>
          </p:nvPr>
        </p:nvSpPr>
        <p:spPr/>
        <p:txBody>
          <a:bodyPr/>
          <a:lstStyle/>
          <a:p>
            <a:fld id="{5E14A864-8846-DC49-9FDC-14F56CA6E9FC}" type="slidenum">
              <a:rPr lang="en-US" smtClean="0"/>
              <a:t>22</a:t>
            </a:fld>
            <a:endParaRPr lang="en-US"/>
          </a:p>
        </p:txBody>
      </p:sp>
    </p:spTree>
    <p:extLst>
      <p:ext uri="{BB962C8B-B14F-4D97-AF65-F5344CB8AC3E}">
        <p14:creationId xmlns:p14="http://schemas.microsoft.com/office/powerpoint/2010/main" val="42687282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C384F-EB51-2644-84E8-881D244E7C72}"/>
              </a:ext>
            </a:extLst>
          </p:cNvPr>
          <p:cNvSpPr>
            <a:spLocks noGrp="1"/>
          </p:cNvSpPr>
          <p:nvPr>
            <p:ph type="title"/>
          </p:nvPr>
        </p:nvSpPr>
        <p:spPr/>
        <p:txBody>
          <a:bodyPr/>
          <a:lstStyle/>
          <a:p>
            <a:r>
              <a:rPr lang="en-US" dirty="0"/>
              <a:t>Correlated Equilibrium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923B3F6-9F8C-B24C-8534-001D22CAF60D}"/>
                  </a:ext>
                </a:extLst>
              </p:cNvPr>
              <p:cNvSpPr>
                <a:spLocks noGrp="1"/>
              </p:cNvSpPr>
              <p:nvPr>
                <p:ph idx="1"/>
              </p:nvPr>
            </p:nvSpPr>
            <p:spPr>
              <a:xfrm>
                <a:off x="838200" y="1825625"/>
                <a:ext cx="7158318" cy="4351338"/>
              </a:xfrm>
            </p:spPr>
            <p:txBody>
              <a:bodyPr>
                <a:normAutofit fontScale="92500" lnSpcReduction="10000"/>
              </a:bodyPr>
              <a:lstStyle/>
              <a:p>
                <a:r>
                  <a:rPr lang="en-US" dirty="0"/>
                  <a:t>All way stop: two players drive up to the same intersection at the same time </a:t>
                </a:r>
              </a:p>
              <a:p>
                <a:r>
                  <a:rPr lang="en-US" dirty="0"/>
                  <a:t>How many NE exist?</a:t>
                </a:r>
              </a:p>
              <a:p>
                <a:pPr marL="914400" lvl="1" indent="-457200">
                  <a:buFont typeface="+mj-lt"/>
                  <a:buAutoNum type="arabicPeriod"/>
                </a:pPr>
                <a:r>
                  <a:rPr lang="en-US" dirty="0"/>
                  <a:t>[Cross, Stop] total payoff = 1</a:t>
                </a:r>
              </a:p>
              <a:p>
                <a:pPr marL="914400" lvl="1" indent="-457200">
                  <a:buFont typeface="+mj-lt"/>
                  <a:buAutoNum type="arabicPeriod"/>
                </a:pPr>
                <a:r>
                  <a:rPr lang="en-US" dirty="0"/>
                  <a:t>[Stop, Cross] total payoff = 1</a:t>
                </a:r>
              </a:p>
              <a:p>
                <a:pPr marL="914400" lvl="1" indent="-457200">
                  <a:buFont typeface="+mj-lt"/>
                  <a:buAutoNum type="arabicPeriod"/>
                </a:pP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2</m:t>
                        </m:r>
                      </m:sub>
                    </m:sSub>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m:rPr>
                            <m:sty m:val="p"/>
                          </m:rPr>
                          <a:rPr lang="en-US" b="0" i="0" smtClean="0">
                            <a:latin typeface="Cambria Math" panose="02040503050406030204" pitchFamily="18" charset="0"/>
                          </a:rPr>
                          <m:t>Cross</m:t>
                        </m:r>
                        <m:r>
                          <a:rPr lang="en-US" b="0" i="1" smtClean="0">
                            <a:latin typeface="Cambria Math" panose="02040503050406030204" pitchFamily="18" charset="0"/>
                          </a:rPr>
                          <m:t> ×</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101</m:t>
                            </m:r>
                          </m:den>
                        </m:f>
                        <m:r>
                          <a:rPr lang="en-US" b="0" i="1" smtClean="0">
                            <a:latin typeface="Cambria Math" panose="02040503050406030204" pitchFamily="18" charset="0"/>
                          </a:rPr>
                          <m:t>,</m:t>
                        </m:r>
                        <m:r>
                          <m:rPr>
                            <m:sty m:val="p"/>
                          </m:rPr>
                          <a:rPr lang="en-US" b="0" i="0" smtClean="0">
                            <a:latin typeface="Cambria Math" panose="02040503050406030204" pitchFamily="18" charset="0"/>
                          </a:rPr>
                          <m:t>Stop</m:t>
                        </m:r>
                        <m:r>
                          <a:rPr lang="en-US" i="1">
                            <a:latin typeface="Cambria Math" panose="02040503050406030204" pitchFamily="18" charset="0"/>
                          </a:rPr>
                          <m:t> ×</m:t>
                        </m:r>
                        <m:f>
                          <m:fPr>
                            <m:ctrlPr>
                              <a:rPr lang="en-US" i="1">
                                <a:latin typeface="Cambria Math" panose="02040503050406030204" pitchFamily="18" charset="0"/>
                              </a:rPr>
                            </m:ctrlPr>
                          </m:fPr>
                          <m:num>
                            <m:r>
                              <a:rPr lang="en-US" b="0" i="1" smtClean="0">
                                <a:latin typeface="Cambria Math" panose="02040503050406030204" pitchFamily="18" charset="0"/>
                              </a:rPr>
                              <m:t>100</m:t>
                            </m:r>
                          </m:num>
                          <m:den>
                            <m:r>
                              <a:rPr lang="en-US" i="1">
                                <a:latin typeface="Cambria Math" panose="02040503050406030204" pitchFamily="18" charset="0"/>
                              </a:rPr>
                              <m:t>101</m:t>
                            </m:r>
                          </m:den>
                        </m:f>
                      </m:e>
                    </m:d>
                  </m:oMath>
                </a14:m>
                <a:r>
                  <a:rPr lang="en-US" dirty="0"/>
                  <a:t> total payoff </a:t>
                </a:r>
                <a14:m>
                  <m:oMath xmlns:m="http://schemas.openxmlformats.org/officeDocument/2006/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0.0001</m:t>
                    </m:r>
                  </m:oMath>
                </a14:m>
                <a:endParaRPr lang="en-US" dirty="0"/>
              </a:p>
              <a:p>
                <a:r>
                  <a:rPr lang="en-US" dirty="0"/>
                  <a:t>Clearly NE #3 is the least preferable </a:t>
                </a:r>
              </a:p>
              <a:p>
                <a:r>
                  <a:rPr lang="en-US" dirty="0"/>
                  <a:t>In correlated equilibrium a coordinator chooses a solution and communicates it to the plyers</a:t>
                </a:r>
              </a:p>
              <a:p>
                <a:pPr lvl="1"/>
                <a:r>
                  <a:rPr lang="en-US" dirty="0"/>
                  <a:t>Traffic signal…</a:t>
                </a:r>
              </a:p>
            </p:txBody>
          </p:sp>
        </mc:Choice>
        <mc:Fallback xmlns="">
          <p:sp>
            <p:nvSpPr>
              <p:cNvPr id="3" name="Content Placeholder 2">
                <a:extLst>
                  <a:ext uri="{FF2B5EF4-FFF2-40B4-BE49-F238E27FC236}">
                    <a16:creationId xmlns:a16="http://schemas.microsoft.com/office/drawing/2014/main" id="{D923B3F6-9F8C-B24C-8534-001D22CAF60D}"/>
                  </a:ext>
                </a:extLst>
              </p:cNvPr>
              <p:cNvSpPr>
                <a:spLocks noGrp="1" noRot="1" noChangeAspect="1" noMove="1" noResize="1" noEditPoints="1" noAdjustHandles="1" noChangeArrowheads="1" noChangeShapeType="1" noTextEdit="1"/>
              </p:cNvSpPr>
              <p:nvPr>
                <p:ph idx="1"/>
              </p:nvPr>
            </p:nvSpPr>
            <p:spPr>
              <a:xfrm>
                <a:off x="838200" y="1825625"/>
                <a:ext cx="7158318" cy="4351338"/>
              </a:xfrm>
              <a:blipFill>
                <a:blip r:embed="rId2"/>
                <a:stretch>
                  <a:fillRect l="-1418" t="-2616" r="-532"/>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4298E446-FD6B-3940-A5F9-A771293E1F40}"/>
              </a:ext>
            </a:extLst>
          </p:cNvPr>
          <p:cNvPicPr>
            <a:picLocks noChangeAspect="1"/>
          </p:cNvPicPr>
          <p:nvPr/>
        </p:nvPicPr>
        <p:blipFill>
          <a:blip r:embed="rId3"/>
          <a:stretch>
            <a:fillRect/>
          </a:stretch>
        </p:blipFill>
        <p:spPr>
          <a:xfrm>
            <a:off x="7996518" y="2524592"/>
            <a:ext cx="3881668" cy="3652371"/>
          </a:xfrm>
          <a:prstGeom prst="rect">
            <a:avLst/>
          </a:prstGeom>
        </p:spPr>
      </p:pic>
      <p:sp>
        <p:nvSpPr>
          <p:cNvPr id="5" name="Slide Number Placeholder 4">
            <a:extLst>
              <a:ext uri="{FF2B5EF4-FFF2-40B4-BE49-F238E27FC236}">
                <a16:creationId xmlns:a16="http://schemas.microsoft.com/office/drawing/2014/main" id="{60389D65-A25A-809F-F3B3-B948D67BDDB9}"/>
              </a:ext>
            </a:extLst>
          </p:cNvPr>
          <p:cNvSpPr>
            <a:spLocks noGrp="1"/>
          </p:cNvSpPr>
          <p:nvPr>
            <p:ph type="sldNum" sz="quarter" idx="12"/>
          </p:nvPr>
        </p:nvSpPr>
        <p:spPr/>
        <p:txBody>
          <a:bodyPr/>
          <a:lstStyle/>
          <a:p>
            <a:fld id="{5E14A864-8846-DC49-9FDC-14F56CA6E9FC}" type="slidenum">
              <a:rPr lang="en-US" smtClean="0"/>
              <a:t>23</a:t>
            </a:fld>
            <a:endParaRPr lang="en-US"/>
          </a:p>
        </p:txBody>
      </p:sp>
    </p:spTree>
    <p:extLst>
      <p:ext uri="{BB962C8B-B14F-4D97-AF65-F5344CB8AC3E}">
        <p14:creationId xmlns:p14="http://schemas.microsoft.com/office/powerpoint/2010/main" val="483025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0C718-5E40-9E4D-8384-2901B55AB672}"/>
              </a:ext>
            </a:extLst>
          </p:cNvPr>
          <p:cNvSpPr>
            <a:spLocks noGrp="1"/>
          </p:cNvSpPr>
          <p:nvPr>
            <p:ph type="title"/>
          </p:nvPr>
        </p:nvSpPr>
        <p:spPr/>
        <p:txBody>
          <a:bodyPr/>
          <a:lstStyle/>
          <a:p>
            <a:r>
              <a:rPr lang="en-US" dirty="0"/>
              <a:t>Games with Turns: Ultimatum game</a:t>
            </a:r>
          </a:p>
        </p:txBody>
      </p:sp>
      <p:sp>
        <p:nvSpPr>
          <p:cNvPr id="3" name="Content Placeholder 2">
            <a:extLst>
              <a:ext uri="{FF2B5EF4-FFF2-40B4-BE49-F238E27FC236}">
                <a16:creationId xmlns:a16="http://schemas.microsoft.com/office/drawing/2014/main" id="{B52944B9-873D-0441-9081-68C803E67D8A}"/>
              </a:ext>
            </a:extLst>
          </p:cNvPr>
          <p:cNvSpPr>
            <a:spLocks noGrp="1"/>
          </p:cNvSpPr>
          <p:nvPr>
            <p:ph idx="1"/>
          </p:nvPr>
        </p:nvSpPr>
        <p:spPr>
          <a:xfrm>
            <a:off x="838200" y="1825625"/>
            <a:ext cx="5413514" cy="4351338"/>
          </a:xfrm>
        </p:spPr>
        <p:txBody>
          <a:bodyPr>
            <a:normAutofit/>
          </a:bodyPr>
          <a:lstStyle/>
          <a:p>
            <a:r>
              <a:rPr lang="en-US" dirty="0"/>
              <a:t>Player 1 decides how to split</a:t>
            </a:r>
          </a:p>
          <a:p>
            <a:r>
              <a:rPr lang="en-US" dirty="0"/>
              <a:t>Player 2 decides Accept/Reject</a:t>
            </a:r>
          </a:p>
          <a:p>
            <a:r>
              <a:rPr lang="en-US" dirty="0"/>
              <a:t>What is the NE if player 1 goes first?</a:t>
            </a:r>
          </a:p>
          <a:p>
            <a:r>
              <a:rPr lang="en-US" dirty="0"/>
              <a:t>What happens in practice?</a:t>
            </a:r>
          </a:p>
          <a:p>
            <a:pPr lvl="1"/>
            <a:r>
              <a:rPr lang="en-US" dirty="0"/>
              <a:t>Most proposers offer between 40% and 50% of the endowed amount. This split is almost always accepted by responders.</a:t>
            </a:r>
          </a:p>
          <a:p>
            <a:r>
              <a:rPr lang="en-US" dirty="0"/>
              <a:t>Are humans not rational?</a:t>
            </a:r>
          </a:p>
        </p:txBody>
      </p:sp>
      <p:pic>
        <p:nvPicPr>
          <p:cNvPr id="1026" name="Picture 2" descr="The Ultimatum Game – Emotion &amp; Decision-Making">
            <a:extLst>
              <a:ext uri="{FF2B5EF4-FFF2-40B4-BE49-F238E27FC236}">
                <a16:creationId xmlns:a16="http://schemas.microsoft.com/office/drawing/2014/main" id="{B3F108E9-76EF-CC48-8E49-90C2E6F3BF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3988" y="1421194"/>
            <a:ext cx="4871010" cy="299809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he Ultimatum Game – Emotion &amp; Decision-Making">
            <a:extLst>
              <a:ext uri="{FF2B5EF4-FFF2-40B4-BE49-F238E27FC236}">
                <a16:creationId xmlns:a16="http://schemas.microsoft.com/office/drawing/2014/main" id="{7E8CDA03-954C-FB4A-8A61-B49AD4BF48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4700" y="3810438"/>
            <a:ext cx="4710953" cy="292024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3D80B0D8-D78C-7ECF-1E83-A44B7D958B60}"/>
              </a:ext>
            </a:extLst>
          </p:cNvPr>
          <p:cNvSpPr>
            <a:spLocks noGrp="1"/>
          </p:cNvSpPr>
          <p:nvPr>
            <p:ph type="sldNum" sz="quarter" idx="12"/>
          </p:nvPr>
        </p:nvSpPr>
        <p:spPr/>
        <p:txBody>
          <a:bodyPr/>
          <a:lstStyle/>
          <a:p>
            <a:fld id="{5E14A864-8846-DC49-9FDC-14F56CA6E9FC}" type="slidenum">
              <a:rPr lang="en-US" smtClean="0"/>
              <a:t>24</a:t>
            </a:fld>
            <a:endParaRPr lang="en-US"/>
          </a:p>
        </p:txBody>
      </p:sp>
    </p:spTree>
    <p:extLst>
      <p:ext uri="{BB962C8B-B14F-4D97-AF65-F5344CB8AC3E}">
        <p14:creationId xmlns:p14="http://schemas.microsoft.com/office/powerpoint/2010/main" val="156038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C693E-2CF9-0340-8921-D1CDA8F545B4}"/>
              </a:ext>
            </a:extLst>
          </p:cNvPr>
          <p:cNvSpPr>
            <a:spLocks noGrp="1"/>
          </p:cNvSpPr>
          <p:nvPr>
            <p:ph type="title"/>
          </p:nvPr>
        </p:nvSpPr>
        <p:spPr/>
        <p:txBody>
          <a:bodyPr/>
          <a:lstStyle/>
          <a:p>
            <a:r>
              <a:rPr lang="en-US" dirty="0"/>
              <a:t>Complexity of Finding Nash Equilibria</a:t>
            </a:r>
          </a:p>
        </p:txBody>
      </p:sp>
      <p:sp>
        <p:nvSpPr>
          <p:cNvPr id="3" name="Content Placeholder 2">
            <a:extLst>
              <a:ext uri="{FF2B5EF4-FFF2-40B4-BE49-F238E27FC236}">
                <a16:creationId xmlns:a16="http://schemas.microsoft.com/office/drawing/2014/main" id="{9FB191B5-C59C-324D-AD3B-35D7EF6444D4}"/>
              </a:ext>
            </a:extLst>
          </p:cNvPr>
          <p:cNvSpPr>
            <a:spLocks noGrp="1"/>
          </p:cNvSpPr>
          <p:nvPr>
            <p:ph idx="1"/>
          </p:nvPr>
        </p:nvSpPr>
        <p:spPr>
          <a:xfrm>
            <a:off x="838200" y="1825624"/>
            <a:ext cx="10515600" cy="4476563"/>
          </a:xfrm>
        </p:spPr>
        <p:txBody>
          <a:bodyPr>
            <a:normAutofit lnSpcReduction="10000"/>
          </a:bodyPr>
          <a:lstStyle/>
          <a:p>
            <a:r>
              <a:rPr lang="en-US" dirty="0"/>
              <a:t>Is computing NASH Equilibrium NP-Complete?</a:t>
            </a:r>
          </a:p>
          <a:p>
            <a:pPr lvl="1"/>
            <a:r>
              <a:rPr lang="en-US" dirty="0"/>
              <a:t>NP-completeness is not an appropriate concept for computing NE</a:t>
            </a:r>
          </a:p>
          <a:p>
            <a:pPr lvl="1"/>
            <a:r>
              <a:rPr lang="en-US" dirty="0"/>
              <a:t>Typical NP-complete problem such as satisfiability, are formulated as a Decision problem</a:t>
            </a:r>
          </a:p>
          <a:p>
            <a:pPr lvl="1"/>
            <a:r>
              <a:rPr lang="en-US" dirty="0"/>
              <a:t>But, every game is guaranteed to have a Nash equilibrium</a:t>
            </a:r>
          </a:p>
          <a:p>
            <a:pPr lvl="2"/>
            <a:r>
              <a:rPr lang="en-US" dirty="0"/>
              <a:t>BTW, the question whether a </a:t>
            </a:r>
            <a:r>
              <a:rPr lang="en-US" i="1" dirty="0"/>
              <a:t>second</a:t>
            </a:r>
            <a:r>
              <a:rPr lang="en-US" dirty="0"/>
              <a:t> equilibrium exists is NP complete</a:t>
            </a:r>
          </a:p>
          <a:p>
            <a:r>
              <a:rPr lang="en-US" dirty="0"/>
              <a:t>The NASH Equilibrium Problem belong to class of problems denoted  polynomial parity argument (PPAD)</a:t>
            </a:r>
          </a:p>
          <a:p>
            <a:pPr lvl="1"/>
            <a:r>
              <a:rPr lang="en-US" dirty="0"/>
              <a:t>An equilibrium is known to exist but finding it is probably intractable </a:t>
            </a:r>
          </a:p>
          <a:p>
            <a:pPr lvl="2"/>
            <a:r>
              <a:rPr lang="en-US" dirty="0"/>
              <a:t>Unless making simplifying assumptions</a:t>
            </a:r>
          </a:p>
          <a:p>
            <a:pPr lvl="2"/>
            <a:r>
              <a:rPr lang="en-US" dirty="0"/>
              <a:t>In a similar way that NP-C problems are probably intractable </a:t>
            </a:r>
          </a:p>
          <a:p>
            <a:pPr lvl="1"/>
            <a:r>
              <a:rPr lang="en-US" dirty="0"/>
              <a:t>For full proof see </a:t>
            </a:r>
            <a:r>
              <a:rPr lang="en-US" sz="2000" dirty="0" err="1"/>
              <a:t>Daskalakiset</a:t>
            </a:r>
            <a:r>
              <a:rPr lang="en-US" sz="2000" dirty="0"/>
              <a:t> al. (2006) and Goldberg and Papadimitriou (2006)</a:t>
            </a:r>
            <a:endParaRPr lang="en-US" dirty="0"/>
          </a:p>
        </p:txBody>
      </p:sp>
      <p:sp>
        <p:nvSpPr>
          <p:cNvPr id="4" name="Slide Number Placeholder 3">
            <a:extLst>
              <a:ext uri="{FF2B5EF4-FFF2-40B4-BE49-F238E27FC236}">
                <a16:creationId xmlns:a16="http://schemas.microsoft.com/office/drawing/2014/main" id="{0E587B22-1CC1-B687-4746-202339606493}"/>
              </a:ext>
            </a:extLst>
          </p:cNvPr>
          <p:cNvSpPr>
            <a:spLocks noGrp="1"/>
          </p:cNvSpPr>
          <p:nvPr>
            <p:ph type="sldNum" sz="quarter" idx="12"/>
          </p:nvPr>
        </p:nvSpPr>
        <p:spPr/>
        <p:txBody>
          <a:bodyPr/>
          <a:lstStyle/>
          <a:p>
            <a:fld id="{5E14A864-8846-DC49-9FDC-14F56CA6E9FC}" type="slidenum">
              <a:rPr lang="en-US" smtClean="0"/>
              <a:t>25</a:t>
            </a:fld>
            <a:endParaRPr lang="en-US"/>
          </a:p>
        </p:txBody>
      </p:sp>
    </p:spTree>
    <p:extLst>
      <p:ext uri="{BB962C8B-B14F-4D97-AF65-F5344CB8AC3E}">
        <p14:creationId xmlns:p14="http://schemas.microsoft.com/office/powerpoint/2010/main" val="2858303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E8420-C0FE-4A44-8D55-CC583413D21B}"/>
              </a:ext>
            </a:extLst>
          </p:cNvPr>
          <p:cNvSpPr>
            <a:spLocks noGrp="1"/>
          </p:cNvSpPr>
          <p:nvPr>
            <p:ph type="title"/>
          </p:nvPr>
        </p:nvSpPr>
        <p:spPr/>
        <p:txBody>
          <a:bodyPr>
            <a:noAutofit/>
          </a:bodyPr>
          <a:lstStyle/>
          <a:p>
            <a:r>
              <a:rPr lang="en-US" sz="5400" dirty="0" err="1"/>
              <a:t>Vickrey</a:t>
            </a:r>
            <a:r>
              <a:rPr lang="en-US" sz="5400" dirty="0"/>
              <a:t>–Clarke–Groves mechanism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E5874C6-D24D-6E44-B7D7-E22E3C62D027}"/>
                  </a:ext>
                </a:extLst>
              </p:cNvPr>
              <p:cNvSpPr>
                <a:spLocks noGrp="1"/>
              </p:cNvSpPr>
              <p:nvPr>
                <p:ph idx="1"/>
              </p:nvPr>
            </p:nvSpPr>
            <p:spPr/>
            <p:txBody>
              <a:bodyPr>
                <a:normAutofit/>
              </a:bodyPr>
              <a:lstStyle/>
              <a:p>
                <a:r>
                  <a:rPr lang="en-US" dirty="0"/>
                  <a:t>Each player pays its “social cost” (how much its existence hurts the others)</a:t>
                </a:r>
              </a:p>
              <a:p>
                <a:endParaRPr lang="en-US" b="0" i="1" dirty="0">
                  <a:latin typeface="Cambria Math" panose="02040503050406030204" pitchFamily="18" charset="0"/>
                </a:endParaRPr>
              </a:p>
              <a:p>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𝑃𝑟𝑖𝑐𝑒</m:t>
                        </m:r>
                      </m:e>
                      <m:sub>
                        <m:r>
                          <a:rPr lang="en-US" i="1">
                            <a:latin typeface="Cambria Math" panose="02040503050406030204" pitchFamily="18" charset="0"/>
                          </a:rPr>
                          <m:t>𝑖</m:t>
                        </m:r>
                      </m:sub>
                    </m:sSub>
                    <m:r>
                      <a:rPr lang="en-US" b="0" i="1" smtClean="0">
                        <a:latin typeface="Cambria Math" panose="02040503050406030204" pitchFamily="18" charset="0"/>
                      </a:rPr>
                      <m:t>=                                             −</m:t>
                    </m:r>
                  </m:oMath>
                </a14:m>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mc:Choice>
        <mc:Fallback xmlns="">
          <p:sp>
            <p:nvSpPr>
              <p:cNvPr id="3" name="Content Placeholder 2">
                <a:extLst>
                  <a:ext uri="{FF2B5EF4-FFF2-40B4-BE49-F238E27FC236}">
                    <a16:creationId xmlns:a16="http://schemas.microsoft.com/office/drawing/2014/main" id="{FE5874C6-D24D-6E44-B7D7-E22E3C62D027}"/>
                  </a:ext>
                </a:extLst>
              </p:cNvPr>
              <p:cNvSpPr>
                <a:spLocks noGrp="1" noRot="1" noChangeAspect="1" noMove="1" noResize="1" noEditPoints="1" noAdjustHandles="1" noChangeArrowheads="1" noChangeShapeType="1" noTextEdit="1"/>
              </p:cNvSpPr>
              <p:nvPr>
                <p:ph idx="1"/>
              </p:nvPr>
            </p:nvSpPr>
            <p:spPr>
              <a:blipFill>
                <a:blip r:embed="rId2"/>
                <a:stretch>
                  <a:fillRect l="-1086" t="-2326"/>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B2C6C76E-B05D-D544-BAF9-2FA973409A0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45306" y="5443496"/>
            <a:ext cx="1737360" cy="917905"/>
          </a:xfrm>
          <a:prstGeom prst="rect">
            <a:avLst/>
          </a:prstGeom>
        </p:spPr>
      </p:pic>
      <p:pic>
        <p:nvPicPr>
          <p:cNvPr id="6" name="Picture 5">
            <a:extLst>
              <a:ext uri="{FF2B5EF4-FFF2-40B4-BE49-F238E27FC236}">
                <a16:creationId xmlns:a16="http://schemas.microsoft.com/office/drawing/2014/main" id="{6C83CA36-2BDB-7D45-BBE7-086CAF51478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52322" y="5142957"/>
            <a:ext cx="1463040" cy="1164991"/>
          </a:xfrm>
          <a:prstGeom prst="rect">
            <a:avLst/>
          </a:prstGeom>
        </p:spPr>
      </p:pic>
      <p:pic>
        <p:nvPicPr>
          <p:cNvPr id="7" name="Picture 6">
            <a:extLst>
              <a:ext uri="{FF2B5EF4-FFF2-40B4-BE49-F238E27FC236}">
                <a16:creationId xmlns:a16="http://schemas.microsoft.com/office/drawing/2014/main" id="{89D29979-A2C1-6B41-A80C-32ED5CEB938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90054" y="5054234"/>
            <a:ext cx="1463040" cy="1164991"/>
          </a:xfrm>
          <a:prstGeom prst="rect">
            <a:avLst/>
          </a:prstGeom>
        </p:spPr>
      </p:pic>
      <p:sp>
        <p:nvSpPr>
          <p:cNvPr id="8" name="Cloud Callout 7">
            <a:extLst>
              <a:ext uri="{FF2B5EF4-FFF2-40B4-BE49-F238E27FC236}">
                <a16:creationId xmlns:a16="http://schemas.microsoft.com/office/drawing/2014/main" id="{2399001C-AEC5-F24B-AAD1-00BE58CAB77A}"/>
              </a:ext>
            </a:extLst>
          </p:cNvPr>
          <p:cNvSpPr/>
          <p:nvPr/>
        </p:nvSpPr>
        <p:spPr>
          <a:xfrm>
            <a:off x="3804616" y="4646548"/>
            <a:ext cx="2102995" cy="580292"/>
          </a:xfrm>
          <a:prstGeom prst="cloudCallout">
            <a:avLst>
              <a:gd name="adj1" fmla="val -32207"/>
              <a:gd name="adj2" fmla="val 921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1</a:t>
            </a:r>
            <a:r>
              <a:rPr lang="en-US" dirty="0"/>
              <a:t>$ delay</a:t>
            </a:r>
          </a:p>
        </p:txBody>
      </p:sp>
      <p:sp>
        <p:nvSpPr>
          <p:cNvPr id="9" name="Cloud Callout 8">
            <a:extLst>
              <a:ext uri="{FF2B5EF4-FFF2-40B4-BE49-F238E27FC236}">
                <a16:creationId xmlns:a16="http://schemas.microsoft.com/office/drawing/2014/main" id="{A10FE414-DFD1-8A47-A87C-BC686AF161A9}"/>
              </a:ext>
            </a:extLst>
          </p:cNvPr>
          <p:cNvSpPr/>
          <p:nvPr/>
        </p:nvSpPr>
        <p:spPr>
          <a:xfrm>
            <a:off x="3804617" y="4646548"/>
            <a:ext cx="2102995" cy="580292"/>
          </a:xfrm>
          <a:prstGeom prst="cloudCallout">
            <a:avLst>
              <a:gd name="adj1" fmla="val 34269"/>
              <a:gd name="adj2" fmla="val 9972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 delay</a:t>
            </a:r>
          </a:p>
        </p:txBody>
      </p:sp>
      <p:pic>
        <p:nvPicPr>
          <p:cNvPr id="10" name="Picture 9">
            <a:extLst>
              <a:ext uri="{FF2B5EF4-FFF2-40B4-BE49-F238E27FC236}">
                <a16:creationId xmlns:a16="http://schemas.microsoft.com/office/drawing/2014/main" id="{7A0B5CEB-6C30-4B41-A811-9B125F03A0E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657125" y="4674463"/>
            <a:ext cx="1279440" cy="769032"/>
          </a:xfrm>
          <a:prstGeom prst="rect">
            <a:avLst/>
          </a:prstGeom>
        </p:spPr>
      </p:pic>
      <p:sp>
        <p:nvSpPr>
          <p:cNvPr id="11" name="TextBox 10">
            <a:extLst>
              <a:ext uri="{FF2B5EF4-FFF2-40B4-BE49-F238E27FC236}">
                <a16:creationId xmlns:a16="http://schemas.microsoft.com/office/drawing/2014/main" id="{6A05B1CC-9410-2B4F-8C41-1A4F9BE841B9}"/>
              </a:ext>
            </a:extLst>
          </p:cNvPr>
          <p:cNvSpPr txBox="1"/>
          <p:nvPr/>
        </p:nvSpPr>
        <p:spPr>
          <a:xfrm>
            <a:off x="8771445" y="4735814"/>
            <a:ext cx="1050800" cy="646331"/>
          </a:xfrm>
          <a:prstGeom prst="rect">
            <a:avLst/>
          </a:prstGeom>
          <a:solidFill>
            <a:schemeClr val="bg1">
              <a:alpha val="69000"/>
            </a:schemeClr>
          </a:solidFill>
          <a:ln>
            <a:solidFill>
              <a:schemeClr val="bg1"/>
            </a:solidFill>
          </a:ln>
        </p:spPr>
        <p:txBody>
          <a:bodyPr wrap="none" rtlCol="0">
            <a:spAutoFit/>
          </a:bodyPr>
          <a:lstStyle/>
          <a:p>
            <a:pPr algn="ctr"/>
            <a:r>
              <a:rPr lang="en-US" dirty="0"/>
              <a:t>To: </a:t>
            </a:r>
            <a:r>
              <a:rPr lang="en-US" b="1" dirty="0"/>
              <a:t>turtle</a:t>
            </a:r>
          </a:p>
          <a:p>
            <a:pPr algn="ctr"/>
            <a:r>
              <a:rPr lang="en-US" b="1" dirty="0">
                <a:solidFill>
                  <a:srgbClr val="FF0000"/>
                </a:solidFill>
              </a:rPr>
              <a:t>$2 toll</a:t>
            </a:r>
          </a:p>
        </p:txBody>
      </p:sp>
      <p:sp>
        <p:nvSpPr>
          <p:cNvPr id="12" name="TextBox 11">
            <a:extLst>
              <a:ext uri="{FF2B5EF4-FFF2-40B4-BE49-F238E27FC236}">
                <a16:creationId xmlns:a16="http://schemas.microsoft.com/office/drawing/2014/main" id="{ED5EB06F-849F-7044-8261-7787F016AA0A}"/>
              </a:ext>
            </a:extLst>
          </p:cNvPr>
          <p:cNvSpPr txBox="1"/>
          <p:nvPr/>
        </p:nvSpPr>
        <p:spPr>
          <a:xfrm>
            <a:off x="2622918" y="2828835"/>
            <a:ext cx="3254800" cy="1200329"/>
          </a:xfrm>
          <a:prstGeom prst="rect">
            <a:avLst/>
          </a:prstGeom>
          <a:noFill/>
          <a:ln>
            <a:solidFill>
              <a:schemeClr val="accent1"/>
            </a:solidFill>
          </a:ln>
        </p:spPr>
        <p:txBody>
          <a:bodyPr wrap="square" rtlCol="0">
            <a:spAutoFit/>
          </a:bodyPr>
          <a:lstStyle/>
          <a:p>
            <a:pPr algn="ctr"/>
            <a:r>
              <a:rPr lang="en-US" sz="2400" dirty="0"/>
              <a:t>Optimal welfare (for the other players) if player </a:t>
            </a:r>
            <a:r>
              <a:rPr lang="en-US" sz="2400" i="1" dirty="0" err="1"/>
              <a:t>i</a:t>
            </a:r>
            <a:r>
              <a:rPr lang="en-US" sz="2400" dirty="0"/>
              <a:t> was not participating</a:t>
            </a:r>
          </a:p>
        </p:txBody>
      </p:sp>
      <p:sp>
        <p:nvSpPr>
          <p:cNvPr id="13" name="TextBox 12">
            <a:extLst>
              <a:ext uri="{FF2B5EF4-FFF2-40B4-BE49-F238E27FC236}">
                <a16:creationId xmlns:a16="http://schemas.microsoft.com/office/drawing/2014/main" id="{EEE4AFEB-3552-634B-BF6D-C0864D510F81}"/>
              </a:ext>
            </a:extLst>
          </p:cNvPr>
          <p:cNvSpPr txBox="1"/>
          <p:nvPr/>
        </p:nvSpPr>
        <p:spPr>
          <a:xfrm>
            <a:off x="6633885" y="2828834"/>
            <a:ext cx="2725269" cy="1200329"/>
          </a:xfrm>
          <a:prstGeom prst="rect">
            <a:avLst/>
          </a:prstGeom>
          <a:noFill/>
          <a:ln>
            <a:solidFill>
              <a:schemeClr val="accent1"/>
            </a:solidFill>
          </a:ln>
        </p:spPr>
        <p:txBody>
          <a:bodyPr wrap="square" rtlCol="0">
            <a:spAutoFit/>
          </a:bodyPr>
          <a:lstStyle/>
          <a:p>
            <a:pPr algn="ctr"/>
            <a:r>
              <a:rPr lang="en-US" sz="2400" dirty="0"/>
              <a:t>Welfare of the other players from the system outcome</a:t>
            </a:r>
          </a:p>
        </p:txBody>
      </p:sp>
      <p:sp>
        <p:nvSpPr>
          <p:cNvPr id="4" name="Slide Number Placeholder 3">
            <a:extLst>
              <a:ext uri="{FF2B5EF4-FFF2-40B4-BE49-F238E27FC236}">
                <a16:creationId xmlns:a16="http://schemas.microsoft.com/office/drawing/2014/main" id="{BBF0FDA5-92A8-3430-4628-4A34546CFA35}"/>
              </a:ext>
            </a:extLst>
          </p:cNvPr>
          <p:cNvSpPr>
            <a:spLocks noGrp="1"/>
          </p:cNvSpPr>
          <p:nvPr>
            <p:ph type="sldNum" sz="quarter" idx="12"/>
          </p:nvPr>
        </p:nvSpPr>
        <p:spPr/>
        <p:txBody>
          <a:bodyPr/>
          <a:lstStyle/>
          <a:p>
            <a:fld id="{5E14A864-8846-DC49-9FDC-14F56CA6E9FC}" type="slidenum">
              <a:rPr lang="en-US" smtClean="0"/>
              <a:t>26</a:t>
            </a:fld>
            <a:endParaRPr lang="en-US"/>
          </a:p>
        </p:txBody>
      </p:sp>
    </p:spTree>
    <p:extLst>
      <p:ext uri="{BB962C8B-B14F-4D97-AF65-F5344CB8AC3E}">
        <p14:creationId xmlns:p14="http://schemas.microsoft.com/office/powerpoint/2010/main" val="676306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E8420-C0FE-4A44-8D55-CC583413D21B}"/>
              </a:ext>
            </a:extLst>
          </p:cNvPr>
          <p:cNvSpPr>
            <a:spLocks noGrp="1"/>
          </p:cNvSpPr>
          <p:nvPr>
            <p:ph type="title"/>
          </p:nvPr>
        </p:nvSpPr>
        <p:spPr/>
        <p:txBody>
          <a:bodyPr>
            <a:noAutofit/>
          </a:bodyPr>
          <a:lstStyle/>
          <a:p>
            <a:r>
              <a:rPr lang="en-US" sz="5400" dirty="0"/>
              <a:t>VCG in a single item auction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E5874C6-D24D-6E44-B7D7-E22E3C62D027}"/>
                  </a:ext>
                </a:extLst>
              </p:cNvPr>
              <p:cNvSpPr>
                <a:spLocks noGrp="1"/>
              </p:cNvSpPr>
              <p:nvPr>
                <p:ph idx="1"/>
              </p:nvPr>
            </p:nvSpPr>
            <p:spPr/>
            <p:txBody>
              <a:bodyPr>
                <a:normAutofit/>
              </a:bodyPr>
              <a:lstStyle/>
              <a:p>
                <a:r>
                  <a:rPr lang="en-US" b="0" dirty="0">
                    <a:latin typeface="Cambria Math" panose="02040503050406030204" pitchFamily="18" charset="0"/>
                  </a:rPr>
                  <a:t>2</a:t>
                </a:r>
                <a:r>
                  <a:rPr lang="en-US" b="0" baseline="30000" dirty="0">
                    <a:latin typeface="Cambria Math" panose="02040503050406030204" pitchFamily="18" charset="0"/>
                  </a:rPr>
                  <a:t>nd</a:t>
                </a:r>
                <a:r>
                  <a:rPr lang="en-US" b="0" dirty="0">
                    <a:latin typeface="Cambria Math" panose="02040503050406030204" pitchFamily="18" charset="0"/>
                  </a:rPr>
                  <a:t> price auction (Vickery auction)</a:t>
                </a:r>
              </a:p>
              <a:p>
                <a:r>
                  <a:rPr lang="en-US" b="0" dirty="0">
                    <a:latin typeface="Cambria Math" panose="02040503050406030204" pitchFamily="18" charset="0"/>
                  </a:rPr>
                  <a:t>If </a:t>
                </a:r>
                <a14:m>
                  <m:oMath xmlns:m="http://schemas.openxmlformats.org/officeDocument/2006/math">
                    <m:r>
                      <a:rPr lang="en-US" b="0" i="1" dirty="0" smtClean="0">
                        <a:latin typeface="Cambria Math" panose="02040503050406030204" pitchFamily="18" charset="0"/>
                      </a:rPr>
                      <m:t>𝑖</m:t>
                    </m:r>
                  </m:oMath>
                </a14:m>
                <a:r>
                  <a:rPr lang="en-US" b="0" dirty="0">
                    <a:latin typeface="Cambria Math" panose="02040503050406030204" pitchFamily="18" charset="0"/>
                  </a:rPr>
                  <a:t> is the winner, how much should it pay?</a:t>
                </a:r>
              </a:p>
              <a:p>
                <a:endParaRPr lang="en-US" b="0" i="1" dirty="0">
                  <a:latin typeface="Cambria Math" panose="02040503050406030204" pitchFamily="18" charset="0"/>
                </a:endParaRPr>
              </a:p>
              <a:p>
                <a:endParaRPr lang="en-US" b="0" i="1" dirty="0">
                  <a:latin typeface="Cambria Math" panose="02040503050406030204" pitchFamily="18" charset="0"/>
                </a:endParaRPr>
              </a:p>
              <a:p>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𝑃𝑟𝑖𝑐𝑒</m:t>
                        </m:r>
                      </m:e>
                      <m:sub>
                        <m:r>
                          <a:rPr lang="en-US" i="1">
                            <a:latin typeface="Cambria Math" panose="02040503050406030204" pitchFamily="18" charset="0"/>
                          </a:rPr>
                          <m:t>𝑖</m:t>
                        </m:r>
                      </m:sub>
                    </m:sSub>
                    <m:r>
                      <a:rPr lang="en-US" b="0" i="1" smtClean="0">
                        <a:latin typeface="Cambria Math" panose="02040503050406030204" pitchFamily="18" charset="0"/>
                      </a:rPr>
                      <m:t>=                                             −</m:t>
                    </m:r>
                  </m:oMath>
                </a14:m>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mc:Choice>
        <mc:Fallback xmlns="">
          <p:sp>
            <p:nvSpPr>
              <p:cNvPr id="3" name="Content Placeholder 2">
                <a:extLst>
                  <a:ext uri="{FF2B5EF4-FFF2-40B4-BE49-F238E27FC236}">
                    <a16:creationId xmlns:a16="http://schemas.microsoft.com/office/drawing/2014/main" id="{FE5874C6-D24D-6E44-B7D7-E22E3C62D027}"/>
                  </a:ext>
                </a:extLst>
              </p:cNvPr>
              <p:cNvSpPr>
                <a:spLocks noGrp="1" noRot="1" noChangeAspect="1" noMove="1" noResize="1" noEditPoints="1" noAdjustHandles="1" noChangeArrowheads="1" noChangeShapeType="1" noTextEdit="1"/>
              </p:cNvSpPr>
              <p:nvPr>
                <p:ph idx="1"/>
              </p:nvPr>
            </p:nvSpPr>
            <p:spPr>
              <a:blipFill>
                <a:blip r:embed="rId2"/>
                <a:stretch>
                  <a:fillRect l="-1086" t="-23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ED5EB06F-849F-7044-8261-7787F016AA0A}"/>
                  </a:ext>
                </a:extLst>
              </p:cNvPr>
              <p:cNvSpPr txBox="1"/>
              <p:nvPr/>
            </p:nvSpPr>
            <p:spPr>
              <a:xfrm>
                <a:off x="2642376" y="3468869"/>
                <a:ext cx="3254800" cy="1200329"/>
              </a:xfrm>
              <a:prstGeom prst="rect">
                <a:avLst/>
              </a:prstGeom>
              <a:noFill/>
              <a:ln>
                <a:solidFill>
                  <a:schemeClr val="accent1"/>
                </a:solidFill>
              </a:ln>
            </p:spPr>
            <p:txBody>
              <a:bodyPr wrap="square" rtlCol="0">
                <a:spAutoFit/>
              </a:bodyPr>
              <a:lstStyle/>
              <a:p>
                <a:pPr algn="ctr"/>
                <a:r>
                  <a:rPr lang="en-US" sz="2400" dirty="0"/>
                  <a:t>Optimal welfare (for the other players) if player </a:t>
                </a:r>
                <a14:m>
                  <m:oMath xmlns:m="http://schemas.openxmlformats.org/officeDocument/2006/math">
                    <m:r>
                      <a:rPr lang="en-US" sz="2400" i="1" dirty="0" smtClean="0">
                        <a:latin typeface="Cambria Math" panose="02040503050406030204" pitchFamily="18" charset="0"/>
                      </a:rPr>
                      <m:t>𝑖</m:t>
                    </m:r>
                  </m:oMath>
                </a14:m>
                <a:r>
                  <a:rPr lang="en-US" sz="2400" dirty="0"/>
                  <a:t> was not participating</a:t>
                </a:r>
              </a:p>
            </p:txBody>
          </p:sp>
        </mc:Choice>
        <mc:Fallback xmlns="">
          <p:sp>
            <p:nvSpPr>
              <p:cNvPr id="12" name="TextBox 11">
                <a:extLst>
                  <a:ext uri="{FF2B5EF4-FFF2-40B4-BE49-F238E27FC236}">
                    <a16:creationId xmlns:a16="http://schemas.microsoft.com/office/drawing/2014/main" id="{ED5EB06F-849F-7044-8261-7787F016AA0A}"/>
                  </a:ext>
                </a:extLst>
              </p:cNvPr>
              <p:cNvSpPr txBox="1">
                <a:spLocks noRot="1" noChangeAspect="1" noMove="1" noResize="1" noEditPoints="1" noAdjustHandles="1" noChangeArrowheads="1" noChangeShapeType="1" noTextEdit="1"/>
              </p:cNvSpPr>
              <p:nvPr/>
            </p:nvSpPr>
            <p:spPr>
              <a:xfrm>
                <a:off x="2642376" y="3468869"/>
                <a:ext cx="3254800" cy="1200329"/>
              </a:xfrm>
              <a:prstGeom prst="rect">
                <a:avLst/>
              </a:prstGeom>
              <a:blipFill>
                <a:blip r:embed="rId3"/>
                <a:stretch>
                  <a:fillRect l="-1167" t="-3125" r="-3502" b="-9375"/>
                </a:stretch>
              </a:blipFill>
              <a:ln>
                <a:solidFill>
                  <a:schemeClr val="accent1"/>
                </a:solidFill>
              </a:ln>
            </p:spPr>
            <p:txBody>
              <a:bodyPr/>
              <a:lstStyle/>
              <a:p>
                <a:r>
                  <a:rPr lang="en-US">
                    <a:noFill/>
                  </a:rPr>
                  <a:t> </a:t>
                </a:r>
              </a:p>
            </p:txBody>
          </p:sp>
        </mc:Fallback>
      </mc:AlternateContent>
      <p:sp>
        <p:nvSpPr>
          <p:cNvPr id="13" name="TextBox 12">
            <a:extLst>
              <a:ext uri="{FF2B5EF4-FFF2-40B4-BE49-F238E27FC236}">
                <a16:creationId xmlns:a16="http://schemas.microsoft.com/office/drawing/2014/main" id="{EEE4AFEB-3552-634B-BF6D-C0864D510F81}"/>
              </a:ext>
            </a:extLst>
          </p:cNvPr>
          <p:cNvSpPr txBox="1"/>
          <p:nvPr/>
        </p:nvSpPr>
        <p:spPr>
          <a:xfrm>
            <a:off x="6518944" y="3468869"/>
            <a:ext cx="2725269" cy="1200329"/>
          </a:xfrm>
          <a:prstGeom prst="rect">
            <a:avLst/>
          </a:prstGeom>
          <a:noFill/>
          <a:ln>
            <a:solidFill>
              <a:schemeClr val="accent1"/>
            </a:solidFill>
          </a:ln>
        </p:spPr>
        <p:txBody>
          <a:bodyPr wrap="square" rtlCol="0">
            <a:spAutoFit/>
          </a:bodyPr>
          <a:lstStyle/>
          <a:p>
            <a:pPr algn="ctr"/>
            <a:r>
              <a:rPr lang="en-US" sz="2400" dirty="0"/>
              <a:t>Welfare of the other players from the system outcome</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06379E21-9AA6-B940-BE8F-8CD83D0AC24D}"/>
                  </a:ext>
                </a:extLst>
              </p:cNvPr>
              <p:cNvSpPr txBox="1"/>
              <p:nvPr/>
            </p:nvSpPr>
            <p:spPr>
              <a:xfrm>
                <a:off x="6671345" y="5388569"/>
                <a:ext cx="2420471" cy="923330"/>
              </a:xfrm>
              <a:prstGeom prst="rect">
                <a:avLst/>
              </a:prstGeom>
              <a:noFill/>
            </p:spPr>
            <p:txBody>
              <a:bodyPr wrap="square" rtlCol="0">
                <a:spAutoFit/>
              </a:bodyPr>
              <a:lstStyle/>
              <a:p>
                <a:pPr algn="ctr"/>
                <a:r>
                  <a:rPr lang="en-US" dirty="0">
                    <a:solidFill>
                      <a:srgbClr val="FF0000"/>
                    </a:solidFill>
                  </a:rPr>
                  <a:t>= 0 </a:t>
                </a:r>
              </a:p>
              <a:p>
                <a:pPr algn="ctr"/>
                <a:r>
                  <a:rPr lang="en-US" dirty="0"/>
                  <a:t>If </a:t>
                </a:r>
                <a14:m>
                  <m:oMath xmlns:m="http://schemas.openxmlformats.org/officeDocument/2006/math">
                    <m:r>
                      <a:rPr lang="en-US" i="1" dirty="0" smtClean="0">
                        <a:latin typeface="Cambria Math" panose="02040503050406030204" pitchFamily="18" charset="0"/>
                      </a:rPr>
                      <m:t>𝑖</m:t>
                    </m:r>
                  </m:oMath>
                </a14:m>
                <a:r>
                  <a:rPr lang="en-US" i="1" dirty="0"/>
                  <a:t> </a:t>
                </a:r>
                <a:r>
                  <a:rPr lang="en-US" dirty="0"/>
                  <a:t>wins, no one gets the item</a:t>
                </a:r>
              </a:p>
            </p:txBody>
          </p:sp>
        </mc:Choice>
        <mc:Fallback xmlns="">
          <p:sp>
            <p:nvSpPr>
              <p:cNvPr id="4" name="TextBox 3">
                <a:extLst>
                  <a:ext uri="{FF2B5EF4-FFF2-40B4-BE49-F238E27FC236}">
                    <a16:creationId xmlns:a16="http://schemas.microsoft.com/office/drawing/2014/main" id="{06379E21-9AA6-B940-BE8F-8CD83D0AC24D}"/>
                  </a:ext>
                </a:extLst>
              </p:cNvPr>
              <p:cNvSpPr txBox="1">
                <a:spLocks noRot="1" noChangeAspect="1" noMove="1" noResize="1" noEditPoints="1" noAdjustHandles="1" noChangeArrowheads="1" noChangeShapeType="1" noTextEdit="1"/>
              </p:cNvSpPr>
              <p:nvPr/>
            </p:nvSpPr>
            <p:spPr>
              <a:xfrm>
                <a:off x="6671345" y="5388569"/>
                <a:ext cx="2420471" cy="923330"/>
              </a:xfrm>
              <a:prstGeom prst="rect">
                <a:avLst/>
              </a:prstGeom>
              <a:blipFill>
                <a:blip r:embed="rId4"/>
                <a:stretch>
                  <a:fillRect t="-4167" b="-11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DD434A8A-2D03-3842-B042-A2A188F5B130}"/>
                  </a:ext>
                </a:extLst>
              </p:cNvPr>
              <p:cNvSpPr txBox="1"/>
              <p:nvPr/>
            </p:nvSpPr>
            <p:spPr>
              <a:xfrm>
                <a:off x="2642375" y="5250070"/>
                <a:ext cx="3254800" cy="1200329"/>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m:t>
                      </m:r>
                      <m:sSup>
                        <m:sSupPr>
                          <m:ctrlPr>
                            <a:rPr lang="en-US" b="0" i="1" smtClean="0">
                              <a:solidFill>
                                <a:srgbClr val="FF0000"/>
                              </a:solidFill>
                              <a:latin typeface="Cambria Math" panose="02040503050406030204" pitchFamily="18" charset="0"/>
                            </a:rPr>
                          </m:ctrlPr>
                        </m:sSupPr>
                        <m:e>
                          <m:r>
                            <a:rPr lang="en-US" b="0" i="1" smtClean="0">
                              <a:solidFill>
                                <a:srgbClr val="FF0000"/>
                              </a:solidFill>
                              <a:latin typeface="Cambria Math" panose="02040503050406030204" pitchFamily="18" charset="0"/>
                            </a:rPr>
                            <m:t>2</m:t>
                          </m:r>
                        </m:e>
                        <m:sup>
                          <m:r>
                            <a:rPr lang="en-US" b="0" i="1" smtClean="0">
                              <a:solidFill>
                                <a:srgbClr val="FF0000"/>
                              </a:solidFill>
                              <a:latin typeface="Cambria Math" panose="02040503050406030204" pitchFamily="18" charset="0"/>
                            </a:rPr>
                            <m:t>𝑛𝑑</m:t>
                          </m:r>
                        </m:sup>
                      </m:sSup>
                      <m:r>
                        <a:rPr lang="en-US" b="0" i="1" smtClean="0">
                          <a:solidFill>
                            <a:srgbClr val="FF0000"/>
                          </a:solidFill>
                          <a:latin typeface="Cambria Math" panose="02040503050406030204" pitchFamily="18" charset="0"/>
                        </a:rPr>
                        <m:t> </m:t>
                      </m:r>
                      <m:r>
                        <a:rPr lang="en-US" b="0" i="1" smtClean="0">
                          <a:solidFill>
                            <a:srgbClr val="FF0000"/>
                          </a:solidFill>
                          <a:latin typeface="Cambria Math" panose="02040503050406030204" pitchFamily="18" charset="0"/>
                        </a:rPr>
                        <m:t>h𝑖𝑔h𝑒𝑠𝑡</m:t>
                      </m:r>
                      <m:r>
                        <a:rPr lang="en-US" b="0" i="1" smtClean="0">
                          <a:solidFill>
                            <a:srgbClr val="FF0000"/>
                          </a:solidFill>
                          <a:latin typeface="Cambria Math" panose="02040503050406030204" pitchFamily="18" charset="0"/>
                        </a:rPr>
                        <m:t> </m:t>
                      </m:r>
                      <m:r>
                        <a:rPr lang="en-US" b="0" i="1" smtClean="0">
                          <a:solidFill>
                            <a:srgbClr val="FF0000"/>
                          </a:solidFill>
                          <a:latin typeface="Cambria Math" panose="02040503050406030204" pitchFamily="18" charset="0"/>
                        </a:rPr>
                        <m:t>𝑣𝑎𝑙𝑢𝑒</m:t>
                      </m:r>
                    </m:oMath>
                  </m:oMathPara>
                </a14:m>
                <a:endParaRPr lang="en-US" dirty="0">
                  <a:solidFill>
                    <a:srgbClr val="FF0000"/>
                  </a:solidFill>
                </a:endParaRPr>
              </a:p>
              <a:p>
                <a:pPr algn="ctr"/>
                <a:r>
                  <a:rPr lang="en-US" dirty="0"/>
                  <a:t>If </a:t>
                </a:r>
                <a14:m>
                  <m:oMath xmlns:m="http://schemas.openxmlformats.org/officeDocument/2006/math">
                    <m:r>
                      <a:rPr lang="en-US" i="1" dirty="0" smtClean="0">
                        <a:latin typeface="Cambria Math" panose="02040503050406030204" pitchFamily="18" charset="0"/>
                      </a:rPr>
                      <m:t>𝑖</m:t>
                    </m:r>
                  </m:oMath>
                </a14:m>
                <a:r>
                  <a:rPr lang="en-US" dirty="0"/>
                  <a:t> is not playing, the next player that values the item the most will gain its value  </a:t>
                </a:r>
              </a:p>
            </p:txBody>
          </p:sp>
        </mc:Choice>
        <mc:Fallback xmlns="">
          <p:sp>
            <p:nvSpPr>
              <p:cNvPr id="14" name="TextBox 13">
                <a:extLst>
                  <a:ext uri="{FF2B5EF4-FFF2-40B4-BE49-F238E27FC236}">
                    <a16:creationId xmlns:a16="http://schemas.microsoft.com/office/drawing/2014/main" id="{DD434A8A-2D03-3842-B042-A2A188F5B130}"/>
                  </a:ext>
                </a:extLst>
              </p:cNvPr>
              <p:cNvSpPr txBox="1">
                <a:spLocks noRot="1" noChangeAspect="1" noMove="1" noResize="1" noEditPoints="1" noAdjustHandles="1" noChangeArrowheads="1" noChangeShapeType="1" noTextEdit="1"/>
              </p:cNvSpPr>
              <p:nvPr/>
            </p:nvSpPr>
            <p:spPr>
              <a:xfrm>
                <a:off x="2642375" y="5250070"/>
                <a:ext cx="3254800" cy="1200329"/>
              </a:xfrm>
              <a:prstGeom prst="rect">
                <a:avLst/>
              </a:prstGeom>
              <a:blipFill>
                <a:blip r:embed="rId5"/>
                <a:stretch>
                  <a:fillRect l="-1167" r="-2724" b="-8511"/>
                </a:stretch>
              </a:blipFill>
            </p:spPr>
            <p:txBody>
              <a:bodyPr/>
              <a:lstStyle/>
              <a:p>
                <a:r>
                  <a:rPr lang="en-US">
                    <a:noFill/>
                  </a:rPr>
                  <a:t> </a:t>
                </a:r>
              </a:p>
            </p:txBody>
          </p:sp>
        </mc:Fallback>
      </mc:AlternateContent>
      <p:sp>
        <p:nvSpPr>
          <p:cNvPr id="15" name="Up Arrow 14">
            <a:extLst>
              <a:ext uri="{FF2B5EF4-FFF2-40B4-BE49-F238E27FC236}">
                <a16:creationId xmlns:a16="http://schemas.microsoft.com/office/drawing/2014/main" id="{AF2F6A26-68DB-934D-B1E4-932C0ECA8860}"/>
              </a:ext>
            </a:extLst>
          </p:cNvPr>
          <p:cNvSpPr/>
          <p:nvPr/>
        </p:nvSpPr>
        <p:spPr>
          <a:xfrm>
            <a:off x="4096871" y="4760259"/>
            <a:ext cx="304800" cy="34065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Up Arrow 15">
            <a:extLst>
              <a:ext uri="{FF2B5EF4-FFF2-40B4-BE49-F238E27FC236}">
                <a16:creationId xmlns:a16="http://schemas.microsoft.com/office/drawing/2014/main" id="{8092CEFE-A8D7-2E4C-812E-E2BEFE47DE4C}"/>
              </a:ext>
            </a:extLst>
          </p:cNvPr>
          <p:cNvSpPr/>
          <p:nvPr/>
        </p:nvSpPr>
        <p:spPr>
          <a:xfrm>
            <a:off x="7729178" y="4760259"/>
            <a:ext cx="304800" cy="34065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32F6F2D5-3183-6454-FF54-8D908A664B41}"/>
              </a:ext>
            </a:extLst>
          </p:cNvPr>
          <p:cNvSpPr>
            <a:spLocks noGrp="1"/>
          </p:cNvSpPr>
          <p:nvPr>
            <p:ph type="sldNum" sz="quarter" idx="12"/>
          </p:nvPr>
        </p:nvSpPr>
        <p:spPr/>
        <p:txBody>
          <a:bodyPr/>
          <a:lstStyle/>
          <a:p>
            <a:fld id="{5E14A864-8846-DC49-9FDC-14F56CA6E9FC}" type="slidenum">
              <a:rPr lang="en-US" smtClean="0"/>
              <a:t>27</a:t>
            </a:fld>
            <a:endParaRPr lang="en-US"/>
          </a:p>
        </p:txBody>
      </p:sp>
    </p:spTree>
    <p:extLst>
      <p:ext uri="{BB962C8B-B14F-4D97-AF65-F5344CB8AC3E}">
        <p14:creationId xmlns:p14="http://schemas.microsoft.com/office/powerpoint/2010/main" val="39698810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E8420-C0FE-4A44-8D55-CC583413D21B}"/>
              </a:ext>
            </a:extLst>
          </p:cNvPr>
          <p:cNvSpPr>
            <a:spLocks noGrp="1"/>
          </p:cNvSpPr>
          <p:nvPr>
            <p:ph type="title"/>
          </p:nvPr>
        </p:nvSpPr>
        <p:spPr/>
        <p:txBody>
          <a:bodyPr>
            <a:noAutofit/>
          </a:bodyPr>
          <a:lstStyle/>
          <a:p>
            <a:r>
              <a:rPr lang="en-US" sz="5400" dirty="0"/>
              <a:t>VCG in a 5-item auction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E5874C6-D24D-6E44-B7D7-E22E3C62D027}"/>
                  </a:ext>
                </a:extLst>
              </p:cNvPr>
              <p:cNvSpPr>
                <a:spLocks noGrp="1"/>
              </p:cNvSpPr>
              <p:nvPr>
                <p:ph idx="1"/>
              </p:nvPr>
            </p:nvSpPr>
            <p:spPr/>
            <p:txBody>
              <a:bodyPr>
                <a:normAutofit/>
              </a:bodyPr>
              <a:lstStyle/>
              <a:p>
                <a:pPr marL="0" indent="0">
                  <a:buNone/>
                </a:pPr>
                <a:endParaRPr lang="en-US" b="0" i="1" dirty="0">
                  <a:latin typeface="Cambria Math" panose="02040503050406030204" pitchFamily="18" charset="0"/>
                </a:endParaRPr>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𝑃𝑟𝑖𝑐𝑒</m:t>
                        </m:r>
                      </m:e>
                      <m:sub>
                        <m:r>
                          <a:rPr lang="en-US" b="0" i="1" smtClean="0">
                            <a:latin typeface="Cambria Math" panose="02040503050406030204" pitchFamily="18" charset="0"/>
                          </a:rPr>
                          <m:t>𝑖</m:t>
                        </m:r>
                        <m:r>
                          <a:rPr lang="en-US" b="0" i="1" smtClean="0">
                            <a:latin typeface="Cambria Math" panose="02040503050406030204" pitchFamily="18" charset="0"/>
                          </a:rPr>
                          <m:t>=1</m:t>
                        </m:r>
                      </m:sub>
                    </m:sSub>
                    <m:r>
                      <a:rPr lang="en-US" b="0" i="1" smtClean="0">
                        <a:latin typeface="Cambria Math" panose="02040503050406030204" pitchFamily="18" charset="0"/>
                      </a:rPr>
                      <m:t>=                                             −</m:t>
                    </m:r>
                  </m:oMath>
                </a14:m>
                <a:endParaRPr lang="en-US" dirty="0"/>
              </a:p>
              <a:p>
                <a:endParaRPr lang="en-US" dirty="0"/>
              </a:p>
              <a:p>
                <a:endParaRPr lang="en-US" dirty="0"/>
              </a:p>
              <a:p>
                <a:endParaRPr lang="en-US" dirty="0"/>
              </a:p>
              <a:p>
                <a:pPr marL="0" indent="0">
                  <a:buNone/>
                </a:pPr>
                <a:endParaRPr lang="en-US" dirty="0"/>
              </a:p>
              <a:p>
                <a:r>
                  <a:rPr lang="en-US" dirty="0">
                    <a:solidFill>
                      <a:srgbClr val="00B050"/>
                    </a:solidFill>
                  </a:rPr>
                  <a:t>Winners</a:t>
                </a:r>
              </a:p>
              <a:p>
                <a:r>
                  <a:rPr lang="en-US" dirty="0"/>
                  <a:t>What is the price that each player is required to pay?</a:t>
                </a:r>
              </a:p>
              <a:p>
                <a:endParaRPr lang="en-US" dirty="0"/>
              </a:p>
              <a:p>
                <a:endParaRPr lang="en-US" dirty="0"/>
              </a:p>
            </p:txBody>
          </p:sp>
        </mc:Choice>
        <mc:Fallback xmlns="">
          <p:sp>
            <p:nvSpPr>
              <p:cNvPr id="3" name="Content Placeholder 2">
                <a:extLst>
                  <a:ext uri="{FF2B5EF4-FFF2-40B4-BE49-F238E27FC236}">
                    <a16:creationId xmlns:a16="http://schemas.microsoft.com/office/drawing/2014/main" id="{FE5874C6-D24D-6E44-B7D7-E22E3C62D027}"/>
                  </a:ext>
                </a:extLst>
              </p:cNvPr>
              <p:cNvSpPr>
                <a:spLocks noGrp="1" noRot="1" noChangeAspect="1" noMove="1" noResize="1" noEditPoints="1" noAdjustHandles="1" noChangeArrowheads="1" noChangeShapeType="1" noTextEdit="1"/>
              </p:cNvSpPr>
              <p:nvPr>
                <p:ph idx="1"/>
              </p:nvPr>
            </p:nvSpPr>
            <p:spPr>
              <a:blipFill>
                <a:blip r:embed="rId2"/>
                <a:stretch>
                  <a:fillRect l="-10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ED5EB06F-849F-7044-8261-7787F016AA0A}"/>
                  </a:ext>
                </a:extLst>
              </p:cNvPr>
              <p:cNvSpPr txBox="1"/>
              <p:nvPr/>
            </p:nvSpPr>
            <p:spPr>
              <a:xfrm>
                <a:off x="2939812" y="1930187"/>
                <a:ext cx="3254800" cy="1200329"/>
              </a:xfrm>
              <a:prstGeom prst="rect">
                <a:avLst/>
              </a:prstGeom>
              <a:noFill/>
              <a:ln>
                <a:solidFill>
                  <a:schemeClr val="accent1"/>
                </a:solidFill>
              </a:ln>
            </p:spPr>
            <p:txBody>
              <a:bodyPr wrap="square" rtlCol="0">
                <a:spAutoFit/>
              </a:bodyPr>
              <a:lstStyle/>
              <a:p>
                <a:pPr algn="ctr"/>
                <a:r>
                  <a:rPr lang="en-US" sz="2400" dirty="0"/>
                  <a:t>Optimal welfare (for the other players) if player </a:t>
                </a:r>
                <a14:m>
                  <m:oMath xmlns:m="http://schemas.openxmlformats.org/officeDocument/2006/math">
                    <m:r>
                      <a:rPr lang="en-US" sz="2400" i="1" dirty="0" smtClean="0">
                        <a:latin typeface="Cambria Math" panose="02040503050406030204" pitchFamily="18" charset="0"/>
                      </a:rPr>
                      <m:t>𝑖</m:t>
                    </m:r>
                  </m:oMath>
                </a14:m>
                <a:r>
                  <a:rPr lang="en-US" sz="2400" dirty="0"/>
                  <a:t> was not participating</a:t>
                </a:r>
              </a:p>
            </p:txBody>
          </p:sp>
        </mc:Choice>
        <mc:Fallback xmlns="">
          <p:sp>
            <p:nvSpPr>
              <p:cNvPr id="12" name="TextBox 11">
                <a:extLst>
                  <a:ext uri="{FF2B5EF4-FFF2-40B4-BE49-F238E27FC236}">
                    <a16:creationId xmlns:a16="http://schemas.microsoft.com/office/drawing/2014/main" id="{ED5EB06F-849F-7044-8261-7787F016AA0A}"/>
                  </a:ext>
                </a:extLst>
              </p:cNvPr>
              <p:cNvSpPr txBox="1">
                <a:spLocks noRot="1" noChangeAspect="1" noMove="1" noResize="1" noEditPoints="1" noAdjustHandles="1" noChangeArrowheads="1" noChangeShapeType="1" noTextEdit="1"/>
              </p:cNvSpPr>
              <p:nvPr/>
            </p:nvSpPr>
            <p:spPr>
              <a:xfrm>
                <a:off x="2939812" y="1930187"/>
                <a:ext cx="3254800" cy="1200329"/>
              </a:xfrm>
              <a:prstGeom prst="rect">
                <a:avLst/>
              </a:prstGeom>
              <a:blipFill>
                <a:blip r:embed="rId3"/>
                <a:stretch>
                  <a:fillRect l="-1163" t="-3125" r="-3488" b="-9375"/>
                </a:stretch>
              </a:blipFill>
              <a:ln>
                <a:solidFill>
                  <a:schemeClr val="accent1"/>
                </a:solidFill>
              </a:ln>
            </p:spPr>
            <p:txBody>
              <a:bodyPr/>
              <a:lstStyle/>
              <a:p>
                <a:r>
                  <a:rPr lang="en-US">
                    <a:noFill/>
                  </a:rPr>
                  <a:t> </a:t>
                </a:r>
              </a:p>
            </p:txBody>
          </p:sp>
        </mc:Fallback>
      </mc:AlternateContent>
      <p:sp>
        <p:nvSpPr>
          <p:cNvPr id="13" name="TextBox 12">
            <a:extLst>
              <a:ext uri="{FF2B5EF4-FFF2-40B4-BE49-F238E27FC236}">
                <a16:creationId xmlns:a16="http://schemas.microsoft.com/office/drawing/2014/main" id="{EEE4AFEB-3552-634B-BF6D-C0864D510F81}"/>
              </a:ext>
            </a:extLst>
          </p:cNvPr>
          <p:cNvSpPr txBox="1"/>
          <p:nvPr/>
        </p:nvSpPr>
        <p:spPr>
          <a:xfrm>
            <a:off x="6831909" y="1926477"/>
            <a:ext cx="2725269" cy="1200329"/>
          </a:xfrm>
          <a:prstGeom prst="rect">
            <a:avLst/>
          </a:prstGeom>
          <a:noFill/>
          <a:ln>
            <a:solidFill>
              <a:schemeClr val="accent1"/>
            </a:solidFill>
          </a:ln>
        </p:spPr>
        <p:txBody>
          <a:bodyPr wrap="square" rtlCol="0">
            <a:spAutoFit/>
          </a:bodyPr>
          <a:lstStyle/>
          <a:p>
            <a:pPr algn="ctr"/>
            <a:r>
              <a:rPr lang="en-US" sz="2400" dirty="0"/>
              <a:t>Welfare of the other players from the system outcome</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06379E21-9AA6-B940-BE8F-8CD83D0AC24D}"/>
                  </a:ext>
                </a:extLst>
              </p:cNvPr>
              <p:cNvSpPr txBox="1"/>
              <p:nvPr/>
            </p:nvSpPr>
            <p:spPr>
              <a:xfrm>
                <a:off x="7003039" y="3748938"/>
                <a:ext cx="2420471" cy="923330"/>
              </a:xfrm>
              <a:prstGeom prst="rect">
                <a:avLst/>
              </a:prstGeom>
              <a:noFill/>
            </p:spPr>
            <p:txBody>
              <a:bodyPr wrap="square" rtlCol="0">
                <a:spAutoFit/>
              </a:bodyPr>
              <a:lstStyle/>
              <a:p>
                <a:pPr algn="ctr"/>
                <a:r>
                  <a:rPr lang="en-US" dirty="0">
                    <a:solidFill>
                      <a:srgbClr val="FF0000"/>
                    </a:solidFill>
                  </a:rPr>
                  <a:t>= </a:t>
                </a:r>
                <a14:m>
                  <m:oMath xmlns:m="http://schemas.openxmlformats.org/officeDocument/2006/math">
                    <m:r>
                      <a:rPr lang="en-US" i="1">
                        <a:solidFill>
                          <a:srgbClr val="FF0000"/>
                        </a:solidFill>
                        <a:latin typeface="Cambria Math" panose="02040503050406030204" pitchFamily="18" charset="0"/>
                      </a:rPr>
                      <m:t>30+27+25+12</m:t>
                    </m:r>
                  </m:oMath>
                </a14:m>
                <a:r>
                  <a:rPr lang="en-US" dirty="0">
                    <a:solidFill>
                      <a:srgbClr val="FF0000"/>
                    </a:solidFill>
                  </a:rPr>
                  <a:t> </a:t>
                </a:r>
              </a:p>
              <a:p>
                <a:pPr algn="ctr"/>
                <a:r>
                  <a:rPr lang="en-US" dirty="0"/>
                  <a:t>The other four winners excluding </a:t>
                </a:r>
                <a14:m>
                  <m:oMath xmlns:m="http://schemas.openxmlformats.org/officeDocument/2006/math">
                    <m:r>
                      <a:rPr lang="en-US" i="1" dirty="0">
                        <a:latin typeface="Cambria Math" panose="02040503050406030204" pitchFamily="18" charset="0"/>
                      </a:rPr>
                      <m:t>𝑖</m:t>
                    </m:r>
                    <m:r>
                      <a:rPr lang="en-US" i="1" dirty="0">
                        <a:latin typeface="Cambria Math" panose="02040503050406030204" pitchFamily="18" charset="0"/>
                      </a:rPr>
                      <m:t>=1</m:t>
                    </m:r>
                  </m:oMath>
                </a14:m>
                <a:endParaRPr lang="en-US" dirty="0"/>
              </a:p>
            </p:txBody>
          </p:sp>
        </mc:Choice>
        <mc:Fallback xmlns="">
          <p:sp>
            <p:nvSpPr>
              <p:cNvPr id="4" name="TextBox 3">
                <a:extLst>
                  <a:ext uri="{FF2B5EF4-FFF2-40B4-BE49-F238E27FC236}">
                    <a16:creationId xmlns:a16="http://schemas.microsoft.com/office/drawing/2014/main" id="{06379E21-9AA6-B940-BE8F-8CD83D0AC24D}"/>
                  </a:ext>
                </a:extLst>
              </p:cNvPr>
              <p:cNvSpPr txBox="1">
                <a:spLocks noRot="1" noChangeAspect="1" noMove="1" noResize="1" noEditPoints="1" noAdjustHandles="1" noChangeArrowheads="1" noChangeShapeType="1" noTextEdit="1"/>
              </p:cNvSpPr>
              <p:nvPr/>
            </p:nvSpPr>
            <p:spPr>
              <a:xfrm>
                <a:off x="7003039" y="3748938"/>
                <a:ext cx="2420471" cy="923330"/>
              </a:xfrm>
              <a:prstGeom prst="rect">
                <a:avLst/>
              </a:prstGeom>
              <a:blipFill>
                <a:blip r:embed="rId4"/>
                <a:stretch>
                  <a:fillRect t="-2778" r="-2094" b="-97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DD434A8A-2D03-3842-B042-A2A188F5B130}"/>
                  </a:ext>
                </a:extLst>
              </p:cNvPr>
              <p:cNvSpPr txBox="1"/>
              <p:nvPr/>
            </p:nvSpPr>
            <p:spPr>
              <a:xfrm>
                <a:off x="2974072" y="3744001"/>
                <a:ext cx="3254800" cy="928267"/>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=30+27+25+12+5</m:t>
                      </m:r>
                    </m:oMath>
                  </m:oMathPara>
                </a14:m>
                <a:endParaRPr lang="en-US" dirty="0">
                  <a:solidFill>
                    <a:srgbClr val="FF0000"/>
                  </a:solidFill>
                </a:endParaRPr>
              </a:p>
              <a:p>
                <a:pPr algn="ctr"/>
                <a:r>
                  <a:rPr lang="en-US" dirty="0"/>
                  <a:t>The five winners when </a:t>
                </a:r>
                <a14:m>
                  <m:oMath xmlns:m="http://schemas.openxmlformats.org/officeDocument/2006/math">
                    <m:r>
                      <a:rPr lang="en-US" i="1" dirty="0">
                        <a:latin typeface="Cambria Math" panose="02040503050406030204" pitchFamily="18" charset="0"/>
                      </a:rPr>
                      <m:t>𝑖</m:t>
                    </m:r>
                    <m:r>
                      <a:rPr lang="en-US" b="0" i="1" dirty="0" smtClean="0">
                        <a:latin typeface="Cambria Math" panose="02040503050406030204" pitchFamily="18" charset="0"/>
                      </a:rPr>
                      <m:t>=1</m:t>
                    </m:r>
                  </m:oMath>
                </a14:m>
                <a:r>
                  <a:rPr lang="en-US" dirty="0"/>
                  <a:t> is not playing</a:t>
                </a:r>
              </a:p>
            </p:txBody>
          </p:sp>
        </mc:Choice>
        <mc:Fallback xmlns="">
          <p:sp>
            <p:nvSpPr>
              <p:cNvPr id="14" name="TextBox 13">
                <a:extLst>
                  <a:ext uri="{FF2B5EF4-FFF2-40B4-BE49-F238E27FC236}">
                    <a16:creationId xmlns:a16="http://schemas.microsoft.com/office/drawing/2014/main" id="{DD434A8A-2D03-3842-B042-A2A188F5B130}"/>
                  </a:ext>
                </a:extLst>
              </p:cNvPr>
              <p:cNvSpPr txBox="1">
                <a:spLocks noRot="1" noChangeAspect="1" noMove="1" noResize="1" noEditPoints="1" noAdjustHandles="1" noChangeArrowheads="1" noChangeShapeType="1" noTextEdit="1"/>
              </p:cNvSpPr>
              <p:nvPr/>
            </p:nvSpPr>
            <p:spPr>
              <a:xfrm>
                <a:off x="2974072" y="3744001"/>
                <a:ext cx="3254800" cy="928267"/>
              </a:xfrm>
              <a:prstGeom prst="rect">
                <a:avLst/>
              </a:prstGeom>
              <a:blipFill>
                <a:blip r:embed="rId5"/>
                <a:stretch>
                  <a:fillRect b="-9589"/>
                </a:stretch>
              </a:blipFill>
            </p:spPr>
            <p:txBody>
              <a:bodyPr/>
              <a:lstStyle/>
              <a:p>
                <a:r>
                  <a:rPr lang="en-US">
                    <a:noFill/>
                  </a:rPr>
                  <a:t> </a:t>
                </a:r>
              </a:p>
            </p:txBody>
          </p:sp>
        </mc:Fallback>
      </mc:AlternateContent>
      <p:sp>
        <p:nvSpPr>
          <p:cNvPr id="15" name="Up Arrow 14">
            <a:extLst>
              <a:ext uri="{FF2B5EF4-FFF2-40B4-BE49-F238E27FC236}">
                <a16:creationId xmlns:a16="http://schemas.microsoft.com/office/drawing/2014/main" id="{AF2F6A26-68DB-934D-B1E4-932C0ECA8860}"/>
              </a:ext>
            </a:extLst>
          </p:cNvPr>
          <p:cNvSpPr/>
          <p:nvPr/>
        </p:nvSpPr>
        <p:spPr>
          <a:xfrm>
            <a:off x="4428568" y="3254190"/>
            <a:ext cx="304800" cy="34065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Up Arrow 15">
            <a:extLst>
              <a:ext uri="{FF2B5EF4-FFF2-40B4-BE49-F238E27FC236}">
                <a16:creationId xmlns:a16="http://schemas.microsoft.com/office/drawing/2014/main" id="{8092CEFE-A8D7-2E4C-812E-E2BEFE47DE4C}"/>
              </a:ext>
            </a:extLst>
          </p:cNvPr>
          <p:cNvSpPr/>
          <p:nvPr/>
        </p:nvSpPr>
        <p:spPr>
          <a:xfrm>
            <a:off x="8060875" y="3254190"/>
            <a:ext cx="304800" cy="34065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able 5">
            <a:extLst>
              <a:ext uri="{FF2B5EF4-FFF2-40B4-BE49-F238E27FC236}">
                <a16:creationId xmlns:a16="http://schemas.microsoft.com/office/drawing/2014/main" id="{B337F9E0-9A4C-0A41-A4C4-33010641115C}"/>
              </a:ext>
            </a:extLst>
          </p:cNvPr>
          <p:cNvGraphicFramePr>
            <a:graphicFrameLocks noGrp="1"/>
          </p:cNvGraphicFramePr>
          <p:nvPr>
            <p:extLst>
              <p:ext uri="{D42A27DB-BD31-4B8C-83A1-F6EECF244321}">
                <p14:modId xmlns:p14="http://schemas.microsoft.com/office/powerpoint/2010/main" val="483000850"/>
              </p:ext>
            </p:extLst>
          </p:nvPr>
        </p:nvGraphicFramePr>
        <p:xfrm>
          <a:off x="9950823" y="782361"/>
          <a:ext cx="1818956" cy="2961640"/>
        </p:xfrm>
        <a:graphic>
          <a:graphicData uri="http://schemas.openxmlformats.org/drawingml/2006/table">
            <a:tbl>
              <a:tblPr firstRow="1" bandRow="1">
                <a:tableStyleId>{5C22544A-7EE6-4342-B048-85BDC9FD1C3A}</a:tableStyleId>
              </a:tblPr>
              <a:tblGrid>
                <a:gridCol w="788895">
                  <a:extLst>
                    <a:ext uri="{9D8B030D-6E8A-4147-A177-3AD203B41FA5}">
                      <a16:colId xmlns:a16="http://schemas.microsoft.com/office/drawing/2014/main" val="2167928178"/>
                    </a:ext>
                  </a:extLst>
                </a:gridCol>
                <a:gridCol w="1030061">
                  <a:extLst>
                    <a:ext uri="{9D8B030D-6E8A-4147-A177-3AD203B41FA5}">
                      <a16:colId xmlns:a16="http://schemas.microsoft.com/office/drawing/2014/main" val="3785537107"/>
                    </a:ext>
                  </a:extLst>
                </a:gridCol>
              </a:tblGrid>
              <a:tr h="292647">
                <a:tc>
                  <a:txBody>
                    <a:bodyPr/>
                    <a:lstStyle/>
                    <a:p>
                      <a:pPr algn="ctr"/>
                      <a:r>
                        <a:rPr lang="en-US" dirty="0"/>
                        <a:t>Player</a:t>
                      </a:r>
                    </a:p>
                  </a:txBody>
                  <a:tcPr/>
                </a:tc>
                <a:tc>
                  <a:txBody>
                    <a:bodyPr/>
                    <a:lstStyle/>
                    <a:p>
                      <a:pPr algn="ctr"/>
                      <a:r>
                        <a:rPr lang="en-US" dirty="0"/>
                        <a:t>Value ($)</a:t>
                      </a:r>
                    </a:p>
                  </a:txBody>
                  <a:tcPr/>
                </a:tc>
                <a:extLst>
                  <a:ext uri="{0D108BD9-81ED-4DB2-BD59-A6C34878D82A}">
                    <a16:rowId xmlns:a16="http://schemas.microsoft.com/office/drawing/2014/main" val="1707465978"/>
                  </a:ext>
                </a:extLst>
              </a:tr>
              <a:tr h="370840">
                <a:tc>
                  <a:txBody>
                    <a:bodyPr/>
                    <a:lstStyle/>
                    <a:p>
                      <a:pPr algn="ctr"/>
                      <a:r>
                        <a:rPr lang="en-US" dirty="0"/>
                        <a:t>1</a:t>
                      </a:r>
                    </a:p>
                  </a:txBody>
                  <a:tcPr/>
                </a:tc>
                <a:tc>
                  <a:txBody>
                    <a:bodyPr/>
                    <a:lstStyle/>
                    <a:p>
                      <a:pPr algn="r"/>
                      <a:r>
                        <a:rPr lang="en-US" dirty="0"/>
                        <a:t>70</a:t>
                      </a:r>
                    </a:p>
                  </a:txBody>
                  <a:tcPr/>
                </a:tc>
                <a:extLst>
                  <a:ext uri="{0D108BD9-81ED-4DB2-BD59-A6C34878D82A}">
                    <a16:rowId xmlns:a16="http://schemas.microsoft.com/office/drawing/2014/main" val="1533522947"/>
                  </a:ext>
                </a:extLst>
              </a:tr>
              <a:tr h="370840">
                <a:tc>
                  <a:txBody>
                    <a:bodyPr/>
                    <a:lstStyle/>
                    <a:p>
                      <a:pPr algn="ctr"/>
                      <a:r>
                        <a:rPr lang="en-US" dirty="0"/>
                        <a:t>2</a:t>
                      </a:r>
                    </a:p>
                  </a:txBody>
                  <a:tcPr/>
                </a:tc>
                <a:tc>
                  <a:txBody>
                    <a:bodyPr/>
                    <a:lstStyle/>
                    <a:p>
                      <a:pPr algn="r"/>
                      <a:r>
                        <a:rPr lang="en-US" dirty="0"/>
                        <a:t>30</a:t>
                      </a:r>
                    </a:p>
                  </a:txBody>
                  <a:tcPr/>
                </a:tc>
                <a:extLst>
                  <a:ext uri="{0D108BD9-81ED-4DB2-BD59-A6C34878D82A}">
                    <a16:rowId xmlns:a16="http://schemas.microsoft.com/office/drawing/2014/main" val="381690088"/>
                  </a:ext>
                </a:extLst>
              </a:tr>
              <a:tr h="370840">
                <a:tc>
                  <a:txBody>
                    <a:bodyPr/>
                    <a:lstStyle/>
                    <a:p>
                      <a:pPr algn="ctr"/>
                      <a:r>
                        <a:rPr lang="en-US" dirty="0"/>
                        <a:t>3</a:t>
                      </a:r>
                    </a:p>
                  </a:txBody>
                  <a:tcPr/>
                </a:tc>
                <a:tc>
                  <a:txBody>
                    <a:bodyPr/>
                    <a:lstStyle/>
                    <a:p>
                      <a:pPr algn="r"/>
                      <a:r>
                        <a:rPr lang="en-US" dirty="0"/>
                        <a:t>27</a:t>
                      </a:r>
                    </a:p>
                  </a:txBody>
                  <a:tcPr/>
                </a:tc>
                <a:extLst>
                  <a:ext uri="{0D108BD9-81ED-4DB2-BD59-A6C34878D82A}">
                    <a16:rowId xmlns:a16="http://schemas.microsoft.com/office/drawing/2014/main" val="1374088063"/>
                  </a:ext>
                </a:extLst>
              </a:tr>
              <a:tr h="370840">
                <a:tc>
                  <a:txBody>
                    <a:bodyPr/>
                    <a:lstStyle/>
                    <a:p>
                      <a:pPr algn="ctr"/>
                      <a:r>
                        <a:rPr lang="en-US" dirty="0"/>
                        <a:t>4</a:t>
                      </a:r>
                    </a:p>
                  </a:txBody>
                  <a:tcPr/>
                </a:tc>
                <a:tc>
                  <a:txBody>
                    <a:bodyPr/>
                    <a:lstStyle/>
                    <a:p>
                      <a:pPr algn="r"/>
                      <a:r>
                        <a:rPr lang="en-US" dirty="0"/>
                        <a:t>25</a:t>
                      </a:r>
                    </a:p>
                  </a:txBody>
                  <a:tcPr/>
                </a:tc>
                <a:extLst>
                  <a:ext uri="{0D108BD9-81ED-4DB2-BD59-A6C34878D82A}">
                    <a16:rowId xmlns:a16="http://schemas.microsoft.com/office/drawing/2014/main" val="1658796106"/>
                  </a:ext>
                </a:extLst>
              </a:tr>
              <a:tr h="370840">
                <a:tc>
                  <a:txBody>
                    <a:bodyPr/>
                    <a:lstStyle/>
                    <a:p>
                      <a:pPr algn="ctr"/>
                      <a:r>
                        <a:rPr lang="en-US" dirty="0"/>
                        <a:t>5</a:t>
                      </a:r>
                    </a:p>
                  </a:txBody>
                  <a:tcPr/>
                </a:tc>
                <a:tc>
                  <a:txBody>
                    <a:bodyPr/>
                    <a:lstStyle/>
                    <a:p>
                      <a:pPr algn="r"/>
                      <a:r>
                        <a:rPr lang="en-US" dirty="0"/>
                        <a:t>12</a:t>
                      </a:r>
                    </a:p>
                  </a:txBody>
                  <a:tcPr/>
                </a:tc>
                <a:extLst>
                  <a:ext uri="{0D108BD9-81ED-4DB2-BD59-A6C34878D82A}">
                    <a16:rowId xmlns:a16="http://schemas.microsoft.com/office/drawing/2014/main" val="2375653341"/>
                  </a:ext>
                </a:extLst>
              </a:tr>
              <a:tr h="370840">
                <a:tc>
                  <a:txBody>
                    <a:bodyPr/>
                    <a:lstStyle/>
                    <a:p>
                      <a:pPr algn="ctr"/>
                      <a:r>
                        <a:rPr lang="en-US" dirty="0"/>
                        <a:t>6</a:t>
                      </a:r>
                    </a:p>
                  </a:txBody>
                  <a:tcPr/>
                </a:tc>
                <a:tc>
                  <a:txBody>
                    <a:bodyPr/>
                    <a:lstStyle/>
                    <a:p>
                      <a:pPr algn="r"/>
                      <a:r>
                        <a:rPr lang="en-US" dirty="0"/>
                        <a:t>5</a:t>
                      </a:r>
                    </a:p>
                  </a:txBody>
                  <a:tcPr/>
                </a:tc>
                <a:extLst>
                  <a:ext uri="{0D108BD9-81ED-4DB2-BD59-A6C34878D82A}">
                    <a16:rowId xmlns:a16="http://schemas.microsoft.com/office/drawing/2014/main" val="1256610837"/>
                  </a:ext>
                </a:extLst>
              </a:tr>
              <a:tr h="370840">
                <a:tc>
                  <a:txBody>
                    <a:bodyPr/>
                    <a:lstStyle/>
                    <a:p>
                      <a:pPr algn="ctr"/>
                      <a:r>
                        <a:rPr lang="en-US" dirty="0"/>
                        <a:t>7</a:t>
                      </a:r>
                    </a:p>
                  </a:txBody>
                  <a:tcPr/>
                </a:tc>
                <a:tc>
                  <a:txBody>
                    <a:bodyPr/>
                    <a:lstStyle/>
                    <a:p>
                      <a:pPr algn="r"/>
                      <a:r>
                        <a:rPr lang="en-US" dirty="0"/>
                        <a:t>2</a:t>
                      </a:r>
                    </a:p>
                  </a:txBody>
                  <a:tcPr/>
                </a:tc>
                <a:extLst>
                  <a:ext uri="{0D108BD9-81ED-4DB2-BD59-A6C34878D82A}">
                    <a16:rowId xmlns:a16="http://schemas.microsoft.com/office/drawing/2014/main" val="492661885"/>
                  </a:ext>
                </a:extLst>
              </a:tr>
            </a:tbl>
          </a:graphicData>
        </a:graphic>
      </p:graphicFrame>
      <p:sp>
        <p:nvSpPr>
          <p:cNvPr id="6" name="Rectangle 5">
            <a:extLst>
              <a:ext uri="{FF2B5EF4-FFF2-40B4-BE49-F238E27FC236}">
                <a16:creationId xmlns:a16="http://schemas.microsoft.com/office/drawing/2014/main" id="{6C5A6458-3E75-0C4B-A156-6E2231F6C6EF}"/>
              </a:ext>
            </a:extLst>
          </p:cNvPr>
          <p:cNvSpPr/>
          <p:nvPr/>
        </p:nvSpPr>
        <p:spPr>
          <a:xfrm>
            <a:off x="10130117" y="1144217"/>
            <a:ext cx="421341" cy="1873624"/>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6">
            <a:extLst>
              <a:ext uri="{FF2B5EF4-FFF2-40B4-BE49-F238E27FC236}">
                <a16:creationId xmlns:a16="http://schemas.microsoft.com/office/drawing/2014/main" id="{4A5F5492-7456-AD3C-4977-02B9FB797371}"/>
              </a:ext>
            </a:extLst>
          </p:cNvPr>
          <p:cNvSpPr>
            <a:spLocks noGrp="1"/>
          </p:cNvSpPr>
          <p:nvPr>
            <p:ph type="sldNum" sz="quarter" idx="12"/>
          </p:nvPr>
        </p:nvSpPr>
        <p:spPr/>
        <p:txBody>
          <a:bodyPr/>
          <a:lstStyle/>
          <a:p>
            <a:fld id="{5E14A864-8846-DC49-9FDC-14F56CA6E9FC}" type="slidenum">
              <a:rPr lang="en-US" smtClean="0"/>
              <a:t>28</a:t>
            </a:fld>
            <a:endParaRPr lang="en-US"/>
          </a:p>
        </p:txBody>
      </p:sp>
    </p:spTree>
    <p:extLst>
      <p:ext uri="{BB962C8B-B14F-4D97-AF65-F5344CB8AC3E}">
        <p14:creationId xmlns:p14="http://schemas.microsoft.com/office/powerpoint/2010/main" val="375397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4" grpId="0"/>
      <p:bldP spid="15" grpId="0" animBg="1"/>
      <p:bldP spid="16" grpId="0" animBg="1"/>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D149F6CE-046B-D140-89FE-387CDC749C08}"/>
                  </a:ext>
                </a:extLst>
              </p:cNvPr>
              <p:cNvSpPr>
                <a:spLocks noGrp="1"/>
              </p:cNvSpPr>
              <p:nvPr>
                <p:ph type="title"/>
              </p:nvPr>
            </p:nvSpPr>
            <p:spPr/>
            <p:txBody>
              <a:bodyPr/>
              <a:lstStyle/>
              <a:p>
                <a:r>
                  <a:rPr lang="en-US" dirty="0"/>
                  <a:t>VCG in a </a:t>
                </a:r>
                <a14:m>
                  <m:oMath xmlns:m="http://schemas.openxmlformats.org/officeDocument/2006/math">
                    <m:r>
                      <a:rPr lang="en-US" i="1" dirty="0" smtClean="0">
                        <a:latin typeface="Cambria Math" panose="02040503050406030204" pitchFamily="18" charset="0"/>
                      </a:rPr>
                      <m:t>𝑘</m:t>
                    </m:r>
                  </m:oMath>
                </a14:m>
                <a:r>
                  <a:rPr lang="en-US" dirty="0"/>
                  <a:t> item auction</a:t>
                </a:r>
              </a:p>
            </p:txBody>
          </p:sp>
        </mc:Choice>
        <mc:Fallback xmlns="">
          <p:sp>
            <p:nvSpPr>
              <p:cNvPr id="2" name="Title 1">
                <a:extLst>
                  <a:ext uri="{FF2B5EF4-FFF2-40B4-BE49-F238E27FC236}">
                    <a16:creationId xmlns:a16="http://schemas.microsoft.com/office/drawing/2014/main" id="{D149F6CE-046B-D140-89FE-387CDC749C08}"/>
                  </a:ext>
                </a:extLst>
              </p:cNvPr>
              <p:cNvSpPr>
                <a:spLocks noGrp="1" noRot="1" noChangeAspect="1" noMove="1" noResize="1" noEditPoints="1" noAdjustHandles="1" noChangeArrowheads="1" noChangeShapeType="1" noTextEdit="1"/>
              </p:cNvSpPr>
              <p:nvPr>
                <p:ph type="title"/>
              </p:nvPr>
            </p:nvSpPr>
            <p:spPr>
              <a:blipFill>
                <a:blip r:embed="rId2"/>
                <a:stretch>
                  <a:fillRect l="-24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B6C6610-54E1-C24C-8775-54D51571D12F}"/>
                  </a:ext>
                </a:extLst>
              </p:cNvPr>
              <p:cNvSpPr>
                <a:spLocks noGrp="1"/>
              </p:cNvSpPr>
              <p:nvPr>
                <p:ph idx="1"/>
              </p:nvPr>
            </p:nvSpPr>
            <p:spPr/>
            <p:txBody>
              <a:bodyPr/>
              <a:lstStyle/>
              <a:p>
                <a:r>
                  <a:rPr lang="en-US" dirty="0"/>
                  <a:t>VCG rules for k-item auctions: </a:t>
                </a:r>
              </a:p>
              <a:p>
                <a:pPr lvl="1"/>
                <a:r>
                  <a:rPr lang="en-US" dirty="0"/>
                  <a:t>Top </a:t>
                </a:r>
                <a14:m>
                  <m:oMath xmlns:m="http://schemas.openxmlformats.org/officeDocument/2006/math">
                    <m:r>
                      <a:rPr lang="en-US" i="1" dirty="0" smtClean="0">
                        <a:latin typeface="Cambria Math" panose="02040503050406030204" pitchFamily="18" charset="0"/>
                      </a:rPr>
                      <m:t>𝑘</m:t>
                    </m:r>
                  </m:oMath>
                </a14:m>
                <a:r>
                  <a:rPr lang="en-US" dirty="0"/>
                  <a:t> bids win </a:t>
                </a:r>
              </a:p>
              <a:p>
                <a:pPr lvl="1"/>
                <a:r>
                  <a:rPr lang="en-US" dirty="0"/>
                  <a:t>Everyone pay the </a:t>
                </a:r>
                <a14:m>
                  <m:oMath xmlns:m="http://schemas.openxmlformats.org/officeDocument/2006/math">
                    <m:sSup>
                      <m:sSupPr>
                        <m:ctrlPr>
                          <a:rPr lang="en-US" b="0" i="1" dirty="0" smtClean="0">
                            <a:latin typeface="Cambria Math" panose="02040503050406030204" pitchFamily="18" charset="0"/>
                          </a:rPr>
                        </m:ctrlPr>
                      </m:sSupPr>
                      <m:e>
                        <m:d>
                          <m:dPr>
                            <m:ctrlPr>
                              <a:rPr lang="en-US" i="1" dirty="0" smtClean="0">
                                <a:latin typeface="Cambria Math" panose="02040503050406030204" pitchFamily="18" charset="0"/>
                              </a:rPr>
                            </m:ctrlPr>
                          </m:dPr>
                          <m:e>
                            <m:r>
                              <a:rPr lang="en-US" i="1" dirty="0" smtClean="0">
                                <a:latin typeface="Cambria Math" panose="02040503050406030204" pitchFamily="18" charset="0"/>
                              </a:rPr>
                              <m:t>𝑘</m:t>
                            </m:r>
                            <m:r>
                              <a:rPr lang="en-US" i="1" dirty="0" smtClean="0">
                                <a:latin typeface="Cambria Math" panose="02040503050406030204" pitchFamily="18" charset="0"/>
                              </a:rPr>
                              <m:t>+1</m:t>
                            </m:r>
                          </m:e>
                        </m:d>
                      </m:e>
                      <m:sup>
                        <m:r>
                          <a:rPr lang="en-US" i="1" dirty="0" err="1">
                            <a:latin typeface="Cambria Math" panose="02040503050406030204" pitchFamily="18" charset="0"/>
                          </a:rPr>
                          <m:t>𝑠𝑡</m:t>
                        </m:r>
                      </m:sup>
                    </m:sSup>
                    <m:r>
                      <a:rPr lang="en-US" i="1" dirty="0">
                        <a:latin typeface="Cambria Math" panose="02040503050406030204" pitchFamily="18" charset="0"/>
                      </a:rPr>
                      <m:t> </m:t>
                    </m:r>
                  </m:oMath>
                </a14:m>
                <a:r>
                  <a:rPr lang="en-US" dirty="0"/>
                  <a:t>bid</a:t>
                </a:r>
              </a:p>
              <a:p>
                <a:r>
                  <a:rPr lang="en-US" dirty="0"/>
                  <a:t>Bidding the truthful item evaluation is a dominating strategy</a:t>
                </a:r>
              </a:p>
              <a:p>
                <a:pPr lvl="1"/>
                <a:r>
                  <a:rPr lang="en-US" dirty="0"/>
                  <a:t>There is no incentive to lie (incentive compatible) </a:t>
                </a:r>
              </a:p>
              <a:p>
                <a:pPr lvl="1"/>
                <a:r>
                  <a:rPr lang="en-US" dirty="0"/>
                  <a:t>Assuming sealed bids</a:t>
                </a:r>
              </a:p>
              <a:p>
                <a:r>
                  <a:rPr lang="en-US" dirty="0"/>
                  <a:t>Maximal social welfare is achieved</a:t>
                </a:r>
              </a:p>
              <a:p>
                <a:pPr lvl="1"/>
                <a:r>
                  <a:rPr lang="en-US" dirty="0"/>
                  <a:t>Not guaranteed to maximize the seller's revenue!</a:t>
                </a:r>
              </a:p>
            </p:txBody>
          </p:sp>
        </mc:Choice>
        <mc:Fallback xmlns="">
          <p:sp>
            <p:nvSpPr>
              <p:cNvPr id="3" name="Content Placeholder 2">
                <a:extLst>
                  <a:ext uri="{FF2B5EF4-FFF2-40B4-BE49-F238E27FC236}">
                    <a16:creationId xmlns:a16="http://schemas.microsoft.com/office/drawing/2014/main" id="{FB6C6610-54E1-C24C-8775-54D51571D12F}"/>
                  </a:ext>
                </a:extLst>
              </p:cNvPr>
              <p:cNvSpPr>
                <a:spLocks noGrp="1" noRot="1" noChangeAspect="1" noMove="1" noResize="1" noEditPoints="1" noAdjustHandles="1" noChangeArrowheads="1" noChangeShapeType="1" noTextEdit="1"/>
              </p:cNvSpPr>
              <p:nvPr>
                <p:ph idx="1"/>
              </p:nvPr>
            </p:nvSpPr>
            <p:spPr>
              <a:blipFill>
                <a:blip r:embed="rId3"/>
                <a:stretch>
                  <a:fillRect l="-1086" t="-2326"/>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C688E775-01F9-F033-5A8C-27C87C03D412}"/>
              </a:ext>
            </a:extLst>
          </p:cNvPr>
          <p:cNvSpPr>
            <a:spLocks noGrp="1"/>
          </p:cNvSpPr>
          <p:nvPr>
            <p:ph type="sldNum" sz="quarter" idx="12"/>
          </p:nvPr>
        </p:nvSpPr>
        <p:spPr/>
        <p:txBody>
          <a:bodyPr/>
          <a:lstStyle/>
          <a:p>
            <a:fld id="{5E14A864-8846-DC49-9FDC-14F56CA6E9FC}" type="slidenum">
              <a:rPr lang="en-US" smtClean="0"/>
              <a:t>29</a:t>
            </a:fld>
            <a:endParaRPr lang="en-US"/>
          </a:p>
        </p:txBody>
      </p:sp>
    </p:spTree>
    <p:extLst>
      <p:ext uri="{BB962C8B-B14F-4D97-AF65-F5344CB8AC3E}">
        <p14:creationId xmlns:p14="http://schemas.microsoft.com/office/powerpoint/2010/main" val="393439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85B4A-E9D2-C64C-BD90-C7B9E7B27D11}"/>
              </a:ext>
            </a:extLst>
          </p:cNvPr>
          <p:cNvSpPr>
            <a:spLocks noGrp="1"/>
          </p:cNvSpPr>
          <p:nvPr>
            <p:ph type="title"/>
          </p:nvPr>
        </p:nvSpPr>
        <p:spPr/>
        <p:txBody>
          <a:bodyPr/>
          <a:lstStyle/>
          <a:p>
            <a:r>
              <a:rPr lang="en-US" dirty="0"/>
              <a:t>Fisher’s linear case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99FF0BD-384B-094B-AFD3-3941A16BFDEF}"/>
                  </a:ext>
                </a:extLst>
              </p:cNvPr>
              <p:cNvSpPr>
                <a:spLocks noGrp="1"/>
              </p:cNvSpPr>
              <p:nvPr>
                <p:ph idx="1"/>
              </p:nvPr>
            </p:nvSpPr>
            <p:spPr/>
            <p:txBody>
              <a:bodyPr>
                <a:normAutofit fontScale="92500"/>
              </a:bodyPr>
              <a:lstStyle/>
              <a:p>
                <a:r>
                  <a:rPr lang="en-US" dirty="0"/>
                  <a:t>Consider a market consisting of a set </a:t>
                </a:r>
                <a14:m>
                  <m:oMath xmlns:m="http://schemas.openxmlformats.org/officeDocument/2006/math">
                    <m:r>
                      <a:rPr lang="en-US" i="1">
                        <a:latin typeface="Cambria Math" panose="02040503050406030204" pitchFamily="18" charset="0"/>
                      </a:rPr>
                      <m:t>𝐵</m:t>
                    </m:r>
                  </m:oMath>
                </a14:m>
                <a:r>
                  <a:rPr lang="en-US" dirty="0"/>
                  <a:t> of buyers and a set </a:t>
                </a:r>
                <a14:m>
                  <m:oMath xmlns:m="http://schemas.openxmlformats.org/officeDocument/2006/math">
                    <m:r>
                      <a:rPr lang="en-US" i="1">
                        <a:latin typeface="Cambria Math" panose="02040503050406030204" pitchFamily="18" charset="0"/>
                      </a:rPr>
                      <m:t>𝐴</m:t>
                    </m:r>
                  </m:oMath>
                </a14:m>
                <a:r>
                  <a:rPr lang="en-US" dirty="0"/>
                  <a:t> of goods</a:t>
                </a:r>
              </a:p>
              <a:p>
                <a:r>
                  <a:rPr lang="en-US" dirty="0"/>
                  <a:t>Each buyer </a:t>
                </a:r>
                <a14:m>
                  <m:oMath xmlns:m="http://schemas.openxmlformats.org/officeDocument/2006/math">
                    <m:r>
                      <a:rPr lang="en-US" i="1" dirty="0" smtClean="0">
                        <a:latin typeface="Cambria Math" panose="02040503050406030204" pitchFamily="18" charset="0"/>
                      </a:rPr>
                      <m:t>𝑖</m:t>
                    </m:r>
                  </m:oMath>
                </a14:m>
                <a:r>
                  <a:rPr lang="en-US" dirty="0"/>
                  <a:t> has </a:t>
                </a:r>
                <a14:m>
                  <m:oMath xmlns:m="http://schemas.openxmlformats.org/officeDocument/2006/math">
                    <m:sSub>
                      <m:sSubPr>
                        <m:ctrlPr>
                          <a:rPr lang="en-US" i="1" dirty="0" smtClean="0">
                            <a:latin typeface="Cambria Math" panose="02040503050406030204" pitchFamily="18" charset="0"/>
                          </a:rPr>
                        </m:ctrlPr>
                      </m:sSubPr>
                      <m:e>
                        <m:r>
                          <a:rPr lang="en-US" b="0" i="1" dirty="0" smtClean="0">
                            <a:latin typeface="Cambria Math" panose="02040503050406030204" pitchFamily="18" charset="0"/>
                          </a:rPr>
                          <m:t>$</m:t>
                        </m:r>
                      </m:e>
                      <m:sub>
                        <m:r>
                          <a:rPr lang="en-US" i="1" dirty="0" smtClean="0">
                            <a:latin typeface="Cambria Math" panose="02040503050406030204" pitchFamily="18" charset="0"/>
                          </a:rPr>
                          <m:t>𝑖</m:t>
                        </m:r>
                      </m:sub>
                    </m:sSub>
                  </m:oMath>
                </a14:m>
                <a:r>
                  <a:rPr lang="en-US" dirty="0"/>
                  <a:t> money to spend</a:t>
                </a:r>
              </a:p>
              <a:p>
                <a:r>
                  <a:rPr lang="en-US" dirty="0"/>
                  <a:t>For each good </a:t>
                </a:r>
                <a14:m>
                  <m:oMath xmlns:m="http://schemas.openxmlformats.org/officeDocument/2006/math">
                    <m:r>
                      <a:rPr lang="en-US" i="1" dirty="0" smtClean="0">
                        <a:latin typeface="Cambria Math" panose="02040503050406030204" pitchFamily="18" charset="0"/>
                      </a:rPr>
                      <m:t>𝑗</m:t>
                    </m:r>
                  </m:oMath>
                </a14:m>
                <a:r>
                  <a:rPr lang="en-US" dirty="0"/>
                  <a:t> there are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𝑏</m:t>
                        </m:r>
                      </m:e>
                      <m:sub>
                        <m:r>
                          <a:rPr lang="en-US" i="1" dirty="0" smtClean="0">
                            <a:latin typeface="Cambria Math" panose="02040503050406030204" pitchFamily="18" charset="0"/>
                          </a:rPr>
                          <m:t>𝑗</m:t>
                        </m:r>
                      </m:sub>
                    </m:sSub>
                  </m:oMath>
                </a14:m>
                <a:r>
                  <a:rPr lang="en-US" dirty="0"/>
                  <a:t> units for sell</a:t>
                </a:r>
              </a:p>
              <a:p>
                <a:pPr lvl="1"/>
                <a:r>
                  <a:rPr lang="en-US" dirty="0"/>
                  <a:t>Usually normalized such that </a:t>
                </a: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𝑗</m:t>
                    </m:r>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𝑗</m:t>
                        </m:r>
                      </m:sub>
                    </m:sSub>
                    <m:r>
                      <a:rPr lang="en-US" b="0" i="1" smtClean="0">
                        <a:latin typeface="Cambria Math" panose="02040503050406030204" pitchFamily="18" charset="0"/>
                      </a:rPr>
                      <m:t>=1</m:t>
                    </m:r>
                  </m:oMath>
                </a14:m>
                <a:endParaRPr lang="en-US" dirty="0"/>
              </a:p>
              <a:p>
                <a:r>
                  <a:rPr lang="en-US" dirty="0"/>
                  <a:t>Assume 1: Each buyer </a:t>
                </a:r>
                <a14:m>
                  <m:oMath xmlns:m="http://schemas.openxmlformats.org/officeDocument/2006/math">
                    <m:r>
                      <a:rPr lang="en-US" b="0" i="1" dirty="0" smtClean="0">
                        <a:latin typeface="Cambria Math" panose="02040503050406030204" pitchFamily="18" charset="0"/>
                      </a:rPr>
                      <m:t>𝑖</m:t>
                    </m:r>
                  </m:oMath>
                </a14:m>
                <a:r>
                  <a:rPr lang="en-US" dirty="0"/>
                  <a:t> has a </a:t>
                </a:r>
                <a:r>
                  <a:rPr lang="en-US" b="1" dirty="0"/>
                  <a:t>linear</a:t>
                </a:r>
                <a:r>
                  <a:rPr lang="en-US" dirty="0"/>
                  <a:t> utility function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𝑈</m:t>
                        </m:r>
                      </m:e>
                      <m:sub>
                        <m:r>
                          <a:rPr lang="en-US" b="0" i="1" smtClean="0">
                            <a:latin typeface="Cambria Math" panose="02040503050406030204" pitchFamily="18" charset="0"/>
                          </a:rPr>
                          <m:t>𝑖</m:t>
                        </m:r>
                      </m:sub>
                    </m:sSub>
                    <m:r>
                      <a:rPr lang="en-US" b="0" i="1" smtClean="0">
                        <a:latin typeface="Cambria Math" panose="02040503050406030204" pitchFamily="18" charset="0"/>
                      </a:rPr>
                      <m:t>:</m:t>
                    </m:r>
                    <m:r>
                      <a:rPr lang="en-US" b="0" i="1" smtClean="0">
                        <a:latin typeface="Cambria Math" panose="02040503050406030204" pitchFamily="18" charset="0"/>
                      </a:rPr>
                      <m:t>𝑋</m:t>
                    </m:r>
                    <m:r>
                      <a:rPr lang="en-US" i="1">
                        <a:latin typeface="Cambria Math" panose="02040503050406030204" pitchFamily="18" charset="0"/>
                        <a:ea typeface="Cambria Math" panose="02040503050406030204" pitchFamily="18" charset="0"/>
                      </a:rPr>
                      <m:t>↦</m:t>
                    </m:r>
                    <m:r>
                      <a:rPr lang="en-US" i="1" smtClean="0">
                        <a:latin typeface="Cambria Math" panose="02040503050406030204" pitchFamily="18" charset="0"/>
                        <a:ea typeface="Cambria Math" panose="02040503050406030204" pitchFamily="18" charset="0"/>
                      </a:rPr>
                      <m:t>ℝ</m:t>
                    </m:r>
                  </m:oMath>
                </a14:m>
                <a:endParaRPr lang="en-US" dirty="0"/>
              </a:p>
              <a:p>
                <a:pPr lvl="1"/>
                <a:r>
                  <a:rPr lang="en-US" dirty="0"/>
                  <a:t>Where </a:t>
                </a:r>
                <a14:m>
                  <m:oMath xmlns:m="http://schemas.openxmlformats.org/officeDocument/2006/math">
                    <m:r>
                      <a:rPr lang="en-US" i="1">
                        <a:latin typeface="Cambria Math" panose="02040503050406030204" pitchFamily="18" charset="0"/>
                      </a:rPr>
                      <m:t>𝑋</m:t>
                    </m:r>
                  </m:oMath>
                </a14:m>
                <a:r>
                  <a:rPr lang="en-US" dirty="0"/>
                  <a:t> is a set of goods </a:t>
                </a:r>
              </a:p>
              <a:p>
                <a:pPr lvl="1"/>
                <a14:m>
                  <m:oMath xmlns:m="http://schemas.openxmlformats.org/officeDocument/2006/math">
                    <m:sSub>
                      <m:sSubPr>
                        <m:ctrlPr>
                          <a:rPr lang="en-US" i="1">
                            <a:latin typeface="Cambria Math" panose="02040503050406030204" pitchFamily="18" charset="0"/>
                          </a:rPr>
                        </m:ctrlPr>
                      </m:sSubPr>
                      <m:e>
                        <m:r>
                          <a:rPr lang="en-US" b="0" i="1" smtClean="0">
                            <a:latin typeface="Cambria Math" panose="02040503050406030204" pitchFamily="18" charset="0"/>
                          </a:rPr>
                          <m:t>𝑈</m:t>
                        </m:r>
                      </m:e>
                      <m:sub>
                        <m:r>
                          <a:rPr lang="en-US" i="1">
                            <a:latin typeface="Cambria Math" panose="02040503050406030204" pitchFamily="18" charset="0"/>
                          </a:rPr>
                          <m:t>𝑖</m:t>
                        </m:r>
                      </m:sub>
                    </m:sSub>
                    <m:d>
                      <m:dPr>
                        <m:ctrlPr>
                          <a:rPr lang="en-US" i="1">
                            <a:latin typeface="Cambria Math" panose="02040503050406030204" pitchFamily="18" charset="0"/>
                          </a:rPr>
                        </m:ctrlPr>
                      </m:dPr>
                      <m:e>
                        <m:r>
                          <a:rPr lang="en-US" i="1">
                            <a:latin typeface="Cambria Math" panose="02040503050406030204" pitchFamily="18" charset="0"/>
                          </a:rPr>
                          <m:t>𝑋</m:t>
                        </m:r>
                      </m:e>
                    </m:d>
                    <m:r>
                      <a:rPr lang="en-US" b="0" i="1" smtClean="0">
                        <a:latin typeface="Cambria Math" panose="02040503050406030204" pitchFamily="18" charset="0"/>
                      </a:rPr>
                      <m:t>=</m:t>
                    </m:r>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𝑗</m:t>
                        </m:r>
                      </m:sub>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𝑢</m:t>
                            </m:r>
                          </m:e>
                          <m:sub>
                            <m:r>
                              <a:rPr lang="en-US" b="0" i="1" smtClean="0">
                                <a:latin typeface="Cambria Math" panose="02040503050406030204" pitchFamily="18" charset="0"/>
                              </a:rPr>
                              <m:t>𝑖𝑗</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𝑗</m:t>
                            </m:r>
                          </m:sub>
                        </m:sSub>
                      </m:e>
                    </m:nary>
                  </m:oMath>
                </a14:m>
                <a:endParaRPr lang="en-US" dirty="0"/>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𝑢</m:t>
                        </m:r>
                      </m:e>
                      <m:sub>
                        <m:r>
                          <a:rPr lang="en-US" i="1">
                            <a:latin typeface="Cambria Math" panose="02040503050406030204" pitchFamily="18" charset="0"/>
                          </a:rPr>
                          <m:t>𝑖𝑗</m:t>
                        </m:r>
                      </m:sub>
                    </m:sSub>
                  </m:oMath>
                </a14:m>
                <a:r>
                  <a:rPr lang="en-US" dirty="0"/>
                  <a:t> is the utility for buyer </a:t>
                </a:r>
                <a14:m>
                  <m:oMath xmlns:m="http://schemas.openxmlformats.org/officeDocument/2006/math">
                    <m:r>
                      <a:rPr lang="en-US" i="1" dirty="0">
                        <a:latin typeface="Cambria Math" panose="02040503050406030204" pitchFamily="18" charset="0"/>
                      </a:rPr>
                      <m:t>𝑖</m:t>
                    </m:r>
                  </m:oMath>
                </a14:m>
                <a:r>
                  <a:rPr lang="en-US" dirty="0"/>
                  <a:t> from a single unit of </a:t>
                </a:r>
                <a14:m>
                  <m:oMath xmlns:m="http://schemas.openxmlformats.org/officeDocument/2006/math">
                    <m:r>
                      <a:rPr lang="en-US" i="1" dirty="0">
                        <a:latin typeface="Cambria Math" panose="02040503050406030204" pitchFamily="18" charset="0"/>
                      </a:rPr>
                      <m:t>𝑗</m:t>
                    </m:r>
                  </m:oMath>
                </a14:m>
                <a:r>
                  <a:rPr lang="en-US" dirty="0"/>
                  <a:t> (or for all units in normalized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𝑏</m:t>
                        </m:r>
                      </m:e>
                      <m:sub>
                        <m:r>
                          <a:rPr lang="en-US" i="1">
                            <a:latin typeface="Cambria Math" panose="02040503050406030204" pitchFamily="18" charset="0"/>
                          </a:rPr>
                          <m:t>𝑗</m:t>
                        </m:r>
                      </m:sub>
                    </m:sSub>
                  </m:oMath>
                </a14:m>
                <a:r>
                  <a:rPr lang="en-US" dirty="0"/>
                  <a:t>)</a:t>
                </a:r>
              </a:p>
              <a:p>
                <a:r>
                  <a:rPr lang="en-US" b="1" i="1" dirty="0"/>
                  <a:t>Market clearing prices: </a:t>
                </a:r>
                <a:r>
                  <a:rPr lang="en-US" dirty="0"/>
                  <a:t>no surplus or deficiency of any of the goods when each buyer is assigned an optimal basket of goods relative to these prices</a:t>
                </a:r>
              </a:p>
            </p:txBody>
          </p:sp>
        </mc:Choice>
        <mc:Fallback xmlns="">
          <p:sp>
            <p:nvSpPr>
              <p:cNvPr id="3" name="Content Placeholder 2">
                <a:extLst>
                  <a:ext uri="{FF2B5EF4-FFF2-40B4-BE49-F238E27FC236}">
                    <a16:creationId xmlns:a16="http://schemas.microsoft.com/office/drawing/2014/main" id="{599FF0BD-384B-094B-AFD3-3941A16BFDEF}"/>
                  </a:ext>
                </a:extLst>
              </p:cNvPr>
              <p:cNvSpPr>
                <a:spLocks noGrp="1" noRot="1" noChangeAspect="1" noMove="1" noResize="1" noEditPoints="1" noAdjustHandles="1" noChangeArrowheads="1" noChangeShapeType="1" noTextEdit="1"/>
              </p:cNvSpPr>
              <p:nvPr>
                <p:ph idx="1"/>
              </p:nvPr>
            </p:nvSpPr>
            <p:spPr>
              <a:blipFill>
                <a:blip r:embed="rId2"/>
                <a:stretch>
                  <a:fillRect l="-966" t="-2041" b="-2332"/>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37260158-A0F7-3E9A-6A3B-A3581D49721F}"/>
              </a:ext>
            </a:extLst>
          </p:cNvPr>
          <p:cNvSpPr>
            <a:spLocks noGrp="1"/>
          </p:cNvSpPr>
          <p:nvPr>
            <p:ph type="sldNum" sz="quarter" idx="12"/>
          </p:nvPr>
        </p:nvSpPr>
        <p:spPr/>
        <p:txBody>
          <a:bodyPr/>
          <a:lstStyle/>
          <a:p>
            <a:fld id="{5E14A864-8846-DC49-9FDC-14F56CA6E9FC}" type="slidenum">
              <a:rPr lang="en-US" smtClean="0"/>
              <a:t>30</a:t>
            </a:fld>
            <a:endParaRPr lang="en-US"/>
          </a:p>
        </p:txBody>
      </p:sp>
    </p:spTree>
    <p:extLst>
      <p:ext uri="{BB962C8B-B14F-4D97-AF65-F5344CB8AC3E}">
        <p14:creationId xmlns:p14="http://schemas.microsoft.com/office/powerpoint/2010/main" val="12665553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F5F6D-8344-9743-B0D4-9C0B7A814D66}"/>
              </a:ext>
            </a:extLst>
          </p:cNvPr>
          <p:cNvSpPr>
            <a:spLocks noGrp="1"/>
          </p:cNvSpPr>
          <p:nvPr>
            <p:ph type="title"/>
          </p:nvPr>
        </p:nvSpPr>
        <p:spPr/>
        <p:txBody>
          <a:bodyPr/>
          <a:lstStyle/>
          <a:p>
            <a:r>
              <a:rPr lang="en-US" dirty="0"/>
              <a:t>Market clearing prices</a:t>
            </a:r>
          </a:p>
        </p:txBody>
      </p:sp>
      <p:sp>
        <p:nvSpPr>
          <p:cNvPr id="3" name="Content Placeholder 2">
            <a:extLst>
              <a:ext uri="{FF2B5EF4-FFF2-40B4-BE49-F238E27FC236}">
                <a16:creationId xmlns:a16="http://schemas.microsoft.com/office/drawing/2014/main" id="{798BFBC1-2631-7D49-B993-55C56EA50161}"/>
              </a:ext>
            </a:extLst>
          </p:cNvPr>
          <p:cNvSpPr>
            <a:spLocks noGrp="1"/>
          </p:cNvSpPr>
          <p:nvPr>
            <p:ph idx="1"/>
          </p:nvPr>
        </p:nvSpPr>
        <p:spPr/>
        <p:txBody>
          <a:bodyPr>
            <a:normAutofit/>
          </a:bodyPr>
          <a:lstStyle/>
          <a:p>
            <a:r>
              <a:rPr lang="en-US" dirty="0"/>
              <a:t>Our goal: compute such prices in polynomial time</a:t>
            </a:r>
          </a:p>
          <a:p>
            <a:r>
              <a:rPr lang="en-US" dirty="0"/>
              <a:t>Assume 2: each good has a potential buyer with nonzero utility from this good</a:t>
            </a:r>
          </a:p>
          <a:p>
            <a:r>
              <a:rPr lang="en-US" dirty="0"/>
              <a:t>Under assumption 1 and 2 (Fisher’s linear case), market clearing prices must exist and can be computed in poly-time</a:t>
            </a:r>
          </a:p>
          <a:p>
            <a:r>
              <a:rPr lang="en-US" dirty="0"/>
              <a:t>Can be solved through convex programming</a:t>
            </a:r>
          </a:p>
        </p:txBody>
      </p:sp>
      <p:sp>
        <p:nvSpPr>
          <p:cNvPr id="4" name="Slide Number Placeholder 3">
            <a:extLst>
              <a:ext uri="{FF2B5EF4-FFF2-40B4-BE49-F238E27FC236}">
                <a16:creationId xmlns:a16="http://schemas.microsoft.com/office/drawing/2014/main" id="{058A255C-9793-C709-063F-A1269C382932}"/>
              </a:ext>
            </a:extLst>
          </p:cNvPr>
          <p:cNvSpPr>
            <a:spLocks noGrp="1"/>
          </p:cNvSpPr>
          <p:nvPr>
            <p:ph type="sldNum" sz="quarter" idx="12"/>
          </p:nvPr>
        </p:nvSpPr>
        <p:spPr/>
        <p:txBody>
          <a:bodyPr/>
          <a:lstStyle/>
          <a:p>
            <a:fld id="{5E14A864-8846-DC49-9FDC-14F56CA6E9FC}" type="slidenum">
              <a:rPr lang="en-US" smtClean="0"/>
              <a:t>31</a:t>
            </a:fld>
            <a:endParaRPr lang="en-US"/>
          </a:p>
        </p:txBody>
      </p:sp>
    </p:spTree>
    <p:extLst>
      <p:ext uri="{BB962C8B-B14F-4D97-AF65-F5344CB8AC3E}">
        <p14:creationId xmlns:p14="http://schemas.microsoft.com/office/powerpoint/2010/main" val="8495918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EC533-0C6B-6E48-8E32-B211BF2962B7}"/>
              </a:ext>
            </a:extLst>
          </p:cNvPr>
          <p:cNvSpPr>
            <a:spLocks noGrp="1"/>
          </p:cNvSpPr>
          <p:nvPr>
            <p:ph type="title"/>
          </p:nvPr>
        </p:nvSpPr>
        <p:spPr/>
        <p:txBody>
          <a:bodyPr/>
          <a:lstStyle/>
          <a:p>
            <a:r>
              <a:rPr lang="en-US" dirty="0"/>
              <a:t>Eisenberg–Gale convex program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9D146C4-A665-0842-9AA1-27B90BB1FF67}"/>
                  </a:ext>
                </a:extLst>
              </p:cNvPr>
              <p:cNvSpPr>
                <a:spLocks noGrp="1"/>
              </p:cNvSpPr>
              <p:nvPr>
                <p:ph idx="1"/>
              </p:nvPr>
            </p:nvSpPr>
            <p:spPr/>
            <p:txBody>
              <a:bodyPr/>
              <a:lstStyle/>
              <a:p>
                <a:r>
                  <a:rPr lang="en-US" dirty="0"/>
                  <a:t>The market clearing prices equilibrium maximizes the money weighted geometric mean of buyers’ utilities </a:t>
                </a:r>
                <a:r>
                  <a:rPr lang="en-US" sz="1800" dirty="0"/>
                  <a:t>[Eisenberg &amp; Gale 1959]</a:t>
                </a:r>
              </a:p>
              <a:p>
                <a14:m>
                  <m:oMath xmlns:m="http://schemas.openxmlformats.org/officeDocument/2006/math">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max</m:t>
                        </m:r>
                      </m:fName>
                      <m:e>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rPr>
                                      <m:t>𝐴</m:t>
                                    </m:r>
                                  </m:sub>
                                  <m:sup/>
                                  <m:e>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𝑈</m:t>
                                        </m:r>
                                      </m:e>
                                      <m:sub>
                                        <m:r>
                                          <a:rPr lang="en-US" b="0" i="1" smtClean="0">
                                            <a:latin typeface="Cambria Math" panose="02040503050406030204" pitchFamily="18" charset="0"/>
                                          </a:rPr>
                                          <m:t>𝑖</m:t>
                                        </m:r>
                                      </m:sub>
                                      <m:sup>
                                        <m:sSub>
                                          <m:sSubPr>
                                            <m:ctrlPr>
                                              <a:rPr lang="en-US" b="0" i="1" smtClean="0">
                                                <a:latin typeface="Cambria Math" panose="02040503050406030204" pitchFamily="18" charset="0"/>
                                              </a:rPr>
                                            </m:ctrlPr>
                                          </m:sSubPr>
                                          <m:e>
                                            <m:r>
                                              <a:rPr lang="en-US" b="0" i="1" smtClean="0">
                                                <a:latin typeface="Cambria Math" panose="02040503050406030204" pitchFamily="18" charset="0"/>
                                              </a:rPr>
                                              <m:t>$</m:t>
                                            </m:r>
                                          </m:e>
                                          <m:sub>
                                            <m:r>
                                              <a:rPr lang="en-US" b="0" i="1" smtClean="0">
                                                <a:latin typeface="Cambria Math" panose="02040503050406030204" pitchFamily="18" charset="0"/>
                                              </a:rPr>
                                              <m:t>𝑖</m:t>
                                            </m:r>
                                          </m:sub>
                                        </m:sSub>
                                      </m:sup>
                                    </m:sSubSup>
                                  </m:e>
                                </m:nary>
                              </m:e>
                            </m:d>
                          </m:e>
                          <m:sup>
                            <m:r>
                              <a:rPr lang="en-US" b="0" i="1" smtClean="0">
                                <a:latin typeface="Cambria Math" panose="02040503050406030204" pitchFamily="18" charset="0"/>
                              </a:rPr>
                              <m:t>1/</m:t>
                            </m:r>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𝑖</m:t>
                                </m:r>
                              </m:sub>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m:t>
                                    </m:r>
                                  </m:e>
                                  <m:sub>
                                    <m:r>
                                      <a:rPr lang="en-US" b="0" i="1" smtClean="0">
                                        <a:latin typeface="Cambria Math" panose="02040503050406030204" pitchFamily="18" charset="0"/>
                                      </a:rPr>
                                      <m:t>𝑖</m:t>
                                    </m:r>
                                  </m:sub>
                                </m:sSub>
                              </m:e>
                            </m:nary>
                          </m:sup>
                        </m:sSup>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max</m:t>
                            </m:r>
                          </m:fName>
                          <m:e>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𝐴</m:t>
                                </m:r>
                              </m:sub>
                              <m:sup/>
                              <m:e>
                                <m:sSubSup>
                                  <m:sSubSupPr>
                                    <m:ctrlPr>
                                      <a:rPr lang="en-US" i="1">
                                        <a:latin typeface="Cambria Math" panose="02040503050406030204" pitchFamily="18" charset="0"/>
                                      </a:rPr>
                                    </m:ctrlPr>
                                  </m:sSubSupPr>
                                  <m:e>
                                    <m:r>
                                      <a:rPr lang="en-US" i="1">
                                        <a:latin typeface="Cambria Math" panose="02040503050406030204" pitchFamily="18" charset="0"/>
                                      </a:rPr>
                                      <m:t>𝑈</m:t>
                                    </m:r>
                                  </m:e>
                                  <m:sub>
                                    <m:r>
                                      <a:rPr lang="en-US" i="1">
                                        <a:latin typeface="Cambria Math" panose="02040503050406030204" pitchFamily="18" charset="0"/>
                                      </a:rPr>
                                      <m:t>𝑖</m:t>
                                    </m:r>
                                  </m:sub>
                                  <m:sup>
                                    <m:sSub>
                                      <m:sSubPr>
                                        <m:ctrlPr>
                                          <a:rPr lang="en-US" i="1">
                                            <a:latin typeface="Cambria Math" panose="02040503050406030204" pitchFamily="18" charset="0"/>
                                          </a:rPr>
                                        </m:ctrlPr>
                                      </m:sSubPr>
                                      <m:e>
                                        <m:r>
                                          <a:rPr lang="en-US" i="1">
                                            <a:latin typeface="Cambria Math" panose="02040503050406030204" pitchFamily="18" charset="0"/>
                                          </a:rPr>
                                          <m:t>$</m:t>
                                        </m:r>
                                      </m:e>
                                      <m:sub>
                                        <m:r>
                                          <a:rPr lang="en-US" i="1">
                                            <a:latin typeface="Cambria Math" panose="02040503050406030204" pitchFamily="18" charset="0"/>
                                          </a:rPr>
                                          <m:t>𝑖</m:t>
                                        </m:r>
                                      </m:sub>
                                    </m:sSub>
                                  </m:sup>
                                </m:sSubSup>
                              </m:e>
                            </m:nary>
                          </m:e>
                        </m:func>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max</m:t>
                            </m:r>
                          </m:fName>
                          <m:e>
                            <m:sSub>
                              <m:sSubPr>
                                <m:ctrlPr>
                                  <a:rPr lang="en-US" b="0" i="1" smtClean="0">
                                    <a:latin typeface="Cambria Math" panose="02040503050406030204" pitchFamily="18" charset="0"/>
                                  </a:rPr>
                                </m:ctrlPr>
                              </m:sSubPr>
                              <m:e>
                                <m:r>
                                  <a:rPr lang="en-US" b="0" i="1" smtClean="0">
                                    <a:latin typeface="Cambria Math" panose="02040503050406030204" pitchFamily="18" charset="0"/>
                                  </a:rPr>
                                  <m:t>$</m:t>
                                </m:r>
                              </m:e>
                              <m:sub>
                                <m:r>
                                  <a:rPr lang="en-US" b="0" i="1" smtClean="0">
                                    <a:latin typeface="Cambria Math" panose="02040503050406030204" pitchFamily="18" charset="0"/>
                                  </a:rPr>
                                  <m:t>𝑖</m:t>
                                </m:r>
                              </m:sub>
                            </m:sSub>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log</m:t>
                                </m:r>
                              </m:fNa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𝑈</m:t>
                                    </m:r>
                                  </m:e>
                                  <m:sub>
                                    <m:r>
                                      <a:rPr lang="en-US" b="0" i="1" smtClean="0">
                                        <a:latin typeface="Cambria Math" panose="02040503050406030204" pitchFamily="18" charset="0"/>
                                      </a:rPr>
                                      <m:t>𝑖</m:t>
                                    </m:r>
                                  </m:sub>
                                </m:sSub>
                              </m:e>
                            </m:func>
                          </m:e>
                        </m:func>
                      </m:e>
                    </m:func>
                  </m:oMath>
                </a14:m>
                <a:endParaRPr lang="en-US" dirty="0"/>
              </a:p>
            </p:txBody>
          </p:sp>
        </mc:Choice>
        <mc:Fallback xmlns="">
          <p:sp>
            <p:nvSpPr>
              <p:cNvPr id="3" name="Content Placeholder 2">
                <a:extLst>
                  <a:ext uri="{FF2B5EF4-FFF2-40B4-BE49-F238E27FC236}">
                    <a16:creationId xmlns:a16="http://schemas.microsoft.com/office/drawing/2014/main" id="{49D146C4-A665-0842-9AA1-27B90BB1FF67}"/>
                  </a:ext>
                </a:extLst>
              </p:cNvPr>
              <p:cNvSpPr>
                <a:spLocks noGrp="1" noRot="1" noChangeAspect="1" noMove="1" noResize="1" noEditPoints="1" noAdjustHandles="1" noChangeArrowheads="1" noChangeShapeType="1" noTextEdit="1"/>
              </p:cNvSpPr>
              <p:nvPr>
                <p:ph idx="1"/>
              </p:nvPr>
            </p:nvSpPr>
            <p:spPr>
              <a:blipFill>
                <a:blip r:embed="rId2"/>
                <a:stretch>
                  <a:fillRect l="-1087" t="-2332"/>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42C76ADC-77EE-5448-87D3-13DC5EF76DAA}"/>
              </a:ext>
            </a:extLst>
          </p:cNvPr>
          <p:cNvPicPr>
            <a:picLocks noChangeAspect="1"/>
          </p:cNvPicPr>
          <p:nvPr/>
        </p:nvPicPr>
        <p:blipFill>
          <a:blip r:embed="rId3"/>
          <a:stretch>
            <a:fillRect/>
          </a:stretch>
        </p:blipFill>
        <p:spPr>
          <a:xfrm>
            <a:off x="1911163" y="3902682"/>
            <a:ext cx="4694145" cy="2653212"/>
          </a:xfrm>
          <a:prstGeom prst="rect">
            <a:avLst/>
          </a:prstGeom>
        </p:spPr>
      </p:pic>
      <p:sp>
        <p:nvSpPr>
          <p:cNvPr id="5" name="TextBox 4">
            <a:extLst>
              <a:ext uri="{FF2B5EF4-FFF2-40B4-BE49-F238E27FC236}">
                <a16:creationId xmlns:a16="http://schemas.microsoft.com/office/drawing/2014/main" id="{C44C021A-0046-2549-BCA5-4D4EA6D6114E}"/>
              </a:ext>
            </a:extLst>
          </p:cNvPr>
          <p:cNvSpPr txBox="1"/>
          <p:nvPr/>
        </p:nvSpPr>
        <p:spPr>
          <a:xfrm>
            <a:off x="6986449" y="4184551"/>
            <a:ext cx="4619904" cy="2308324"/>
          </a:xfrm>
          <a:prstGeom prst="rect">
            <a:avLst/>
          </a:prstGeom>
          <a:noFill/>
        </p:spPr>
        <p:txBody>
          <a:bodyPr wrap="square" rtlCol="0">
            <a:spAutoFit/>
          </a:bodyPr>
          <a:lstStyle/>
          <a:p>
            <a:r>
              <a:rPr lang="en-US" sz="2400" dirty="0"/>
              <a:t>Goods allocation can be solved using the method of Lagrange multipliers </a:t>
            </a:r>
          </a:p>
          <a:p>
            <a:r>
              <a:rPr lang="en-US" sz="2400" dirty="0"/>
              <a:t>KKT conditions enforce equilibrium </a:t>
            </a:r>
          </a:p>
          <a:p>
            <a:r>
              <a:rPr lang="en-US" sz="2400" dirty="0"/>
              <a:t>The Lagrange variables are the affiliated price of good</a:t>
            </a:r>
          </a:p>
        </p:txBody>
      </p:sp>
      <p:sp>
        <p:nvSpPr>
          <p:cNvPr id="6" name="Slide Number Placeholder 5">
            <a:extLst>
              <a:ext uri="{FF2B5EF4-FFF2-40B4-BE49-F238E27FC236}">
                <a16:creationId xmlns:a16="http://schemas.microsoft.com/office/drawing/2014/main" id="{F0DE73D0-2700-C430-2644-A051F1AC3AEA}"/>
              </a:ext>
            </a:extLst>
          </p:cNvPr>
          <p:cNvSpPr>
            <a:spLocks noGrp="1"/>
          </p:cNvSpPr>
          <p:nvPr>
            <p:ph type="sldNum" sz="quarter" idx="12"/>
          </p:nvPr>
        </p:nvSpPr>
        <p:spPr/>
        <p:txBody>
          <a:bodyPr/>
          <a:lstStyle/>
          <a:p>
            <a:fld id="{5E14A864-8846-DC49-9FDC-14F56CA6E9FC}" type="slidenum">
              <a:rPr lang="en-US" smtClean="0"/>
              <a:t>32</a:t>
            </a:fld>
            <a:endParaRPr lang="en-US"/>
          </a:p>
        </p:txBody>
      </p:sp>
    </p:spTree>
    <p:extLst>
      <p:ext uri="{BB962C8B-B14F-4D97-AF65-F5344CB8AC3E}">
        <p14:creationId xmlns:p14="http://schemas.microsoft.com/office/powerpoint/2010/main" val="17808494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DEBB6-55F3-784C-AF7B-13C81DCA5182}"/>
              </a:ext>
            </a:extLst>
          </p:cNvPr>
          <p:cNvSpPr>
            <a:spLocks noGrp="1"/>
          </p:cNvSpPr>
          <p:nvPr>
            <p:ph type="title"/>
          </p:nvPr>
        </p:nvSpPr>
        <p:spPr>
          <a:xfrm>
            <a:off x="972671" y="1188430"/>
            <a:ext cx="10515600" cy="1325563"/>
          </a:xfrm>
        </p:spPr>
        <p:txBody>
          <a:bodyPr/>
          <a:lstStyle/>
          <a:p>
            <a:pPr algn="ctr"/>
            <a:r>
              <a:rPr lang="en-US" dirty="0"/>
              <a:t>Real-world application: traffic flow optimization </a:t>
            </a:r>
          </a:p>
        </p:txBody>
      </p:sp>
      <p:pic>
        <p:nvPicPr>
          <p:cNvPr id="1026" name="Picture 2" descr="Traffic Flow Prediction with Deep Learning (ikke tilgjengelig) - Institutt  for informatikk">
            <a:extLst>
              <a:ext uri="{FF2B5EF4-FFF2-40B4-BE49-F238E27FC236}">
                <a16:creationId xmlns:a16="http://schemas.microsoft.com/office/drawing/2014/main" id="{272851F4-965F-2945-9C53-3FFD82E548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2930" y="2649257"/>
            <a:ext cx="8026140" cy="3894977"/>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63F904FB-47F9-E7AA-103E-838665695974}"/>
              </a:ext>
            </a:extLst>
          </p:cNvPr>
          <p:cNvSpPr>
            <a:spLocks noGrp="1"/>
          </p:cNvSpPr>
          <p:nvPr>
            <p:ph type="sldNum" sz="quarter" idx="12"/>
          </p:nvPr>
        </p:nvSpPr>
        <p:spPr/>
        <p:txBody>
          <a:bodyPr/>
          <a:lstStyle/>
          <a:p>
            <a:fld id="{5E14A864-8846-DC49-9FDC-14F56CA6E9FC}" type="slidenum">
              <a:rPr lang="en-US" smtClean="0"/>
              <a:t>33</a:t>
            </a:fld>
            <a:endParaRPr lang="en-US"/>
          </a:p>
        </p:txBody>
      </p:sp>
    </p:spTree>
    <p:extLst>
      <p:ext uri="{BB962C8B-B14F-4D97-AF65-F5344CB8AC3E}">
        <p14:creationId xmlns:p14="http://schemas.microsoft.com/office/powerpoint/2010/main" val="13439866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71CE5-3542-8C40-B2D5-E38029D9A715}"/>
              </a:ext>
            </a:extLst>
          </p:cNvPr>
          <p:cNvSpPr>
            <a:spLocks noGrp="1"/>
          </p:cNvSpPr>
          <p:nvPr>
            <p:ph type="title"/>
          </p:nvPr>
        </p:nvSpPr>
        <p:spPr/>
        <p:txBody>
          <a:bodyPr/>
          <a:lstStyle/>
          <a:p>
            <a:r>
              <a:rPr lang="en-US" dirty="0"/>
              <a:t>Flow model</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8F3A09A-E88C-4E43-84B1-FF3F2F9F8AAC}"/>
                  </a:ext>
                </a:extLst>
              </p:cNvPr>
              <p:cNvSpPr>
                <a:spLocks noGrp="1"/>
              </p:cNvSpPr>
              <p:nvPr>
                <p:ph idx="1"/>
              </p:nvPr>
            </p:nvSpPr>
            <p:spPr/>
            <p:txBody>
              <a:bodyPr/>
              <a:lstStyle/>
              <a:p>
                <a:r>
                  <a:rPr lang="en-US" dirty="0"/>
                  <a:t>Traffic is modeled as an infinitely divisible flow of vehicles</a:t>
                </a:r>
              </a:p>
              <a:p>
                <a:r>
                  <a:rPr lang="en-US" dirty="0"/>
                  <a:t>A traffic scenario is defined as</a:t>
                </a:r>
              </a:p>
              <a:p>
                <a:pPr lvl="1"/>
                <a:r>
                  <a:rPr lang="en-US" dirty="0"/>
                  <a:t>Directed graph </a:t>
                </a:r>
                <a14:m>
                  <m:oMath xmlns:m="http://schemas.openxmlformats.org/officeDocument/2006/math">
                    <m:r>
                      <a:rPr lang="en-US" b="0" i="1" smtClean="0">
                        <a:solidFill>
                          <a:srgbClr val="FF0000"/>
                        </a:solidFill>
                        <a:latin typeface="Cambria Math" panose="02040503050406030204" pitchFamily="18" charset="0"/>
                      </a:rPr>
                      <m:t>𝐺</m:t>
                    </m:r>
                    <m:r>
                      <a:rPr lang="en-US" b="0" i="1" smtClean="0">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𝑉</m:t>
                    </m:r>
                    <m:r>
                      <a:rPr lang="en-US" b="0" i="1" smtClean="0">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𝐸</m:t>
                    </m:r>
                    <m:r>
                      <a:rPr lang="en-US" b="0" i="1" smtClean="0">
                        <a:solidFill>
                          <a:srgbClr val="FF0000"/>
                        </a:solidFill>
                        <a:latin typeface="Cambria Math" panose="02040503050406030204" pitchFamily="18" charset="0"/>
                      </a:rPr>
                      <m:t>)</m:t>
                    </m:r>
                  </m:oMath>
                </a14:m>
                <a:r>
                  <a:rPr lang="en-US" dirty="0"/>
                  <a:t> </a:t>
                </a:r>
              </a:p>
              <a:p>
                <a:pPr lvl="1"/>
                <a:r>
                  <a:rPr lang="en-US" dirty="0"/>
                  <a:t>Trip table (origin, destination, volume)</a:t>
                </a:r>
              </a:p>
              <a:p>
                <a:pPr lvl="1"/>
                <a:r>
                  <a:rPr lang="en-US" dirty="0"/>
                  <a:t>Latency functions </a:t>
                </a:r>
              </a:p>
              <a:p>
                <a:pPr lvl="2"/>
                <a:r>
                  <a:rPr lang="en-US" dirty="0"/>
                  <a:t>Travel time as a function of flow volume</a:t>
                </a:r>
              </a:p>
              <a:p>
                <a:pPr lvl="2"/>
                <a:r>
                  <a:rPr lang="en-US" dirty="0"/>
                  <a:t>Non-negative</a:t>
                </a:r>
              </a:p>
              <a:p>
                <a:pPr lvl="2"/>
                <a:r>
                  <a:rPr lang="en-US" dirty="0"/>
                  <a:t>Non-decreasing</a:t>
                </a:r>
              </a:p>
              <a:p>
                <a:pPr marL="914400" lvl="2" indent="0">
                  <a:buNone/>
                </a:pPr>
                <a:endParaRPr lang="en-US" dirty="0"/>
              </a:p>
            </p:txBody>
          </p:sp>
        </mc:Choice>
        <mc:Fallback xmlns="">
          <p:sp>
            <p:nvSpPr>
              <p:cNvPr id="3" name="Content Placeholder 2">
                <a:extLst>
                  <a:ext uri="{FF2B5EF4-FFF2-40B4-BE49-F238E27FC236}">
                    <a16:creationId xmlns:a16="http://schemas.microsoft.com/office/drawing/2014/main" id="{A8F3A09A-E88C-4E43-84B1-FF3F2F9F8AAC}"/>
                  </a:ext>
                </a:extLst>
              </p:cNvPr>
              <p:cNvSpPr>
                <a:spLocks noGrp="1" noRot="1" noChangeAspect="1" noMove="1" noResize="1" noEditPoints="1" noAdjustHandles="1" noChangeArrowheads="1" noChangeShapeType="1" noTextEdit="1"/>
              </p:cNvSpPr>
              <p:nvPr>
                <p:ph idx="1"/>
              </p:nvPr>
            </p:nvSpPr>
            <p:spPr>
              <a:blipFill>
                <a:blip r:embed="rId2"/>
                <a:stretch>
                  <a:fillRect l="-965" t="-2632"/>
                </a:stretch>
              </a:blipFill>
            </p:spPr>
            <p:txBody>
              <a:bodyPr/>
              <a:lstStyle/>
              <a:p>
                <a:r>
                  <a:rPr lang="en-US">
                    <a:noFill/>
                  </a:rPr>
                  <a:t> </a:t>
                </a:r>
              </a:p>
            </p:txBody>
          </p:sp>
        </mc:Fallback>
      </mc:AlternateContent>
      <p:sp>
        <p:nvSpPr>
          <p:cNvPr id="5" name="Arc 4">
            <a:extLst>
              <a:ext uri="{FF2B5EF4-FFF2-40B4-BE49-F238E27FC236}">
                <a16:creationId xmlns:a16="http://schemas.microsoft.com/office/drawing/2014/main" id="{D3D5A06C-68FA-E44B-80E1-75C7E7820204}"/>
              </a:ext>
            </a:extLst>
          </p:cNvPr>
          <p:cNvSpPr/>
          <p:nvPr/>
        </p:nvSpPr>
        <p:spPr>
          <a:xfrm rot="18892415">
            <a:off x="7503737" y="3507312"/>
            <a:ext cx="4572000" cy="4572000"/>
          </a:xfrm>
          <a:prstGeom prst="arc">
            <a:avLst>
              <a:gd name="adj1" fmla="val 16147549"/>
              <a:gd name="adj2" fmla="val 27563"/>
            </a:avLst>
          </a:prstGeom>
          <a:ln w="38100" cmpd="sng">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Arc 5">
            <a:extLst>
              <a:ext uri="{FF2B5EF4-FFF2-40B4-BE49-F238E27FC236}">
                <a16:creationId xmlns:a16="http://schemas.microsoft.com/office/drawing/2014/main" id="{142E76A3-4ECE-FF4A-8432-860750CCC89C}"/>
              </a:ext>
            </a:extLst>
          </p:cNvPr>
          <p:cNvSpPr/>
          <p:nvPr/>
        </p:nvSpPr>
        <p:spPr>
          <a:xfrm rot="8082452">
            <a:off x="7503701" y="965672"/>
            <a:ext cx="4572000" cy="4572000"/>
          </a:xfrm>
          <a:prstGeom prst="arc">
            <a:avLst>
              <a:gd name="adj1" fmla="val 16277023"/>
              <a:gd name="adj2" fmla="val 51755"/>
            </a:avLst>
          </a:prstGeom>
          <a:ln w="381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 name="Oval 6">
                <a:extLst>
                  <a:ext uri="{FF2B5EF4-FFF2-40B4-BE49-F238E27FC236}">
                    <a16:creationId xmlns:a16="http://schemas.microsoft.com/office/drawing/2014/main" id="{D2935455-E4B8-864E-8AB3-53A801B8B4C3}"/>
                  </a:ext>
                </a:extLst>
              </p:cNvPr>
              <p:cNvSpPr/>
              <p:nvPr/>
            </p:nvSpPr>
            <p:spPr>
              <a:xfrm>
                <a:off x="7592831" y="4141051"/>
                <a:ext cx="786581" cy="76691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sz="3600" b="1" i="1" smtClean="0">
                              <a:latin typeface="Cambria Math" panose="02040503050406030204" pitchFamily="18" charset="0"/>
                            </a:rPr>
                          </m:ctrlPr>
                        </m:sSubPr>
                        <m:e>
                          <m:r>
                            <a:rPr lang="en-US" sz="3600" b="1" i="1" smtClean="0">
                              <a:latin typeface="Cambria Math" panose="02040503050406030204" pitchFamily="18" charset="0"/>
                            </a:rPr>
                            <m:t>𝒗</m:t>
                          </m:r>
                        </m:e>
                        <m:sub>
                          <m:r>
                            <a:rPr lang="en-US" sz="3600" b="1" i="1" smtClean="0">
                              <a:latin typeface="Cambria Math" panose="02040503050406030204" pitchFamily="18" charset="0"/>
                            </a:rPr>
                            <m:t>𝟏</m:t>
                          </m:r>
                        </m:sub>
                      </m:sSub>
                    </m:oMath>
                  </m:oMathPara>
                </a14:m>
                <a:endParaRPr lang="en-US" sz="4400" b="1" dirty="0"/>
              </a:p>
            </p:txBody>
          </p:sp>
        </mc:Choice>
        <mc:Fallback xmlns="">
          <p:sp>
            <p:nvSpPr>
              <p:cNvPr id="7" name="Oval 6">
                <a:extLst>
                  <a:ext uri="{FF2B5EF4-FFF2-40B4-BE49-F238E27FC236}">
                    <a16:creationId xmlns="" xmlns:a16="http://schemas.microsoft.com/office/drawing/2014/main" xmlns:a14="http://schemas.microsoft.com/office/drawing/2010/main" id="{D2935455-E4B8-864E-8AB3-53A801B8B4C3}"/>
                  </a:ext>
                </a:extLst>
              </p:cNvPr>
              <p:cNvSpPr>
                <a:spLocks noRot="1" noChangeAspect="1" noMove="1" noResize="1" noEditPoints="1" noAdjustHandles="1" noChangeArrowheads="1" noChangeShapeType="1" noTextEdit="1"/>
              </p:cNvSpPr>
              <p:nvPr/>
            </p:nvSpPr>
            <p:spPr>
              <a:xfrm>
                <a:off x="7592831" y="4141051"/>
                <a:ext cx="786581" cy="766917"/>
              </a:xfrm>
              <a:prstGeom prst="ellipse">
                <a:avLst/>
              </a:prstGeom>
              <a:blipFill rotWithShape="0">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Oval 7">
                <a:extLst>
                  <a:ext uri="{FF2B5EF4-FFF2-40B4-BE49-F238E27FC236}">
                    <a16:creationId xmlns:a16="http://schemas.microsoft.com/office/drawing/2014/main" id="{C4C8DE47-818C-0943-8792-9B38440394BF}"/>
                  </a:ext>
                </a:extLst>
              </p:cNvPr>
              <p:cNvSpPr/>
              <p:nvPr/>
            </p:nvSpPr>
            <p:spPr>
              <a:xfrm>
                <a:off x="11143259" y="4141051"/>
                <a:ext cx="786581" cy="76691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sz="3600" b="1" i="1" smtClean="0">
                              <a:latin typeface="Cambria Math" panose="02040503050406030204" pitchFamily="18" charset="0"/>
                            </a:rPr>
                          </m:ctrlPr>
                        </m:sSubPr>
                        <m:e>
                          <m:r>
                            <a:rPr lang="en-US" sz="3600" b="1" i="1">
                              <a:latin typeface="Cambria Math" panose="02040503050406030204" pitchFamily="18" charset="0"/>
                            </a:rPr>
                            <m:t>𝒗</m:t>
                          </m:r>
                        </m:e>
                        <m:sub>
                          <m:r>
                            <a:rPr lang="en-US" sz="3600" b="1" i="1" smtClean="0">
                              <a:latin typeface="Cambria Math" panose="02040503050406030204" pitchFamily="18" charset="0"/>
                            </a:rPr>
                            <m:t>𝟐</m:t>
                          </m:r>
                        </m:sub>
                      </m:sSub>
                    </m:oMath>
                  </m:oMathPara>
                </a14:m>
                <a:endParaRPr lang="en-US" sz="3600" b="1" dirty="0"/>
              </a:p>
            </p:txBody>
          </p:sp>
        </mc:Choice>
        <mc:Fallback xmlns="">
          <p:sp>
            <p:nvSpPr>
              <p:cNvPr id="8" name="Oval 7">
                <a:extLst>
                  <a:ext uri="{FF2B5EF4-FFF2-40B4-BE49-F238E27FC236}">
                    <a16:creationId xmlns="" xmlns:a16="http://schemas.microsoft.com/office/drawing/2014/main" xmlns:a14="http://schemas.microsoft.com/office/drawing/2010/main" id="{C4C8DE47-818C-0943-8792-9B38440394BF}"/>
                  </a:ext>
                </a:extLst>
              </p:cNvPr>
              <p:cNvSpPr>
                <a:spLocks noRot="1" noChangeAspect="1" noMove="1" noResize="1" noEditPoints="1" noAdjustHandles="1" noChangeArrowheads="1" noChangeShapeType="1" noTextEdit="1"/>
              </p:cNvSpPr>
              <p:nvPr/>
            </p:nvSpPr>
            <p:spPr>
              <a:xfrm>
                <a:off x="11143259" y="4141051"/>
                <a:ext cx="786581" cy="766917"/>
              </a:xfrm>
              <a:prstGeom prst="ellipse">
                <a:avLst/>
              </a:prstGeom>
              <a:blipFill rotWithShape="0">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A4E26771-3B20-7241-BC74-8E4520148ED3}"/>
                  </a:ext>
                </a:extLst>
              </p:cNvPr>
              <p:cNvSpPr txBox="1"/>
              <p:nvPr/>
            </p:nvSpPr>
            <p:spPr>
              <a:xfrm>
                <a:off x="9191396" y="3067006"/>
                <a:ext cx="1196610"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𝑙</m:t>
                      </m:r>
                      <m:d>
                        <m:dPr>
                          <m:ctrlPr>
                            <a:rPr lang="en-US" sz="2400" b="0" i="1" smtClean="0">
                              <a:latin typeface="Cambria Math" panose="02040503050406030204" pitchFamily="18" charset="0"/>
                            </a:rPr>
                          </m:ctrlPr>
                        </m:dPr>
                        <m:e>
                          <m:r>
                            <a:rPr lang="en-US" sz="2400" b="0" i="1" smtClean="0">
                              <a:latin typeface="Cambria Math" charset="0"/>
                            </a:rPr>
                            <m:t>𝑥</m:t>
                          </m:r>
                        </m:e>
                      </m:d>
                      <m:r>
                        <a:rPr lang="en-US" sz="2400" b="0" i="1" smtClean="0">
                          <a:latin typeface="Cambria Math" charset="0"/>
                        </a:rPr>
                        <m:t>=1</m:t>
                      </m:r>
                    </m:oMath>
                  </m:oMathPara>
                </a14:m>
                <a:endParaRPr lang="en-US" sz="2400" dirty="0"/>
              </a:p>
            </p:txBody>
          </p:sp>
        </mc:Choice>
        <mc:Fallback xmlns="">
          <p:sp>
            <p:nvSpPr>
              <p:cNvPr id="9" name="TextBox 8">
                <a:extLst>
                  <a:ext uri="{FF2B5EF4-FFF2-40B4-BE49-F238E27FC236}">
                    <a16:creationId xmlns="" xmlns:a16="http://schemas.microsoft.com/office/drawing/2014/main" xmlns:a14="http://schemas.microsoft.com/office/drawing/2010/main" id="{A4E26771-3B20-7241-BC74-8E4520148ED3}"/>
                  </a:ext>
                </a:extLst>
              </p:cNvPr>
              <p:cNvSpPr txBox="1">
                <a:spLocks noRot="1" noChangeAspect="1" noMove="1" noResize="1" noEditPoints="1" noAdjustHandles="1" noChangeArrowheads="1" noChangeShapeType="1" noTextEdit="1"/>
              </p:cNvSpPr>
              <p:nvPr/>
            </p:nvSpPr>
            <p:spPr>
              <a:xfrm>
                <a:off x="9191396" y="3067006"/>
                <a:ext cx="1196610" cy="369332"/>
              </a:xfrm>
              <a:prstGeom prst="rect">
                <a:avLst/>
              </a:prstGeom>
              <a:blipFill rotWithShape="0">
                <a:blip r:embed="rId5"/>
                <a:stretch>
                  <a:fillRect l="-5102" r="-4592" b="-98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926D68EA-6381-7F4B-A537-A52B624AFFEA}"/>
                  </a:ext>
                </a:extLst>
              </p:cNvPr>
              <p:cNvSpPr txBox="1"/>
              <p:nvPr/>
            </p:nvSpPr>
            <p:spPr>
              <a:xfrm>
                <a:off x="9413817" y="5608612"/>
                <a:ext cx="1177695"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𝑙</m:t>
                      </m:r>
                      <m:d>
                        <m:dPr>
                          <m:ctrlPr>
                            <a:rPr lang="en-US" sz="2400" b="0" i="1" smtClean="0">
                              <a:latin typeface="Cambria Math" panose="02040503050406030204" pitchFamily="18" charset="0"/>
                            </a:rPr>
                          </m:ctrlPr>
                        </m:dPr>
                        <m:e>
                          <m:r>
                            <a:rPr lang="en-US" sz="2400" b="0" i="1" smtClean="0">
                              <a:latin typeface="Cambria Math" charset="0"/>
                            </a:rPr>
                            <m:t>𝑥</m:t>
                          </m:r>
                        </m:e>
                      </m:d>
                      <m:r>
                        <a:rPr lang="en-US" sz="2400" b="0" i="1" smtClean="0">
                          <a:latin typeface="Cambria Math" charset="0"/>
                        </a:rPr>
                        <m:t>=</m:t>
                      </m:r>
                      <m:r>
                        <a:rPr lang="en-US" sz="2400" b="0" i="1" smtClean="0">
                          <a:latin typeface="Cambria Math" panose="02040503050406030204" pitchFamily="18" charset="0"/>
                        </a:rPr>
                        <m:t>𝑥</m:t>
                      </m:r>
                    </m:oMath>
                  </m:oMathPara>
                </a14:m>
                <a:endParaRPr lang="en-US" sz="2400" dirty="0"/>
              </a:p>
            </p:txBody>
          </p:sp>
        </mc:Choice>
        <mc:Fallback xmlns="">
          <p:sp>
            <p:nvSpPr>
              <p:cNvPr id="10" name="TextBox 9">
                <a:extLst>
                  <a:ext uri="{FF2B5EF4-FFF2-40B4-BE49-F238E27FC236}">
                    <a16:creationId xmlns="" xmlns:a16="http://schemas.microsoft.com/office/drawing/2014/main" xmlns:a14="http://schemas.microsoft.com/office/drawing/2010/main" id="{926D68EA-6381-7F4B-A537-A52B624AFFEA}"/>
                  </a:ext>
                </a:extLst>
              </p:cNvPr>
              <p:cNvSpPr txBox="1">
                <a:spLocks noRot="1" noChangeAspect="1" noMove="1" noResize="1" noEditPoints="1" noAdjustHandles="1" noChangeArrowheads="1" noChangeShapeType="1" noTextEdit="1"/>
              </p:cNvSpPr>
              <p:nvPr/>
            </p:nvSpPr>
            <p:spPr>
              <a:xfrm>
                <a:off x="9413817" y="5608612"/>
                <a:ext cx="1177695" cy="369332"/>
              </a:xfrm>
              <a:prstGeom prst="rect">
                <a:avLst/>
              </a:prstGeom>
              <a:blipFill rotWithShape="0">
                <a:blip r:embed="rId6"/>
                <a:stretch>
                  <a:fillRect l="-6218" r="-2591" b="-9836"/>
                </a:stretch>
              </a:blipFill>
            </p:spPr>
            <p:txBody>
              <a:bodyPr/>
              <a:lstStyle/>
              <a:p>
                <a:r>
                  <a:rPr lang="en-US">
                    <a:noFill/>
                  </a:rPr>
                  <a:t> </a:t>
                </a:r>
              </a:p>
            </p:txBody>
          </p:sp>
        </mc:Fallback>
      </mc:AlternateContent>
      <p:pic>
        <p:nvPicPr>
          <p:cNvPr id="11" name="Picture 10">
            <a:extLst>
              <a:ext uri="{FF2B5EF4-FFF2-40B4-BE49-F238E27FC236}">
                <a16:creationId xmlns:a16="http://schemas.microsoft.com/office/drawing/2014/main" id="{21936486-60D0-6E47-BD43-D0B6DBBD8C6E}"/>
              </a:ext>
            </a:extLst>
          </p:cNvPr>
          <p:cNvPicPr>
            <a:picLocks noChangeAspect="1"/>
          </p:cNvPicPr>
          <p:nvPr/>
        </p:nvPicPr>
        <p:blipFill>
          <a:blip r:embed="rId7"/>
          <a:stretch>
            <a:fillRect/>
          </a:stretch>
        </p:blipFill>
        <p:spPr>
          <a:xfrm>
            <a:off x="7272005" y="5502665"/>
            <a:ext cx="638348" cy="383852"/>
          </a:xfrm>
          <a:prstGeom prst="rect">
            <a:avLst/>
          </a:prstGeom>
        </p:spPr>
      </p:pic>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F2ABC4B9-0A77-2143-B7B9-CB660440A6AE}"/>
                  </a:ext>
                </a:extLst>
              </p:cNvPr>
              <p:cNvSpPr txBox="1"/>
              <p:nvPr/>
            </p:nvSpPr>
            <p:spPr>
              <a:xfrm>
                <a:off x="6482495" y="5509925"/>
                <a:ext cx="798295"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i="1">
                          <a:latin typeface="Cambria Math" panose="02040503050406030204" pitchFamily="18" charset="0"/>
                          <a:ea typeface="Cambria Math" panose="02040503050406030204" pitchFamily="18" charset="0"/>
                        </a:rPr>
                        <m:t>100×</m:t>
                      </m:r>
                    </m:oMath>
                  </m:oMathPara>
                </a14:m>
                <a:endParaRPr lang="en-US" sz="2400" dirty="0"/>
              </a:p>
            </p:txBody>
          </p:sp>
        </mc:Choice>
        <mc:Fallback xmlns="">
          <p:sp>
            <p:nvSpPr>
              <p:cNvPr id="13" name="TextBox 12">
                <a:extLst>
                  <a:ext uri="{FF2B5EF4-FFF2-40B4-BE49-F238E27FC236}">
                    <a16:creationId xmlns="" xmlns:a16="http://schemas.microsoft.com/office/drawing/2014/main" xmlns:a14="http://schemas.microsoft.com/office/drawing/2010/main" id="{F2ABC4B9-0A77-2143-B7B9-CB660440A6AE}"/>
                  </a:ext>
                </a:extLst>
              </p:cNvPr>
              <p:cNvSpPr txBox="1">
                <a:spLocks noRot="1" noChangeAspect="1" noMove="1" noResize="1" noEditPoints="1" noAdjustHandles="1" noChangeArrowheads="1" noChangeShapeType="1" noTextEdit="1"/>
              </p:cNvSpPr>
              <p:nvPr/>
            </p:nvSpPr>
            <p:spPr>
              <a:xfrm>
                <a:off x="6482495" y="5509925"/>
                <a:ext cx="798295" cy="369332"/>
              </a:xfrm>
              <a:prstGeom prst="rect">
                <a:avLst/>
              </a:prstGeom>
              <a:blipFill rotWithShape="0">
                <a:blip r:embed="rId8"/>
                <a:stretch>
                  <a:fillRect l="-8397" r="-7634" b="-1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BAC43C6A-3654-4844-9823-FC6E55B8C17D}"/>
                  </a:ext>
                </a:extLst>
              </p:cNvPr>
              <p:cNvSpPr/>
              <p:nvPr/>
            </p:nvSpPr>
            <p:spPr>
              <a:xfrm>
                <a:off x="6666912" y="5173133"/>
                <a:ext cx="1056571"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b="1" i="1" smtClean="0">
                              <a:latin typeface="Cambria Math" panose="02040503050406030204" pitchFamily="18" charset="0"/>
                            </a:rPr>
                          </m:ctrlPr>
                        </m:sSubPr>
                        <m:e>
                          <m:r>
                            <a:rPr lang="en-US" b="1" i="1">
                              <a:latin typeface="Cambria Math" panose="02040503050406030204" pitchFamily="18" charset="0"/>
                            </a:rPr>
                            <m:t>𝒗</m:t>
                          </m:r>
                        </m:e>
                        <m:sub>
                          <m:r>
                            <a:rPr lang="en-US" b="1" i="1">
                              <a:latin typeface="Cambria Math" panose="02040503050406030204" pitchFamily="18" charset="0"/>
                            </a:rPr>
                            <m:t>𝟏</m:t>
                          </m:r>
                        </m:sub>
                      </m:sSub>
                      <m:r>
                        <a:rPr lang="en-US" b="1" i="1" smtClean="0">
                          <a:latin typeface="Cambria Math" panose="02040503050406030204" pitchFamily="18" charset="0"/>
                          <a:ea typeface="Cambria Math" panose="02040503050406030204" pitchFamily="18" charset="0"/>
                        </a:rPr>
                        <m:t>→</m:t>
                      </m:r>
                      <m:sSub>
                        <m:sSubPr>
                          <m:ctrlPr>
                            <a:rPr lang="en-US" b="1" i="1" smtClean="0">
                              <a:latin typeface="Cambria Math" panose="02040503050406030204" pitchFamily="18" charset="0"/>
                              <a:ea typeface="Cambria Math" panose="02040503050406030204" pitchFamily="18" charset="0"/>
                            </a:rPr>
                          </m:ctrlPr>
                        </m:sSubPr>
                        <m:e>
                          <m:r>
                            <a:rPr lang="en-US" b="1" i="1" smtClean="0">
                              <a:latin typeface="Cambria Math" panose="02040503050406030204" pitchFamily="18" charset="0"/>
                              <a:ea typeface="Cambria Math" panose="02040503050406030204" pitchFamily="18" charset="0"/>
                            </a:rPr>
                            <m:t>𝒗</m:t>
                          </m:r>
                        </m:e>
                        <m:sub>
                          <m:r>
                            <a:rPr lang="en-US" b="1" i="1" smtClean="0">
                              <a:latin typeface="Cambria Math" panose="02040503050406030204" pitchFamily="18" charset="0"/>
                              <a:ea typeface="Cambria Math" panose="02040503050406030204" pitchFamily="18" charset="0"/>
                            </a:rPr>
                            <m:t>𝟐</m:t>
                          </m:r>
                        </m:sub>
                      </m:sSub>
                    </m:oMath>
                  </m:oMathPara>
                </a14:m>
                <a:endParaRPr lang="en-US" dirty="0"/>
              </a:p>
            </p:txBody>
          </p:sp>
        </mc:Choice>
        <mc:Fallback xmlns="">
          <p:sp>
            <p:nvSpPr>
              <p:cNvPr id="14" name="Rectangle 13">
                <a:extLst>
                  <a:ext uri="{FF2B5EF4-FFF2-40B4-BE49-F238E27FC236}">
                    <a16:creationId xmlns="" xmlns:a16="http://schemas.microsoft.com/office/drawing/2014/main" xmlns:a14="http://schemas.microsoft.com/office/drawing/2010/main" id="{BAC43C6A-3654-4844-9823-FC6E55B8C17D}"/>
                  </a:ext>
                </a:extLst>
              </p:cNvPr>
              <p:cNvSpPr>
                <a:spLocks noRot="1" noChangeAspect="1" noMove="1" noResize="1" noEditPoints="1" noAdjustHandles="1" noChangeArrowheads="1" noChangeShapeType="1" noTextEdit="1"/>
              </p:cNvSpPr>
              <p:nvPr/>
            </p:nvSpPr>
            <p:spPr>
              <a:xfrm>
                <a:off x="6666912" y="5173133"/>
                <a:ext cx="1056571" cy="369332"/>
              </a:xfrm>
              <a:prstGeom prst="rect">
                <a:avLst/>
              </a:prstGeom>
              <a:blipFill rotWithShape="0">
                <a:blip r:embed="rId9"/>
                <a:stretch>
                  <a:fillRect b="-1667"/>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2AE3334B-CFAB-9149-B09B-4AA75031109A}"/>
              </a:ext>
            </a:extLst>
          </p:cNvPr>
          <p:cNvSpPr>
            <a:spLocks noGrp="1"/>
          </p:cNvSpPr>
          <p:nvPr>
            <p:ph type="sldNum" sz="quarter" idx="12"/>
          </p:nvPr>
        </p:nvSpPr>
        <p:spPr/>
        <p:txBody>
          <a:bodyPr/>
          <a:lstStyle/>
          <a:p>
            <a:fld id="{4B7A0760-B15F-544D-A973-6A10BFD3714A}" type="slidenum">
              <a:rPr lang="en-US" smtClean="0"/>
              <a:t>34</a:t>
            </a:fld>
            <a:endParaRPr lang="en-US"/>
          </a:p>
        </p:txBody>
      </p:sp>
    </p:spTree>
    <p:extLst>
      <p:ext uri="{BB962C8B-B14F-4D97-AF65-F5344CB8AC3E}">
        <p14:creationId xmlns:p14="http://schemas.microsoft.com/office/powerpoint/2010/main" val="3121409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3" grpId="0"/>
      <p:bldP spid="1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CDD01-AC4C-4F41-B5D4-614795671009}"/>
              </a:ext>
            </a:extLst>
          </p:cNvPr>
          <p:cNvSpPr>
            <a:spLocks noGrp="1"/>
          </p:cNvSpPr>
          <p:nvPr>
            <p:ph type="title"/>
          </p:nvPr>
        </p:nvSpPr>
        <p:spPr/>
        <p:txBody>
          <a:bodyPr/>
          <a:lstStyle/>
          <a:p>
            <a:r>
              <a:rPr lang="en-US" dirty="0"/>
              <a:t>Example network</a:t>
            </a:r>
          </a:p>
        </p:txBody>
      </p:sp>
      <p:grpSp>
        <p:nvGrpSpPr>
          <p:cNvPr id="41" name="Group 40">
            <a:extLst>
              <a:ext uri="{FF2B5EF4-FFF2-40B4-BE49-F238E27FC236}">
                <a16:creationId xmlns:a16="http://schemas.microsoft.com/office/drawing/2014/main" id="{63C2D1CE-0065-9545-BE3B-F26F997D9995}"/>
              </a:ext>
            </a:extLst>
          </p:cNvPr>
          <p:cNvGrpSpPr/>
          <p:nvPr/>
        </p:nvGrpSpPr>
        <p:grpSpPr>
          <a:xfrm>
            <a:off x="6743897" y="-1102792"/>
            <a:ext cx="5016638" cy="9912464"/>
            <a:chOff x="6788720" y="-1300016"/>
            <a:chExt cx="5016638" cy="9912464"/>
          </a:xfrm>
        </p:grpSpPr>
        <p:sp>
          <p:nvSpPr>
            <p:cNvPr id="19" name="Arc 18">
              <a:extLst>
                <a:ext uri="{FF2B5EF4-FFF2-40B4-BE49-F238E27FC236}">
                  <a16:creationId xmlns:a16="http://schemas.microsoft.com/office/drawing/2014/main" id="{E66EFF2C-A732-3B4B-B8CA-832129B98961}"/>
                </a:ext>
              </a:extLst>
            </p:cNvPr>
            <p:cNvSpPr/>
            <p:nvPr/>
          </p:nvSpPr>
          <p:spPr>
            <a:xfrm rot="18892415">
              <a:off x="6788756" y="4040448"/>
              <a:ext cx="4572000" cy="4572000"/>
            </a:xfrm>
            <a:prstGeom prst="arc">
              <a:avLst>
                <a:gd name="adj1" fmla="val 16147549"/>
                <a:gd name="adj2" fmla="val 145460"/>
              </a:avLst>
            </a:prstGeom>
            <a:ln w="123825" cmpd="sng">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Oval 19">
              <a:extLst>
                <a:ext uri="{FF2B5EF4-FFF2-40B4-BE49-F238E27FC236}">
                  <a16:creationId xmlns:a16="http://schemas.microsoft.com/office/drawing/2014/main" id="{960726A7-041D-DA46-900A-BB06FA07042E}"/>
                </a:ext>
              </a:extLst>
            </p:cNvPr>
            <p:cNvSpPr/>
            <p:nvPr/>
          </p:nvSpPr>
          <p:spPr>
            <a:xfrm>
              <a:off x="6877850" y="4662152"/>
              <a:ext cx="786581" cy="76691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4400" b="1"/>
                <a:t>S</a:t>
              </a:r>
            </a:p>
          </p:txBody>
        </p:sp>
        <p:pic>
          <p:nvPicPr>
            <p:cNvPr id="21" name="Picture 20">
              <a:extLst>
                <a:ext uri="{FF2B5EF4-FFF2-40B4-BE49-F238E27FC236}">
                  <a16:creationId xmlns:a16="http://schemas.microsoft.com/office/drawing/2014/main" id="{65A4F555-8F87-2C47-BB33-625B9634E1EC}"/>
                </a:ext>
              </a:extLst>
            </p:cNvPr>
            <p:cNvPicPr>
              <a:picLocks noChangeAspect="1"/>
            </p:cNvPicPr>
            <p:nvPr/>
          </p:nvPicPr>
          <p:blipFill>
            <a:blip r:embed="rId2"/>
            <a:stretch>
              <a:fillRect/>
            </a:stretch>
          </p:blipFill>
          <p:spPr>
            <a:xfrm rot="2013501">
              <a:off x="7584653" y="5393782"/>
              <a:ext cx="638348" cy="383852"/>
            </a:xfrm>
            <a:prstGeom prst="rect">
              <a:avLst/>
            </a:prstGeom>
          </p:spPr>
        </p:pic>
        <p:pic>
          <p:nvPicPr>
            <p:cNvPr id="22" name="Picture 21">
              <a:extLst>
                <a:ext uri="{FF2B5EF4-FFF2-40B4-BE49-F238E27FC236}">
                  <a16:creationId xmlns:a16="http://schemas.microsoft.com/office/drawing/2014/main" id="{762D2763-DA0F-2E45-A0D5-84A865CA2F71}"/>
                </a:ext>
              </a:extLst>
            </p:cNvPr>
            <p:cNvPicPr>
              <a:picLocks noChangeAspect="1"/>
            </p:cNvPicPr>
            <p:nvPr/>
          </p:nvPicPr>
          <p:blipFill>
            <a:blip r:embed="rId2"/>
            <a:stretch>
              <a:fillRect/>
            </a:stretch>
          </p:blipFill>
          <p:spPr>
            <a:xfrm>
              <a:off x="8787218" y="5759394"/>
              <a:ext cx="638348" cy="383852"/>
            </a:xfrm>
            <a:prstGeom prst="rect">
              <a:avLst/>
            </a:prstGeom>
          </p:spPr>
        </p:pic>
        <p:pic>
          <p:nvPicPr>
            <p:cNvPr id="23" name="Picture 22">
              <a:extLst>
                <a:ext uri="{FF2B5EF4-FFF2-40B4-BE49-F238E27FC236}">
                  <a16:creationId xmlns:a16="http://schemas.microsoft.com/office/drawing/2014/main" id="{6E7DFBBB-37AF-BA4D-98E6-821146094DC9}"/>
                </a:ext>
              </a:extLst>
            </p:cNvPr>
            <p:cNvPicPr>
              <a:picLocks noChangeAspect="1"/>
            </p:cNvPicPr>
            <p:nvPr/>
          </p:nvPicPr>
          <p:blipFill>
            <a:blip r:embed="rId2"/>
            <a:stretch>
              <a:fillRect/>
            </a:stretch>
          </p:blipFill>
          <p:spPr>
            <a:xfrm rot="19635787">
              <a:off x="9886495" y="5427757"/>
              <a:ext cx="638348" cy="383852"/>
            </a:xfrm>
            <a:prstGeom prst="rect">
              <a:avLst/>
            </a:prstGeom>
          </p:spPr>
        </p:pic>
        <p:sp>
          <p:nvSpPr>
            <p:cNvPr id="24" name="Arc 23">
              <a:extLst>
                <a:ext uri="{FF2B5EF4-FFF2-40B4-BE49-F238E27FC236}">
                  <a16:creationId xmlns:a16="http://schemas.microsoft.com/office/drawing/2014/main" id="{D65A83C5-093C-CB4F-9B17-AE194F4D1334}"/>
                </a:ext>
              </a:extLst>
            </p:cNvPr>
            <p:cNvSpPr/>
            <p:nvPr/>
          </p:nvSpPr>
          <p:spPr>
            <a:xfrm rot="8082452">
              <a:off x="6788720" y="1506727"/>
              <a:ext cx="4572000" cy="4572000"/>
            </a:xfrm>
            <a:prstGeom prst="arc">
              <a:avLst>
                <a:gd name="adj1" fmla="val 16158533"/>
                <a:gd name="adj2" fmla="val 51755"/>
              </a:avLst>
            </a:prstGeom>
            <a:ln w="317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Oval 24">
              <a:extLst>
                <a:ext uri="{FF2B5EF4-FFF2-40B4-BE49-F238E27FC236}">
                  <a16:creationId xmlns:a16="http://schemas.microsoft.com/office/drawing/2014/main" id="{AD3FB01B-EF40-D54E-960C-B3BB1392D3A7}"/>
                </a:ext>
              </a:extLst>
            </p:cNvPr>
            <p:cNvSpPr/>
            <p:nvPr/>
          </p:nvSpPr>
          <p:spPr>
            <a:xfrm>
              <a:off x="10428278" y="4662152"/>
              <a:ext cx="786581" cy="76691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4400" b="1" dirty="0"/>
                <a:t>T</a:t>
              </a:r>
            </a:p>
          </p:txBody>
        </p:sp>
        <p:pic>
          <p:nvPicPr>
            <p:cNvPr id="26" name="Picture 25">
              <a:extLst>
                <a:ext uri="{FF2B5EF4-FFF2-40B4-BE49-F238E27FC236}">
                  <a16:creationId xmlns:a16="http://schemas.microsoft.com/office/drawing/2014/main" id="{0540868E-F9CF-9342-A0C7-73B4122BD223}"/>
                </a:ext>
              </a:extLst>
            </p:cNvPr>
            <p:cNvPicPr>
              <a:picLocks noChangeAspect="1"/>
            </p:cNvPicPr>
            <p:nvPr/>
          </p:nvPicPr>
          <p:blipFill>
            <a:blip r:embed="rId2"/>
            <a:stretch>
              <a:fillRect/>
            </a:stretch>
          </p:blipFill>
          <p:spPr>
            <a:xfrm rot="19598056">
              <a:off x="7453313" y="4033617"/>
              <a:ext cx="638348" cy="383852"/>
            </a:xfrm>
            <a:prstGeom prst="rect">
              <a:avLst/>
            </a:prstGeom>
          </p:spPr>
        </p:pic>
        <p:pic>
          <p:nvPicPr>
            <p:cNvPr id="27" name="Picture 26">
              <a:extLst>
                <a:ext uri="{FF2B5EF4-FFF2-40B4-BE49-F238E27FC236}">
                  <a16:creationId xmlns:a16="http://schemas.microsoft.com/office/drawing/2014/main" id="{CA2C4A61-3D6D-234F-A6A0-CE5163B23BC8}"/>
                </a:ext>
              </a:extLst>
            </p:cNvPr>
            <p:cNvPicPr>
              <a:picLocks noChangeAspect="1"/>
            </p:cNvPicPr>
            <p:nvPr/>
          </p:nvPicPr>
          <p:blipFill>
            <a:blip r:embed="rId2"/>
            <a:stretch>
              <a:fillRect/>
            </a:stretch>
          </p:blipFill>
          <p:spPr>
            <a:xfrm>
              <a:off x="8712317" y="3668334"/>
              <a:ext cx="638348" cy="383852"/>
            </a:xfrm>
            <a:prstGeom prst="rect">
              <a:avLst/>
            </a:prstGeom>
          </p:spPr>
        </p:pic>
        <p:pic>
          <p:nvPicPr>
            <p:cNvPr id="28" name="Picture 27">
              <a:extLst>
                <a:ext uri="{FF2B5EF4-FFF2-40B4-BE49-F238E27FC236}">
                  <a16:creationId xmlns:a16="http://schemas.microsoft.com/office/drawing/2014/main" id="{EDA6D3BB-08B3-DB40-83E2-04063DAB7D53}"/>
                </a:ext>
              </a:extLst>
            </p:cNvPr>
            <p:cNvPicPr>
              <a:picLocks noChangeAspect="1"/>
            </p:cNvPicPr>
            <p:nvPr/>
          </p:nvPicPr>
          <p:blipFill>
            <a:blip r:embed="rId2"/>
            <a:stretch>
              <a:fillRect/>
            </a:stretch>
          </p:blipFill>
          <p:spPr>
            <a:xfrm rot="1654500">
              <a:off x="9906916" y="3954827"/>
              <a:ext cx="638348" cy="383852"/>
            </a:xfrm>
            <a:prstGeom prst="rect">
              <a:avLst/>
            </a:prstGeom>
          </p:spPr>
        </p:pic>
        <p:sp>
          <p:nvSpPr>
            <p:cNvPr id="30" name="TextBox 29">
              <a:extLst>
                <a:ext uri="{FF2B5EF4-FFF2-40B4-BE49-F238E27FC236}">
                  <a16:creationId xmlns:a16="http://schemas.microsoft.com/office/drawing/2014/main" id="{7B30F1BF-DC16-1743-A51A-EA7FF74E0FC4}"/>
                </a:ext>
              </a:extLst>
            </p:cNvPr>
            <p:cNvSpPr txBox="1"/>
            <p:nvPr/>
          </p:nvSpPr>
          <p:spPr>
            <a:xfrm>
              <a:off x="8230605" y="4690823"/>
              <a:ext cx="1920975" cy="707886"/>
            </a:xfrm>
            <a:prstGeom prst="rect">
              <a:avLst/>
            </a:prstGeom>
            <a:noFill/>
          </p:spPr>
          <p:txBody>
            <a:bodyPr wrap="none" rtlCol="0">
              <a:spAutoFit/>
            </a:bodyPr>
            <a:lstStyle/>
            <a:p>
              <a:r>
                <a:rPr lang="en-US" sz="4000" b="1" dirty="0">
                  <a:solidFill>
                    <a:srgbClr val="008000"/>
                  </a:solidFill>
                </a:rPr>
                <a:t>0.75 </a:t>
              </a:r>
              <a:r>
                <a:rPr lang="en-US" sz="4000" b="1" dirty="0" err="1">
                  <a:solidFill>
                    <a:srgbClr val="008000"/>
                  </a:solidFill>
                </a:rPr>
                <a:t>Hrs</a:t>
              </a:r>
              <a:endParaRPr lang="en-US" sz="4000" b="1" dirty="0">
                <a:solidFill>
                  <a:srgbClr val="008000"/>
                </a:solidFill>
              </a:endParaRPr>
            </a:p>
          </p:txBody>
        </p:sp>
        <p:sp>
          <p:nvSpPr>
            <p:cNvPr id="31" name="Rounded Rectangular Callout 30">
              <a:extLst>
                <a:ext uri="{FF2B5EF4-FFF2-40B4-BE49-F238E27FC236}">
                  <a16:creationId xmlns:a16="http://schemas.microsoft.com/office/drawing/2014/main" id="{1BF07010-C61D-4E46-B631-15B6F0AA4146}"/>
                </a:ext>
              </a:extLst>
            </p:cNvPr>
            <p:cNvSpPr/>
            <p:nvPr/>
          </p:nvSpPr>
          <p:spPr>
            <a:xfrm>
              <a:off x="10863864" y="3720078"/>
              <a:ext cx="916780" cy="613697"/>
            </a:xfrm>
            <a:prstGeom prst="wedgeRoundRectCallout">
              <a:avLst>
                <a:gd name="adj1" fmla="val -97271"/>
                <a:gd name="adj2" fmla="val 15994"/>
                <a:gd name="adj3" fmla="val 16667"/>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b="1"/>
                <a:t>1 HR</a:t>
              </a:r>
            </a:p>
          </p:txBody>
        </p:sp>
        <p:sp>
          <p:nvSpPr>
            <p:cNvPr id="32" name="Rounded Rectangular Callout 31">
              <a:extLst>
                <a:ext uri="{FF2B5EF4-FFF2-40B4-BE49-F238E27FC236}">
                  <a16:creationId xmlns:a16="http://schemas.microsoft.com/office/drawing/2014/main" id="{56250D88-2267-944E-A8AC-D4915F808833}"/>
                </a:ext>
              </a:extLst>
            </p:cNvPr>
            <p:cNvSpPr/>
            <p:nvPr/>
          </p:nvSpPr>
          <p:spPr>
            <a:xfrm>
              <a:off x="10863864" y="5502811"/>
              <a:ext cx="916780" cy="613697"/>
            </a:xfrm>
            <a:prstGeom prst="wedgeRoundRectCallout">
              <a:avLst>
                <a:gd name="adj1" fmla="val -87688"/>
                <a:gd name="adj2" fmla="val -42341"/>
                <a:gd name="adj3" fmla="val 16667"/>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b="1"/>
                <a:t>0.5 HR</a:t>
              </a:r>
            </a:p>
          </p:txBody>
        </p:sp>
        <p:sp>
          <p:nvSpPr>
            <p:cNvPr id="35" name="TextBox 34">
              <a:extLst>
                <a:ext uri="{FF2B5EF4-FFF2-40B4-BE49-F238E27FC236}">
                  <a16:creationId xmlns:a16="http://schemas.microsoft.com/office/drawing/2014/main" id="{228AFFC6-AB77-1C4D-9ED7-2A9B36D4E969}"/>
                </a:ext>
              </a:extLst>
            </p:cNvPr>
            <p:cNvSpPr txBox="1"/>
            <p:nvPr/>
          </p:nvSpPr>
          <p:spPr>
            <a:xfrm>
              <a:off x="8717943" y="4110023"/>
              <a:ext cx="627095" cy="400110"/>
            </a:xfrm>
            <a:prstGeom prst="rect">
              <a:avLst/>
            </a:prstGeom>
            <a:noFill/>
          </p:spPr>
          <p:txBody>
            <a:bodyPr wrap="none" rtlCol="0">
              <a:spAutoFit/>
            </a:bodyPr>
            <a:lstStyle/>
            <a:p>
              <a:r>
                <a:rPr lang="en-US" sz="2000"/>
                <a:t>50%</a:t>
              </a:r>
              <a:endParaRPr lang="en-US" sz="2000" dirty="0"/>
            </a:p>
          </p:txBody>
        </p:sp>
        <p:sp>
          <p:nvSpPr>
            <p:cNvPr id="36" name="TextBox 35">
              <a:extLst>
                <a:ext uri="{FF2B5EF4-FFF2-40B4-BE49-F238E27FC236}">
                  <a16:creationId xmlns:a16="http://schemas.microsoft.com/office/drawing/2014/main" id="{45B32A80-330C-294E-A31F-D5A3FE6FBEB0}"/>
                </a:ext>
              </a:extLst>
            </p:cNvPr>
            <p:cNvSpPr txBox="1"/>
            <p:nvPr/>
          </p:nvSpPr>
          <p:spPr>
            <a:xfrm>
              <a:off x="8761172" y="6120562"/>
              <a:ext cx="627095" cy="400110"/>
            </a:xfrm>
            <a:prstGeom prst="rect">
              <a:avLst/>
            </a:prstGeom>
            <a:noFill/>
          </p:spPr>
          <p:txBody>
            <a:bodyPr wrap="none" rtlCol="0">
              <a:spAutoFit/>
            </a:bodyPr>
            <a:lstStyle/>
            <a:p>
              <a:r>
                <a:rPr lang="en-US" sz="2000"/>
                <a:t>50%</a:t>
              </a:r>
              <a:endParaRPr lang="en-US" sz="2000" dirty="0"/>
            </a:p>
          </p:txBody>
        </p:sp>
        <p:grpSp>
          <p:nvGrpSpPr>
            <p:cNvPr id="40" name="Group 39">
              <a:extLst>
                <a:ext uri="{FF2B5EF4-FFF2-40B4-BE49-F238E27FC236}">
                  <a16:creationId xmlns:a16="http://schemas.microsoft.com/office/drawing/2014/main" id="{720F5BB0-03D4-8345-9A5A-D19EC78D55DA}"/>
                </a:ext>
              </a:extLst>
            </p:cNvPr>
            <p:cNvGrpSpPr/>
            <p:nvPr/>
          </p:nvGrpSpPr>
          <p:grpSpPr>
            <a:xfrm>
              <a:off x="6851098" y="-1300016"/>
              <a:ext cx="4954260" cy="7121195"/>
              <a:chOff x="6788720" y="-1457436"/>
              <a:chExt cx="4954260" cy="7121195"/>
            </a:xfrm>
          </p:grpSpPr>
          <p:pic>
            <p:nvPicPr>
              <p:cNvPr id="18" name="Picture 17">
                <a:extLst>
                  <a:ext uri="{FF2B5EF4-FFF2-40B4-BE49-F238E27FC236}">
                    <a16:creationId xmlns:a16="http://schemas.microsoft.com/office/drawing/2014/main" id="{E7DBF93E-015C-8244-808B-9D3020FB4843}"/>
                  </a:ext>
                </a:extLst>
              </p:cNvPr>
              <p:cNvPicPr>
                <a:picLocks noChangeAspect="1"/>
              </p:cNvPicPr>
              <p:nvPr/>
            </p:nvPicPr>
            <p:blipFill>
              <a:blip r:embed="rId2"/>
              <a:stretch>
                <a:fillRect/>
              </a:stretch>
            </p:blipFill>
            <p:spPr>
              <a:xfrm>
                <a:off x="8737783" y="2771335"/>
                <a:ext cx="638348" cy="383852"/>
              </a:xfrm>
              <a:prstGeom prst="rect">
                <a:avLst/>
              </a:prstGeom>
            </p:spPr>
          </p:pic>
          <p:grpSp>
            <p:nvGrpSpPr>
              <p:cNvPr id="3" name="Group 2">
                <a:extLst>
                  <a:ext uri="{FF2B5EF4-FFF2-40B4-BE49-F238E27FC236}">
                    <a16:creationId xmlns:a16="http://schemas.microsoft.com/office/drawing/2014/main" id="{B500E3BC-A1EE-8A4B-801E-A81374EFA1CE}"/>
                  </a:ext>
                </a:extLst>
              </p:cNvPr>
              <p:cNvGrpSpPr/>
              <p:nvPr/>
            </p:nvGrpSpPr>
            <p:grpSpPr>
              <a:xfrm>
                <a:off x="6788720" y="-1457436"/>
                <a:ext cx="4954260" cy="7121195"/>
                <a:chOff x="6788720" y="-1457436"/>
                <a:chExt cx="4954260" cy="7121195"/>
              </a:xfrm>
            </p:grpSpPr>
            <p:pic>
              <p:nvPicPr>
                <p:cNvPr id="5" name="Picture 4">
                  <a:extLst>
                    <a:ext uri="{FF2B5EF4-FFF2-40B4-BE49-F238E27FC236}">
                      <a16:creationId xmlns:a16="http://schemas.microsoft.com/office/drawing/2014/main" id="{1C870BFE-9817-634C-A5DE-3A5B71BBCB14}"/>
                    </a:ext>
                  </a:extLst>
                </p:cNvPr>
                <p:cNvPicPr>
                  <a:picLocks noChangeAspect="1"/>
                </p:cNvPicPr>
                <p:nvPr/>
              </p:nvPicPr>
              <p:blipFill>
                <a:blip r:embed="rId2"/>
                <a:stretch>
                  <a:fillRect/>
                </a:stretch>
              </p:blipFill>
              <p:spPr>
                <a:xfrm rot="20449939">
                  <a:off x="9382425" y="2677179"/>
                  <a:ext cx="638348" cy="383852"/>
                </a:xfrm>
                <a:prstGeom prst="rect">
                  <a:avLst/>
                </a:prstGeom>
              </p:spPr>
            </p:pic>
            <p:pic>
              <p:nvPicPr>
                <p:cNvPr id="6" name="Picture 5">
                  <a:extLst>
                    <a:ext uri="{FF2B5EF4-FFF2-40B4-BE49-F238E27FC236}">
                      <a16:creationId xmlns:a16="http://schemas.microsoft.com/office/drawing/2014/main" id="{E00F7C43-CAFA-1E44-AA2F-F81642217FDA}"/>
                    </a:ext>
                  </a:extLst>
                </p:cNvPr>
                <p:cNvPicPr>
                  <a:picLocks noChangeAspect="1"/>
                </p:cNvPicPr>
                <p:nvPr/>
              </p:nvPicPr>
              <p:blipFill>
                <a:blip r:embed="rId2"/>
                <a:stretch>
                  <a:fillRect/>
                </a:stretch>
              </p:blipFill>
              <p:spPr>
                <a:xfrm rot="19473064">
                  <a:off x="9958460" y="2388726"/>
                  <a:ext cx="638348" cy="383852"/>
                </a:xfrm>
                <a:prstGeom prst="rect">
                  <a:avLst/>
                </a:prstGeom>
              </p:spPr>
            </p:pic>
            <p:sp>
              <p:nvSpPr>
                <p:cNvPr id="12" name="Arc 11">
                  <a:extLst>
                    <a:ext uri="{FF2B5EF4-FFF2-40B4-BE49-F238E27FC236}">
                      <a16:creationId xmlns:a16="http://schemas.microsoft.com/office/drawing/2014/main" id="{F16F4C72-9A1C-ED4A-B13E-DDD67A2CED25}"/>
                    </a:ext>
                  </a:extLst>
                </p:cNvPr>
                <p:cNvSpPr/>
                <p:nvPr/>
              </p:nvSpPr>
              <p:spPr>
                <a:xfrm rot="18892415">
                  <a:off x="6788756" y="1091759"/>
                  <a:ext cx="4572000" cy="4572000"/>
                </a:xfrm>
                <a:prstGeom prst="arc">
                  <a:avLst>
                    <a:gd name="adj1" fmla="val 16147549"/>
                    <a:gd name="adj2" fmla="val 145460"/>
                  </a:avLst>
                </a:prstGeom>
                <a:ln w="123825" cmpd="sng">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Arc 12">
                  <a:extLst>
                    <a:ext uri="{FF2B5EF4-FFF2-40B4-BE49-F238E27FC236}">
                      <a16:creationId xmlns:a16="http://schemas.microsoft.com/office/drawing/2014/main" id="{3F4669D0-32DE-6440-A33F-93EFEC181A19}"/>
                    </a:ext>
                  </a:extLst>
                </p:cNvPr>
                <p:cNvSpPr/>
                <p:nvPr/>
              </p:nvSpPr>
              <p:spPr>
                <a:xfrm rot="8082452">
                  <a:off x="6788720" y="-1457436"/>
                  <a:ext cx="4572000" cy="4572000"/>
                </a:xfrm>
                <a:prstGeom prst="arc">
                  <a:avLst>
                    <a:gd name="adj1" fmla="val 16158533"/>
                    <a:gd name="adj2" fmla="val 51755"/>
                  </a:avLst>
                </a:prstGeom>
                <a:ln w="317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Oval 13">
                  <a:extLst>
                    <a:ext uri="{FF2B5EF4-FFF2-40B4-BE49-F238E27FC236}">
                      <a16:creationId xmlns:a16="http://schemas.microsoft.com/office/drawing/2014/main" id="{CB7C736D-8EBE-AE4B-A35C-611E215B30D9}"/>
                    </a:ext>
                  </a:extLst>
                </p:cNvPr>
                <p:cNvSpPr/>
                <p:nvPr/>
              </p:nvSpPr>
              <p:spPr>
                <a:xfrm>
                  <a:off x="6877850" y="1725498"/>
                  <a:ext cx="786581" cy="76691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4400" b="1" dirty="0"/>
                    <a:t>S</a:t>
                  </a:r>
                </a:p>
              </p:txBody>
            </p:sp>
            <p:sp>
              <p:nvSpPr>
                <p:cNvPr id="15" name="Oval 14">
                  <a:extLst>
                    <a:ext uri="{FF2B5EF4-FFF2-40B4-BE49-F238E27FC236}">
                      <a16:creationId xmlns:a16="http://schemas.microsoft.com/office/drawing/2014/main" id="{1A9B84F3-BA8B-2541-A840-14ED9EE35275}"/>
                    </a:ext>
                  </a:extLst>
                </p:cNvPr>
                <p:cNvSpPr/>
                <p:nvPr/>
              </p:nvSpPr>
              <p:spPr>
                <a:xfrm>
                  <a:off x="10428278" y="1725498"/>
                  <a:ext cx="786581" cy="76691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4400" b="1" dirty="0"/>
                    <a:t>T</a:t>
                  </a:r>
                </a:p>
              </p:txBody>
            </p:sp>
            <p:pic>
              <p:nvPicPr>
                <p:cNvPr id="16" name="Picture 15">
                  <a:extLst>
                    <a:ext uri="{FF2B5EF4-FFF2-40B4-BE49-F238E27FC236}">
                      <a16:creationId xmlns:a16="http://schemas.microsoft.com/office/drawing/2014/main" id="{392C1FFA-7282-8A4E-AC38-843653EE28C6}"/>
                    </a:ext>
                  </a:extLst>
                </p:cNvPr>
                <p:cNvPicPr>
                  <a:picLocks noChangeAspect="1"/>
                </p:cNvPicPr>
                <p:nvPr/>
              </p:nvPicPr>
              <p:blipFill>
                <a:blip r:embed="rId2"/>
                <a:stretch>
                  <a:fillRect/>
                </a:stretch>
              </p:blipFill>
              <p:spPr>
                <a:xfrm rot="2040034">
                  <a:off x="7528066" y="2389566"/>
                  <a:ext cx="638348" cy="383852"/>
                </a:xfrm>
                <a:prstGeom prst="rect">
                  <a:avLst/>
                </a:prstGeom>
              </p:spPr>
            </p:pic>
            <p:pic>
              <p:nvPicPr>
                <p:cNvPr id="17" name="Picture 16">
                  <a:extLst>
                    <a:ext uri="{FF2B5EF4-FFF2-40B4-BE49-F238E27FC236}">
                      <a16:creationId xmlns:a16="http://schemas.microsoft.com/office/drawing/2014/main" id="{98E2594C-BB31-E64B-948E-ACD2910E94C2}"/>
                    </a:ext>
                  </a:extLst>
                </p:cNvPr>
                <p:cNvPicPr>
                  <a:picLocks noChangeAspect="1"/>
                </p:cNvPicPr>
                <p:nvPr/>
              </p:nvPicPr>
              <p:blipFill>
                <a:blip r:embed="rId2"/>
                <a:stretch>
                  <a:fillRect/>
                </a:stretch>
              </p:blipFill>
              <p:spPr>
                <a:xfrm rot="1164150">
                  <a:off x="8103238" y="2675783"/>
                  <a:ext cx="638348" cy="383852"/>
                </a:xfrm>
                <a:prstGeom prst="rect">
                  <a:avLst/>
                </a:prstGeom>
              </p:spPr>
            </p:pic>
            <p:sp>
              <p:nvSpPr>
                <p:cNvPr id="29" name="TextBox 28">
                  <a:extLst>
                    <a:ext uri="{FF2B5EF4-FFF2-40B4-BE49-F238E27FC236}">
                      <a16:creationId xmlns:a16="http://schemas.microsoft.com/office/drawing/2014/main" id="{672EFABA-9F5B-1447-B971-F3C811F16CF6}"/>
                    </a:ext>
                  </a:extLst>
                </p:cNvPr>
                <p:cNvSpPr txBox="1"/>
                <p:nvPr/>
              </p:nvSpPr>
              <p:spPr>
                <a:xfrm>
                  <a:off x="8460296" y="1667720"/>
                  <a:ext cx="1265346" cy="707886"/>
                </a:xfrm>
                <a:prstGeom prst="rect">
                  <a:avLst/>
                </a:prstGeom>
                <a:noFill/>
              </p:spPr>
              <p:txBody>
                <a:bodyPr wrap="none" rtlCol="0">
                  <a:spAutoFit/>
                </a:bodyPr>
                <a:lstStyle/>
                <a:p>
                  <a:r>
                    <a:rPr lang="en-US" sz="4000" b="1" dirty="0">
                      <a:solidFill>
                        <a:srgbClr val="FF0000"/>
                      </a:solidFill>
                    </a:rPr>
                    <a:t>1 </a:t>
                  </a:r>
                  <a:r>
                    <a:rPr lang="en-US" sz="4000" b="1" dirty="0" err="1">
                      <a:solidFill>
                        <a:srgbClr val="FF0000"/>
                      </a:solidFill>
                    </a:rPr>
                    <a:t>Hrs</a:t>
                  </a:r>
                  <a:endParaRPr lang="en-US" sz="4000" b="1" dirty="0">
                    <a:solidFill>
                      <a:srgbClr val="FF0000"/>
                    </a:solidFill>
                  </a:endParaRPr>
                </a:p>
              </p:txBody>
            </p:sp>
            <p:sp>
              <p:nvSpPr>
                <p:cNvPr id="33" name="TextBox 32">
                  <a:extLst>
                    <a:ext uri="{FF2B5EF4-FFF2-40B4-BE49-F238E27FC236}">
                      <a16:creationId xmlns:a16="http://schemas.microsoft.com/office/drawing/2014/main" id="{CDBCF4A6-51BE-FE4D-AC68-CFC7536E32E1}"/>
                    </a:ext>
                  </a:extLst>
                </p:cNvPr>
                <p:cNvSpPr txBox="1"/>
                <p:nvPr/>
              </p:nvSpPr>
              <p:spPr>
                <a:xfrm>
                  <a:off x="8753731" y="3122184"/>
                  <a:ext cx="756938" cy="400110"/>
                </a:xfrm>
                <a:prstGeom prst="rect">
                  <a:avLst/>
                </a:prstGeom>
                <a:noFill/>
              </p:spPr>
              <p:txBody>
                <a:bodyPr wrap="none" rtlCol="0">
                  <a:spAutoFit/>
                </a:bodyPr>
                <a:lstStyle/>
                <a:p>
                  <a:r>
                    <a:rPr lang="en-US" sz="2000" dirty="0"/>
                    <a:t>100%</a:t>
                  </a:r>
                </a:p>
              </p:txBody>
            </p:sp>
            <p:sp>
              <p:nvSpPr>
                <p:cNvPr id="34" name="Rounded Rectangular Callout 33">
                  <a:extLst>
                    <a:ext uri="{FF2B5EF4-FFF2-40B4-BE49-F238E27FC236}">
                      <a16:creationId xmlns:a16="http://schemas.microsoft.com/office/drawing/2014/main" id="{EAC6813F-E8B3-F34D-916C-A8708186210C}"/>
                    </a:ext>
                  </a:extLst>
                </p:cNvPr>
                <p:cNvSpPr/>
                <p:nvPr/>
              </p:nvSpPr>
              <p:spPr>
                <a:xfrm>
                  <a:off x="10850931" y="2566157"/>
                  <a:ext cx="892049" cy="613697"/>
                </a:xfrm>
                <a:prstGeom prst="wedgeRoundRectCallout">
                  <a:avLst>
                    <a:gd name="adj1" fmla="val -85033"/>
                    <a:gd name="adj2" fmla="val -43947"/>
                    <a:gd name="adj3" fmla="val 16667"/>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b="1"/>
                    <a:t>1 HR</a:t>
                  </a:r>
                </a:p>
              </p:txBody>
            </p:sp>
            <p:sp>
              <p:nvSpPr>
                <p:cNvPr id="37" name="TextBox 36">
                  <a:extLst>
                    <a:ext uri="{FF2B5EF4-FFF2-40B4-BE49-F238E27FC236}">
                      <a16:creationId xmlns:a16="http://schemas.microsoft.com/office/drawing/2014/main" id="{70427AF1-EACC-F44A-BA50-101752D29682}"/>
                    </a:ext>
                  </a:extLst>
                </p:cNvPr>
                <p:cNvSpPr txBox="1"/>
                <p:nvPr/>
              </p:nvSpPr>
              <p:spPr>
                <a:xfrm>
                  <a:off x="8808330" y="1113751"/>
                  <a:ext cx="497252" cy="400110"/>
                </a:xfrm>
                <a:prstGeom prst="rect">
                  <a:avLst/>
                </a:prstGeom>
                <a:noFill/>
              </p:spPr>
              <p:txBody>
                <a:bodyPr wrap="none" rtlCol="0">
                  <a:spAutoFit/>
                </a:bodyPr>
                <a:lstStyle/>
                <a:p>
                  <a:r>
                    <a:rPr lang="en-US" sz="2000"/>
                    <a:t>0%</a:t>
                  </a:r>
                  <a:endParaRPr lang="en-US" sz="2000" dirty="0"/>
                </a:p>
              </p:txBody>
            </p:sp>
          </p:grpSp>
        </p:grpSp>
      </p:grpSp>
      <p:grpSp>
        <p:nvGrpSpPr>
          <p:cNvPr id="4" name="Group 3"/>
          <p:cNvGrpSpPr/>
          <p:nvPr/>
        </p:nvGrpSpPr>
        <p:grpSpPr>
          <a:xfrm>
            <a:off x="514226" y="-10515"/>
            <a:ext cx="4572036" cy="7113640"/>
            <a:chOff x="514226" y="-10515"/>
            <a:chExt cx="4572036" cy="7113640"/>
          </a:xfrm>
        </p:grpSpPr>
        <p:sp>
          <p:nvSpPr>
            <p:cNvPr id="7" name="Arc 6">
              <a:extLst>
                <a:ext uri="{FF2B5EF4-FFF2-40B4-BE49-F238E27FC236}">
                  <a16:creationId xmlns:a16="http://schemas.microsoft.com/office/drawing/2014/main" id="{00513995-700F-9445-B8C5-F4E062C2ADE2}"/>
                </a:ext>
              </a:extLst>
            </p:cNvPr>
            <p:cNvSpPr/>
            <p:nvPr/>
          </p:nvSpPr>
          <p:spPr>
            <a:xfrm rot="18892415">
              <a:off x="514262" y="2531125"/>
              <a:ext cx="4572000" cy="4572000"/>
            </a:xfrm>
            <a:prstGeom prst="arc">
              <a:avLst>
                <a:gd name="adj1" fmla="val 16147549"/>
                <a:gd name="adj2" fmla="val 145460"/>
              </a:avLst>
            </a:prstGeom>
            <a:ln w="123825" cmpd="sng">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Arc 7">
              <a:extLst>
                <a:ext uri="{FF2B5EF4-FFF2-40B4-BE49-F238E27FC236}">
                  <a16:creationId xmlns:a16="http://schemas.microsoft.com/office/drawing/2014/main" id="{A89864AC-C478-8A46-9686-D0C5A0F95DB5}"/>
                </a:ext>
              </a:extLst>
            </p:cNvPr>
            <p:cNvSpPr/>
            <p:nvPr/>
          </p:nvSpPr>
          <p:spPr>
            <a:xfrm rot="8082452">
              <a:off x="514226" y="-10515"/>
              <a:ext cx="4572000" cy="4572000"/>
            </a:xfrm>
            <a:prstGeom prst="arc">
              <a:avLst>
                <a:gd name="adj1" fmla="val 16158533"/>
                <a:gd name="adj2" fmla="val 51755"/>
              </a:avLst>
            </a:prstGeom>
            <a:ln w="317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Oval 8">
              <a:extLst>
                <a:ext uri="{FF2B5EF4-FFF2-40B4-BE49-F238E27FC236}">
                  <a16:creationId xmlns:a16="http://schemas.microsoft.com/office/drawing/2014/main" id="{128651E3-A0E8-AC4D-A8E0-CE0379E5E694}"/>
                </a:ext>
              </a:extLst>
            </p:cNvPr>
            <p:cNvSpPr/>
            <p:nvPr/>
          </p:nvSpPr>
          <p:spPr>
            <a:xfrm>
              <a:off x="603356" y="3164864"/>
              <a:ext cx="786581" cy="76691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4400" b="1" dirty="0"/>
                <a:t>S</a:t>
              </a:r>
            </a:p>
          </p:txBody>
        </p:sp>
        <p:sp>
          <p:nvSpPr>
            <p:cNvPr id="10" name="Oval 9">
              <a:extLst>
                <a:ext uri="{FF2B5EF4-FFF2-40B4-BE49-F238E27FC236}">
                  <a16:creationId xmlns:a16="http://schemas.microsoft.com/office/drawing/2014/main" id="{89267BAC-60EA-4E4C-9F9E-5976CAF1F320}"/>
                </a:ext>
              </a:extLst>
            </p:cNvPr>
            <p:cNvSpPr/>
            <p:nvPr/>
          </p:nvSpPr>
          <p:spPr>
            <a:xfrm>
              <a:off x="4153784" y="3164864"/>
              <a:ext cx="786581" cy="76691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4400" b="1" dirty="0"/>
                <a:t>T</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E2EAAC10-6CAC-8D40-81C6-C4603EAF417C}"/>
                    </a:ext>
                  </a:extLst>
                </p:cNvPr>
                <p:cNvSpPr txBox="1"/>
                <p:nvPr/>
              </p:nvSpPr>
              <p:spPr>
                <a:xfrm>
                  <a:off x="1006629" y="4948141"/>
                  <a:ext cx="3632533" cy="523220"/>
                </a:xfrm>
                <a:prstGeom prst="rect">
                  <a:avLst/>
                </a:prstGeom>
                <a:noFill/>
                <a:ln>
                  <a:solidFill>
                    <a:schemeClr val="tx1"/>
                  </a:solidFill>
                </a:ln>
              </p:spPr>
              <p:txBody>
                <a:bodyPr wrap="none" rtlCol="0">
                  <a:spAutoFit/>
                </a:bodyPr>
                <a:lstStyle/>
                <a:p>
                  <a14:m>
                    <m:oMath xmlns:m="http://schemas.openxmlformats.org/officeDocument/2006/math">
                      <m:r>
                        <a:rPr lang="en-US" sz="2800" i="1" smtClean="0">
                          <a:latin typeface="Cambria Math" charset="0"/>
                        </a:rPr>
                        <m:t>𝑥</m:t>
                      </m:r>
                      <m:r>
                        <a:rPr lang="en-US" sz="2800" b="0" i="1" smtClean="0">
                          <a:latin typeface="Cambria Math" charset="0"/>
                        </a:rPr>
                        <m:t>=</m:t>
                      </m:r>
                    </m:oMath>
                  </a14:m>
                  <a:r>
                    <a:rPr lang="en-US" sz="2800" dirty="0"/>
                    <a:t> fraction of the flow</a:t>
                  </a:r>
                </a:p>
              </p:txBody>
            </p:sp>
          </mc:Choice>
          <mc:Fallback xmlns="">
            <p:sp>
              <p:nvSpPr>
                <p:cNvPr id="11" name="TextBox 10">
                  <a:extLst>
                    <a:ext uri="{FF2B5EF4-FFF2-40B4-BE49-F238E27FC236}">
                      <a16:creationId xmlns:a16="http://schemas.microsoft.com/office/drawing/2014/main" xmlns="" xmlns:a14="http://schemas.microsoft.com/office/drawing/2010/main" id="{E2EAAC10-6CAC-8D40-81C6-C4603EAF417C}"/>
                    </a:ext>
                  </a:extLst>
                </p:cNvPr>
                <p:cNvSpPr txBox="1">
                  <a:spLocks noRot="1" noChangeAspect="1" noMove="1" noResize="1" noEditPoints="1" noAdjustHandles="1" noChangeArrowheads="1" noChangeShapeType="1" noTextEdit="1"/>
                </p:cNvSpPr>
                <p:nvPr/>
              </p:nvSpPr>
              <p:spPr>
                <a:xfrm>
                  <a:off x="1006629" y="4948141"/>
                  <a:ext cx="3632533" cy="523220"/>
                </a:xfrm>
                <a:prstGeom prst="rect">
                  <a:avLst/>
                </a:prstGeom>
                <a:blipFill rotWithShape="0">
                  <a:blip r:embed="rId3"/>
                  <a:stretch>
                    <a:fillRect t="-11364" r="-5853" b="-29545"/>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D55F4A8A-DA3A-F74C-BE4E-D074318AD102}"/>
                    </a:ext>
                  </a:extLst>
                </p:cNvPr>
                <p:cNvSpPr txBox="1"/>
                <p:nvPr/>
              </p:nvSpPr>
              <p:spPr>
                <a:xfrm>
                  <a:off x="2112457" y="2090819"/>
                  <a:ext cx="1196610"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𝑙</m:t>
                        </m:r>
                        <m:d>
                          <m:dPr>
                            <m:ctrlPr>
                              <a:rPr lang="en-US" sz="2400" b="0" i="1" smtClean="0">
                                <a:latin typeface="Cambria Math" panose="02040503050406030204" pitchFamily="18" charset="0"/>
                              </a:rPr>
                            </m:ctrlPr>
                          </m:dPr>
                          <m:e>
                            <m:r>
                              <a:rPr lang="en-US" sz="2400" b="0" i="1" smtClean="0">
                                <a:latin typeface="Cambria Math" charset="0"/>
                              </a:rPr>
                              <m:t>𝑥</m:t>
                            </m:r>
                          </m:e>
                        </m:d>
                        <m:r>
                          <a:rPr lang="en-US" sz="2400" b="0" i="1" smtClean="0">
                            <a:latin typeface="Cambria Math" charset="0"/>
                          </a:rPr>
                          <m:t>=1</m:t>
                        </m:r>
                      </m:oMath>
                    </m:oMathPara>
                  </a14:m>
                  <a:endParaRPr lang="en-US" sz="2400" dirty="0"/>
                </a:p>
              </p:txBody>
            </p:sp>
          </mc:Choice>
          <mc:Fallback xmlns="">
            <p:sp>
              <p:nvSpPr>
                <p:cNvPr id="38" name="TextBox 37">
                  <a:extLst>
                    <a:ext uri="{FF2B5EF4-FFF2-40B4-BE49-F238E27FC236}">
                      <a16:creationId xmlns:a16="http://schemas.microsoft.com/office/drawing/2014/main" xmlns="" xmlns:a14="http://schemas.microsoft.com/office/drawing/2010/main" id="{D55F4A8A-DA3A-F74C-BE4E-D074318AD102}"/>
                    </a:ext>
                  </a:extLst>
                </p:cNvPr>
                <p:cNvSpPr txBox="1">
                  <a:spLocks noRot="1" noChangeAspect="1" noMove="1" noResize="1" noEditPoints="1" noAdjustHandles="1" noChangeArrowheads="1" noChangeShapeType="1" noTextEdit="1"/>
                </p:cNvSpPr>
                <p:nvPr/>
              </p:nvSpPr>
              <p:spPr>
                <a:xfrm>
                  <a:off x="2112457" y="2090819"/>
                  <a:ext cx="1196610" cy="369332"/>
                </a:xfrm>
                <a:prstGeom prst="rect">
                  <a:avLst/>
                </a:prstGeom>
                <a:blipFill rotWithShape="0">
                  <a:blip r:embed="rId4"/>
                  <a:stretch>
                    <a:fillRect l="-5102" r="-4592" b="-98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7C1456B-7D35-294C-B422-743852F2F6C6}"/>
                    </a:ext>
                  </a:extLst>
                </p:cNvPr>
                <p:cNvSpPr txBox="1"/>
                <p:nvPr/>
              </p:nvSpPr>
              <p:spPr>
                <a:xfrm>
                  <a:off x="2112457" y="4052107"/>
                  <a:ext cx="1196610"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𝑙</m:t>
                        </m:r>
                        <m:d>
                          <m:dPr>
                            <m:ctrlPr>
                              <a:rPr lang="en-US" sz="2400" b="0" i="1" smtClean="0">
                                <a:latin typeface="Cambria Math" panose="02040503050406030204" pitchFamily="18" charset="0"/>
                              </a:rPr>
                            </m:ctrlPr>
                          </m:dPr>
                          <m:e>
                            <m:r>
                              <a:rPr lang="en-US" sz="2400" b="0" i="1" smtClean="0">
                                <a:latin typeface="Cambria Math" charset="0"/>
                              </a:rPr>
                              <m:t>𝑥</m:t>
                            </m:r>
                          </m:e>
                        </m:d>
                        <m:r>
                          <a:rPr lang="en-US" sz="2400" b="0" i="1" smtClean="0">
                            <a:latin typeface="Cambria Math" charset="0"/>
                          </a:rPr>
                          <m:t>=</m:t>
                        </m:r>
                        <m:r>
                          <a:rPr lang="en-US" sz="2400" b="0" i="1" smtClean="0">
                            <a:latin typeface="Cambria Math" charset="0"/>
                          </a:rPr>
                          <m:t>𝑥</m:t>
                        </m:r>
                      </m:oMath>
                    </m:oMathPara>
                  </a14:m>
                  <a:endParaRPr lang="en-US" sz="2400" dirty="0"/>
                </a:p>
              </p:txBody>
            </p:sp>
          </mc:Choice>
          <mc:Fallback xmlns="">
            <p:sp>
              <p:nvSpPr>
                <p:cNvPr id="39" name="TextBox 38">
                  <a:extLst>
                    <a:ext uri="{FF2B5EF4-FFF2-40B4-BE49-F238E27FC236}">
                      <a16:creationId xmlns:a16="http://schemas.microsoft.com/office/drawing/2014/main" xmlns="" xmlns:a14="http://schemas.microsoft.com/office/drawing/2010/main" id="{07C1456B-7D35-294C-B422-743852F2F6C6}"/>
                    </a:ext>
                  </a:extLst>
                </p:cNvPr>
                <p:cNvSpPr txBox="1">
                  <a:spLocks noRot="1" noChangeAspect="1" noMove="1" noResize="1" noEditPoints="1" noAdjustHandles="1" noChangeArrowheads="1" noChangeShapeType="1" noTextEdit="1"/>
                </p:cNvSpPr>
                <p:nvPr/>
              </p:nvSpPr>
              <p:spPr>
                <a:xfrm>
                  <a:off x="2112457" y="4052107"/>
                  <a:ext cx="1196610" cy="369332"/>
                </a:xfrm>
                <a:prstGeom prst="rect">
                  <a:avLst/>
                </a:prstGeom>
                <a:blipFill rotWithShape="0">
                  <a:blip r:embed="rId5"/>
                  <a:stretch>
                    <a:fillRect l="-5102" r="-1531" b="-11667"/>
                  </a:stretch>
                </a:blipFill>
              </p:spPr>
              <p:txBody>
                <a:bodyPr/>
                <a:lstStyle/>
                <a:p>
                  <a:r>
                    <a:rPr lang="en-US">
                      <a:noFill/>
                    </a:rPr>
                    <a:t> </a:t>
                  </a:r>
                </a:p>
              </p:txBody>
            </p:sp>
          </mc:Fallback>
        </mc:AlternateContent>
      </p:grpSp>
      <p:sp>
        <p:nvSpPr>
          <p:cNvPr id="42" name="Slide Number Placeholder 41">
            <a:extLst>
              <a:ext uri="{FF2B5EF4-FFF2-40B4-BE49-F238E27FC236}">
                <a16:creationId xmlns:a16="http://schemas.microsoft.com/office/drawing/2014/main" id="{5C15A7C9-32AA-F512-15DA-5950A4C00841}"/>
              </a:ext>
            </a:extLst>
          </p:cNvPr>
          <p:cNvSpPr>
            <a:spLocks noGrp="1"/>
          </p:cNvSpPr>
          <p:nvPr>
            <p:ph type="sldNum" sz="quarter" idx="12"/>
          </p:nvPr>
        </p:nvSpPr>
        <p:spPr/>
        <p:txBody>
          <a:bodyPr/>
          <a:lstStyle/>
          <a:p>
            <a:fld id="{5E14A864-8846-DC49-9FDC-14F56CA6E9FC}" type="slidenum">
              <a:rPr lang="en-US" smtClean="0"/>
              <a:t>35</a:t>
            </a:fld>
            <a:endParaRPr lang="en-US"/>
          </a:p>
        </p:txBody>
      </p:sp>
    </p:spTree>
    <p:extLst>
      <p:ext uri="{BB962C8B-B14F-4D97-AF65-F5344CB8AC3E}">
        <p14:creationId xmlns:p14="http://schemas.microsoft.com/office/powerpoint/2010/main" val="24352816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EDC3E-80B6-5541-BF70-E49A3A7556CD}"/>
              </a:ext>
            </a:extLst>
          </p:cNvPr>
          <p:cNvSpPr>
            <a:spLocks noGrp="1"/>
          </p:cNvSpPr>
          <p:nvPr>
            <p:ph type="title"/>
          </p:nvPr>
        </p:nvSpPr>
        <p:spPr/>
        <p:txBody>
          <a:bodyPr/>
          <a:lstStyle/>
          <a:p>
            <a:r>
              <a:rPr lang="en-US" dirty="0"/>
              <a:t>Example network </a:t>
            </a:r>
          </a:p>
        </p:txBody>
      </p:sp>
      <p:sp>
        <p:nvSpPr>
          <p:cNvPr id="33" name="TextBox 32">
            <a:extLst>
              <a:ext uri="{FF2B5EF4-FFF2-40B4-BE49-F238E27FC236}">
                <a16:creationId xmlns:a16="http://schemas.microsoft.com/office/drawing/2014/main" id="{3D2BB7FE-967D-2D48-ABA4-8623AD9B3D21}"/>
              </a:ext>
            </a:extLst>
          </p:cNvPr>
          <p:cNvSpPr txBox="1"/>
          <p:nvPr/>
        </p:nvSpPr>
        <p:spPr>
          <a:xfrm>
            <a:off x="923023" y="1924317"/>
            <a:ext cx="5591490" cy="1569660"/>
          </a:xfrm>
          <a:prstGeom prst="rect">
            <a:avLst/>
          </a:prstGeom>
          <a:noFill/>
        </p:spPr>
        <p:txBody>
          <a:bodyPr wrap="square" rtlCol="0">
            <a:spAutoFit/>
          </a:bodyPr>
          <a:lstStyle/>
          <a:p>
            <a:r>
              <a:rPr lang="en-US" sz="3200" b="1" dirty="0">
                <a:solidFill>
                  <a:srgbClr val="FF0000"/>
                </a:solidFill>
              </a:rPr>
              <a:t>User Equilibrium:</a:t>
            </a:r>
          </a:p>
          <a:p>
            <a:r>
              <a:rPr lang="en-US" sz="3200" dirty="0"/>
              <a:t>No amount of flow can be unitarily assigned a shorter path</a:t>
            </a:r>
          </a:p>
        </p:txBody>
      </p:sp>
      <p:sp>
        <p:nvSpPr>
          <p:cNvPr id="34" name="TextBox 33">
            <a:extLst>
              <a:ext uri="{FF2B5EF4-FFF2-40B4-BE49-F238E27FC236}">
                <a16:creationId xmlns:a16="http://schemas.microsoft.com/office/drawing/2014/main" id="{FA2E8AF7-A279-0743-BE39-65A4B0360189}"/>
              </a:ext>
            </a:extLst>
          </p:cNvPr>
          <p:cNvSpPr txBox="1"/>
          <p:nvPr/>
        </p:nvSpPr>
        <p:spPr>
          <a:xfrm>
            <a:off x="923023" y="4103748"/>
            <a:ext cx="5591490" cy="2062103"/>
          </a:xfrm>
          <a:prstGeom prst="rect">
            <a:avLst/>
          </a:prstGeom>
          <a:noFill/>
        </p:spPr>
        <p:txBody>
          <a:bodyPr wrap="square" rtlCol="0">
            <a:spAutoFit/>
          </a:bodyPr>
          <a:lstStyle/>
          <a:p>
            <a:r>
              <a:rPr lang="en-US" sz="3200" b="1" dirty="0">
                <a:solidFill>
                  <a:srgbClr val="009544"/>
                </a:solidFill>
              </a:rPr>
              <a:t>System Optimum:</a:t>
            </a:r>
          </a:p>
          <a:p>
            <a:r>
              <a:rPr lang="en-US" sz="3200" dirty="0"/>
              <a:t>No amount of flow can be rerouted such that the total travel time is reduced</a:t>
            </a:r>
          </a:p>
        </p:txBody>
      </p:sp>
      <p:grpSp>
        <p:nvGrpSpPr>
          <p:cNvPr id="37" name="Group 36">
            <a:extLst>
              <a:ext uri="{FF2B5EF4-FFF2-40B4-BE49-F238E27FC236}">
                <a16:creationId xmlns:a16="http://schemas.microsoft.com/office/drawing/2014/main" id="{6ED0B12D-8876-E74C-BFB3-BB2674901A32}"/>
              </a:ext>
            </a:extLst>
          </p:cNvPr>
          <p:cNvGrpSpPr/>
          <p:nvPr/>
        </p:nvGrpSpPr>
        <p:grpSpPr>
          <a:xfrm>
            <a:off x="6788720" y="-1075898"/>
            <a:ext cx="5016638" cy="9912464"/>
            <a:chOff x="6788720" y="-1300016"/>
            <a:chExt cx="5016638" cy="9912464"/>
          </a:xfrm>
        </p:grpSpPr>
        <p:sp>
          <p:nvSpPr>
            <p:cNvPr id="38" name="Arc 37">
              <a:extLst>
                <a:ext uri="{FF2B5EF4-FFF2-40B4-BE49-F238E27FC236}">
                  <a16:creationId xmlns:a16="http://schemas.microsoft.com/office/drawing/2014/main" id="{4B384CB3-8E47-054B-8AB2-EABB7E5A771D}"/>
                </a:ext>
              </a:extLst>
            </p:cNvPr>
            <p:cNvSpPr/>
            <p:nvPr/>
          </p:nvSpPr>
          <p:spPr>
            <a:xfrm rot="18892415">
              <a:off x="6788756" y="4040448"/>
              <a:ext cx="4572000" cy="4572000"/>
            </a:xfrm>
            <a:prstGeom prst="arc">
              <a:avLst>
                <a:gd name="adj1" fmla="val 16147549"/>
                <a:gd name="adj2" fmla="val 145460"/>
              </a:avLst>
            </a:prstGeom>
            <a:ln w="123825" cmpd="sng">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Oval 38">
              <a:extLst>
                <a:ext uri="{FF2B5EF4-FFF2-40B4-BE49-F238E27FC236}">
                  <a16:creationId xmlns:a16="http://schemas.microsoft.com/office/drawing/2014/main" id="{A1A94F15-75C9-6547-83FC-31C456941956}"/>
                </a:ext>
              </a:extLst>
            </p:cNvPr>
            <p:cNvSpPr/>
            <p:nvPr/>
          </p:nvSpPr>
          <p:spPr>
            <a:xfrm>
              <a:off x="6877850" y="4662152"/>
              <a:ext cx="786581" cy="76691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4400" b="1"/>
                <a:t>S</a:t>
              </a:r>
            </a:p>
          </p:txBody>
        </p:sp>
        <p:pic>
          <p:nvPicPr>
            <p:cNvPr id="40" name="Picture 39">
              <a:extLst>
                <a:ext uri="{FF2B5EF4-FFF2-40B4-BE49-F238E27FC236}">
                  <a16:creationId xmlns:a16="http://schemas.microsoft.com/office/drawing/2014/main" id="{4F925EBA-E42B-3C44-8892-AB6551FE67B0}"/>
                </a:ext>
              </a:extLst>
            </p:cNvPr>
            <p:cNvPicPr>
              <a:picLocks noChangeAspect="1"/>
            </p:cNvPicPr>
            <p:nvPr/>
          </p:nvPicPr>
          <p:blipFill>
            <a:blip r:embed="rId2"/>
            <a:stretch>
              <a:fillRect/>
            </a:stretch>
          </p:blipFill>
          <p:spPr>
            <a:xfrm rot="2013501">
              <a:off x="7584653" y="5393782"/>
              <a:ext cx="638348" cy="383852"/>
            </a:xfrm>
            <a:prstGeom prst="rect">
              <a:avLst/>
            </a:prstGeom>
          </p:spPr>
        </p:pic>
        <p:pic>
          <p:nvPicPr>
            <p:cNvPr id="41" name="Picture 40">
              <a:extLst>
                <a:ext uri="{FF2B5EF4-FFF2-40B4-BE49-F238E27FC236}">
                  <a16:creationId xmlns:a16="http://schemas.microsoft.com/office/drawing/2014/main" id="{9BD7387D-5251-9E42-88EC-D6BF457FBCAC}"/>
                </a:ext>
              </a:extLst>
            </p:cNvPr>
            <p:cNvPicPr>
              <a:picLocks noChangeAspect="1"/>
            </p:cNvPicPr>
            <p:nvPr/>
          </p:nvPicPr>
          <p:blipFill>
            <a:blip r:embed="rId2"/>
            <a:stretch>
              <a:fillRect/>
            </a:stretch>
          </p:blipFill>
          <p:spPr>
            <a:xfrm>
              <a:off x="8787218" y="5759394"/>
              <a:ext cx="638348" cy="383852"/>
            </a:xfrm>
            <a:prstGeom prst="rect">
              <a:avLst/>
            </a:prstGeom>
          </p:spPr>
        </p:pic>
        <p:pic>
          <p:nvPicPr>
            <p:cNvPr id="42" name="Picture 41">
              <a:extLst>
                <a:ext uri="{FF2B5EF4-FFF2-40B4-BE49-F238E27FC236}">
                  <a16:creationId xmlns:a16="http://schemas.microsoft.com/office/drawing/2014/main" id="{2F572584-DA2B-4144-9A8D-3701FCF306C3}"/>
                </a:ext>
              </a:extLst>
            </p:cNvPr>
            <p:cNvPicPr>
              <a:picLocks noChangeAspect="1"/>
            </p:cNvPicPr>
            <p:nvPr/>
          </p:nvPicPr>
          <p:blipFill>
            <a:blip r:embed="rId2"/>
            <a:stretch>
              <a:fillRect/>
            </a:stretch>
          </p:blipFill>
          <p:spPr>
            <a:xfrm rot="19635787">
              <a:off x="9886495" y="5427757"/>
              <a:ext cx="638348" cy="383852"/>
            </a:xfrm>
            <a:prstGeom prst="rect">
              <a:avLst/>
            </a:prstGeom>
          </p:spPr>
        </p:pic>
        <p:sp>
          <p:nvSpPr>
            <p:cNvPr id="43" name="Arc 42">
              <a:extLst>
                <a:ext uri="{FF2B5EF4-FFF2-40B4-BE49-F238E27FC236}">
                  <a16:creationId xmlns:a16="http://schemas.microsoft.com/office/drawing/2014/main" id="{A398866B-E654-4041-80CD-5696510866DA}"/>
                </a:ext>
              </a:extLst>
            </p:cNvPr>
            <p:cNvSpPr/>
            <p:nvPr/>
          </p:nvSpPr>
          <p:spPr>
            <a:xfrm rot="8082452">
              <a:off x="6788720" y="1506727"/>
              <a:ext cx="4572000" cy="4572000"/>
            </a:xfrm>
            <a:prstGeom prst="arc">
              <a:avLst>
                <a:gd name="adj1" fmla="val 16158533"/>
                <a:gd name="adj2" fmla="val 51755"/>
              </a:avLst>
            </a:prstGeom>
            <a:ln w="317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 name="Oval 43">
              <a:extLst>
                <a:ext uri="{FF2B5EF4-FFF2-40B4-BE49-F238E27FC236}">
                  <a16:creationId xmlns:a16="http://schemas.microsoft.com/office/drawing/2014/main" id="{8F5D860E-324A-EF40-B840-F161DFED4DFA}"/>
                </a:ext>
              </a:extLst>
            </p:cNvPr>
            <p:cNvSpPr/>
            <p:nvPr/>
          </p:nvSpPr>
          <p:spPr>
            <a:xfrm>
              <a:off x="10428278" y="4662152"/>
              <a:ext cx="786581" cy="76691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4400" b="1" dirty="0"/>
                <a:t>T</a:t>
              </a:r>
            </a:p>
          </p:txBody>
        </p:sp>
        <p:pic>
          <p:nvPicPr>
            <p:cNvPr id="45" name="Picture 44">
              <a:extLst>
                <a:ext uri="{FF2B5EF4-FFF2-40B4-BE49-F238E27FC236}">
                  <a16:creationId xmlns:a16="http://schemas.microsoft.com/office/drawing/2014/main" id="{B06BA7EC-6819-114D-B32A-0F0E8DB4F679}"/>
                </a:ext>
              </a:extLst>
            </p:cNvPr>
            <p:cNvPicPr>
              <a:picLocks noChangeAspect="1"/>
            </p:cNvPicPr>
            <p:nvPr/>
          </p:nvPicPr>
          <p:blipFill>
            <a:blip r:embed="rId2"/>
            <a:stretch>
              <a:fillRect/>
            </a:stretch>
          </p:blipFill>
          <p:spPr>
            <a:xfrm rot="19598056">
              <a:off x="7453313" y="4033617"/>
              <a:ext cx="638348" cy="383852"/>
            </a:xfrm>
            <a:prstGeom prst="rect">
              <a:avLst/>
            </a:prstGeom>
          </p:spPr>
        </p:pic>
        <p:pic>
          <p:nvPicPr>
            <p:cNvPr id="46" name="Picture 45">
              <a:extLst>
                <a:ext uri="{FF2B5EF4-FFF2-40B4-BE49-F238E27FC236}">
                  <a16:creationId xmlns:a16="http://schemas.microsoft.com/office/drawing/2014/main" id="{C5260116-D19A-9D43-AEB0-9C2647F26698}"/>
                </a:ext>
              </a:extLst>
            </p:cNvPr>
            <p:cNvPicPr>
              <a:picLocks noChangeAspect="1"/>
            </p:cNvPicPr>
            <p:nvPr/>
          </p:nvPicPr>
          <p:blipFill>
            <a:blip r:embed="rId2"/>
            <a:stretch>
              <a:fillRect/>
            </a:stretch>
          </p:blipFill>
          <p:spPr>
            <a:xfrm>
              <a:off x="8712317" y="3668334"/>
              <a:ext cx="638348" cy="383852"/>
            </a:xfrm>
            <a:prstGeom prst="rect">
              <a:avLst/>
            </a:prstGeom>
          </p:spPr>
        </p:pic>
        <p:pic>
          <p:nvPicPr>
            <p:cNvPr id="47" name="Picture 46">
              <a:extLst>
                <a:ext uri="{FF2B5EF4-FFF2-40B4-BE49-F238E27FC236}">
                  <a16:creationId xmlns:a16="http://schemas.microsoft.com/office/drawing/2014/main" id="{C02E2BD0-FE59-F24D-9F55-101CD0782DB6}"/>
                </a:ext>
              </a:extLst>
            </p:cNvPr>
            <p:cNvPicPr>
              <a:picLocks noChangeAspect="1"/>
            </p:cNvPicPr>
            <p:nvPr/>
          </p:nvPicPr>
          <p:blipFill>
            <a:blip r:embed="rId2"/>
            <a:stretch>
              <a:fillRect/>
            </a:stretch>
          </p:blipFill>
          <p:spPr>
            <a:xfrm rot="1654500">
              <a:off x="9906916" y="3954827"/>
              <a:ext cx="638348" cy="383852"/>
            </a:xfrm>
            <a:prstGeom prst="rect">
              <a:avLst/>
            </a:prstGeom>
          </p:spPr>
        </p:pic>
        <p:sp>
          <p:nvSpPr>
            <p:cNvPr id="48" name="TextBox 47">
              <a:extLst>
                <a:ext uri="{FF2B5EF4-FFF2-40B4-BE49-F238E27FC236}">
                  <a16:creationId xmlns:a16="http://schemas.microsoft.com/office/drawing/2014/main" id="{BE829CFB-F0E9-4147-85AB-118112F7AFDF}"/>
                </a:ext>
              </a:extLst>
            </p:cNvPr>
            <p:cNvSpPr txBox="1"/>
            <p:nvPr/>
          </p:nvSpPr>
          <p:spPr>
            <a:xfrm>
              <a:off x="8230605" y="4690823"/>
              <a:ext cx="1920975" cy="707886"/>
            </a:xfrm>
            <a:prstGeom prst="rect">
              <a:avLst/>
            </a:prstGeom>
            <a:noFill/>
          </p:spPr>
          <p:txBody>
            <a:bodyPr wrap="none" rtlCol="0">
              <a:spAutoFit/>
            </a:bodyPr>
            <a:lstStyle/>
            <a:p>
              <a:r>
                <a:rPr lang="en-US" sz="4000" b="1" dirty="0">
                  <a:solidFill>
                    <a:srgbClr val="008000"/>
                  </a:solidFill>
                </a:rPr>
                <a:t>0.75 </a:t>
              </a:r>
              <a:r>
                <a:rPr lang="en-US" sz="4000" b="1" dirty="0" err="1">
                  <a:solidFill>
                    <a:srgbClr val="008000"/>
                  </a:solidFill>
                </a:rPr>
                <a:t>Hrs</a:t>
              </a:r>
              <a:endParaRPr lang="en-US" sz="4000" b="1" dirty="0">
                <a:solidFill>
                  <a:srgbClr val="008000"/>
                </a:solidFill>
              </a:endParaRPr>
            </a:p>
          </p:txBody>
        </p:sp>
        <p:sp>
          <p:nvSpPr>
            <p:cNvPr id="49" name="Rounded Rectangular Callout 48">
              <a:extLst>
                <a:ext uri="{FF2B5EF4-FFF2-40B4-BE49-F238E27FC236}">
                  <a16:creationId xmlns:a16="http://schemas.microsoft.com/office/drawing/2014/main" id="{754D531A-DC88-114D-84E4-1CB36AE75CE6}"/>
                </a:ext>
              </a:extLst>
            </p:cNvPr>
            <p:cNvSpPr/>
            <p:nvPr/>
          </p:nvSpPr>
          <p:spPr>
            <a:xfrm>
              <a:off x="10863864" y="3720078"/>
              <a:ext cx="916780" cy="613697"/>
            </a:xfrm>
            <a:prstGeom prst="wedgeRoundRectCallout">
              <a:avLst>
                <a:gd name="adj1" fmla="val -97271"/>
                <a:gd name="adj2" fmla="val 15994"/>
                <a:gd name="adj3" fmla="val 16667"/>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b="1"/>
                <a:t>1 HR</a:t>
              </a:r>
            </a:p>
          </p:txBody>
        </p:sp>
        <p:sp>
          <p:nvSpPr>
            <p:cNvPr id="50" name="Rounded Rectangular Callout 49">
              <a:extLst>
                <a:ext uri="{FF2B5EF4-FFF2-40B4-BE49-F238E27FC236}">
                  <a16:creationId xmlns:a16="http://schemas.microsoft.com/office/drawing/2014/main" id="{3B68D0EF-B31F-2441-B365-B88FE1A10B4D}"/>
                </a:ext>
              </a:extLst>
            </p:cNvPr>
            <p:cNvSpPr/>
            <p:nvPr/>
          </p:nvSpPr>
          <p:spPr>
            <a:xfrm>
              <a:off x="10863864" y="5502811"/>
              <a:ext cx="916780" cy="613697"/>
            </a:xfrm>
            <a:prstGeom prst="wedgeRoundRectCallout">
              <a:avLst>
                <a:gd name="adj1" fmla="val -87688"/>
                <a:gd name="adj2" fmla="val -42341"/>
                <a:gd name="adj3" fmla="val 16667"/>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b="1"/>
                <a:t>0.5 HR</a:t>
              </a:r>
            </a:p>
          </p:txBody>
        </p:sp>
        <p:sp>
          <p:nvSpPr>
            <p:cNvPr id="51" name="TextBox 50">
              <a:extLst>
                <a:ext uri="{FF2B5EF4-FFF2-40B4-BE49-F238E27FC236}">
                  <a16:creationId xmlns:a16="http://schemas.microsoft.com/office/drawing/2014/main" id="{443A959F-1376-9142-8EC1-790F7CD161CB}"/>
                </a:ext>
              </a:extLst>
            </p:cNvPr>
            <p:cNvSpPr txBox="1"/>
            <p:nvPr/>
          </p:nvSpPr>
          <p:spPr>
            <a:xfrm>
              <a:off x="8717943" y="4110023"/>
              <a:ext cx="627095" cy="400110"/>
            </a:xfrm>
            <a:prstGeom prst="rect">
              <a:avLst/>
            </a:prstGeom>
            <a:noFill/>
          </p:spPr>
          <p:txBody>
            <a:bodyPr wrap="none" rtlCol="0">
              <a:spAutoFit/>
            </a:bodyPr>
            <a:lstStyle/>
            <a:p>
              <a:r>
                <a:rPr lang="en-US" sz="2000"/>
                <a:t>50%</a:t>
              </a:r>
              <a:endParaRPr lang="en-US" sz="2000" dirty="0"/>
            </a:p>
          </p:txBody>
        </p:sp>
        <p:sp>
          <p:nvSpPr>
            <p:cNvPr id="52" name="TextBox 51">
              <a:extLst>
                <a:ext uri="{FF2B5EF4-FFF2-40B4-BE49-F238E27FC236}">
                  <a16:creationId xmlns:a16="http://schemas.microsoft.com/office/drawing/2014/main" id="{72DCE6BF-C250-1A4F-85DC-3F34AD739738}"/>
                </a:ext>
              </a:extLst>
            </p:cNvPr>
            <p:cNvSpPr txBox="1"/>
            <p:nvPr/>
          </p:nvSpPr>
          <p:spPr>
            <a:xfrm>
              <a:off x="8761172" y="6120562"/>
              <a:ext cx="627095" cy="400110"/>
            </a:xfrm>
            <a:prstGeom prst="rect">
              <a:avLst/>
            </a:prstGeom>
            <a:noFill/>
          </p:spPr>
          <p:txBody>
            <a:bodyPr wrap="none" rtlCol="0">
              <a:spAutoFit/>
            </a:bodyPr>
            <a:lstStyle/>
            <a:p>
              <a:r>
                <a:rPr lang="en-US" sz="2000"/>
                <a:t>50%</a:t>
              </a:r>
              <a:endParaRPr lang="en-US" sz="2000" dirty="0"/>
            </a:p>
          </p:txBody>
        </p:sp>
        <p:grpSp>
          <p:nvGrpSpPr>
            <p:cNvPr id="53" name="Group 52">
              <a:extLst>
                <a:ext uri="{FF2B5EF4-FFF2-40B4-BE49-F238E27FC236}">
                  <a16:creationId xmlns:a16="http://schemas.microsoft.com/office/drawing/2014/main" id="{643B45A4-F2CC-8149-B5BD-EEE350E4C436}"/>
                </a:ext>
              </a:extLst>
            </p:cNvPr>
            <p:cNvGrpSpPr/>
            <p:nvPr/>
          </p:nvGrpSpPr>
          <p:grpSpPr>
            <a:xfrm>
              <a:off x="6851098" y="-1300016"/>
              <a:ext cx="4954260" cy="7121195"/>
              <a:chOff x="6788720" y="-1457436"/>
              <a:chExt cx="4954260" cy="7121195"/>
            </a:xfrm>
          </p:grpSpPr>
          <p:pic>
            <p:nvPicPr>
              <p:cNvPr id="54" name="Picture 53">
                <a:extLst>
                  <a:ext uri="{FF2B5EF4-FFF2-40B4-BE49-F238E27FC236}">
                    <a16:creationId xmlns:a16="http://schemas.microsoft.com/office/drawing/2014/main" id="{0278ED4F-14E8-5C41-8EDE-7371D5B1B150}"/>
                  </a:ext>
                </a:extLst>
              </p:cNvPr>
              <p:cNvPicPr>
                <a:picLocks noChangeAspect="1"/>
              </p:cNvPicPr>
              <p:nvPr/>
            </p:nvPicPr>
            <p:blipFill>
              <a:blip r:embed="rId2"/>
              <a:stretch>
                <a:fillRect/>
              </a:stretch>
            </p:blipFill>
            <p:spPr>
              <a:xfrm>
                <a:off x="8737783" y="2771335"/>
                <a:ext cx="638348" cy="383852"/>
              </a:xfrm>
              <a:prstGeom prst="rect">
                <a:avLst/>
              </a:prstGeom>
            </p:spPr>
          </p:pic>
          <p:grpSp>
            <p:nvGrpSpPr>
              <p:cNvPr id="55" name="Group 54">
                <a:extLst>
                  <a:ext uri="{FF2B5EF4-FFF2-40B4-BE49-F238E27FC236}">
                    <a16:creationId xmlns:a16="http://schemas.microsoft.com/office/drawing/2014/main" id="{CD66D189-932A-D54A-976A-4B24B61E85E2}"/>
                  </a:ext>
                </a:extLst>
              </p:cNvPr>
              <p:cNvGrpSpPr/>
              <p:nvPr/>
            </p:nvGrpSpPr>
            <p:grpSpPr>
              <a:xfrm>
                <a:off x="6788720" y="-1457436"/>
                <a:ext cx="4954260" cy="7121195"/>
                <a:chOff x="6788720" y="-1457436"/>
                <a:chExt cx="4954260" cy="7121195"/>
              </a:xfrm>
            </p:grpSpPr>
            <p:pic>
              <p:nvPicPr>
                <p:cNvPr id="56" name="Picture 55">
                  <a:extLst>
                    <a:ext uri="{FF2B5EF4-FFF2-40B4-BE49-F238E27FC236}">
                      <a16:creationId xmlns:a16="http://schemas.microsoft.com/office/drawing/2014/main" id="{5B4246CE-48A1-1D40-BC75-E0980A067C5C}"/>
                    </a:ext>
                  </a:extLst>
                </p:cNvPr>
                <p:cNvPicPr>
                  <a:picLocks noChangeAspect="1"/>
                </p:cNvPicPr>
                <p:nvPr/>
              </p:nvPicPr>
              <p:blipFill>
                <a:blip r:embed="rId2"/>
                <a:stretch>
                  <a:fillRect/>
                </a:stretch>
              </p:blipFill>
              <p:spPr>
                <a:xfrm rot="20449939">
                  <a:off x="9382425" y="2677179"/>
                  <a:ext cx="638348" cy="383852"/>
                </a:xfrm>
                <a:prstGeom prst="rect">
                  <a:avLst/>
                </a:prstGeom>
              </p:spPr>
            </p:pic>
            <p:pic>
              <p:nvPicPr>
                <p:cNvPr id="57" name="Picture 56">
                  <a:extLst>
                    <a:ext uri="{FF2B5EF4-FFF2-40B4-BE49-F238E27FC236}">
                      <a16:creationId xmlns:a16="http://schemas.microsoft.com/office/drawing/2014/main" id="{EDB55D46-0DE2-274D-B31D-8AADA200ED61}"/>
                    </a:ext>
                  </a:extLst>
                </p:cNvPr>
                <p:cNvPicPr>
                  <a:picLocks noChangeAspect="1"/>
                </p:cNvPicPr>
                <p:nvPr/>
              </p:nvPicPr>
              <p:blipFill>
                <a:blip r:embed="rId2"/>
                <a:stretch>
                  <a:fillRect/>
                </a:stretch>
              </p:blipFill>
              <p:spPr>
                <a:xfrm rot="19473064">
                  <a:off x="9958460" y="2388726"/>
                  <a:ext cx="638348" cy="383852"/>
                </a:xfrm>
                <a:prstGeom prst="rect">
                  <a:avLst/>
                </a:prstGeom>
              </p:spPr>
            </p:pic>
            <p:sp>
              <p:nvSpPr>
                <p:cNvPr id="58" name="Arc 57">
                  <a:extLst>
                    <a:ext uri="{FF2B5EF4-FFF2-40B4-BE49-F238E27FC236}">
                      <a16:creationId xmlns:a16="http://schemas.microsoft.com/office/drawing/2014/main" id="{5915E7D6-8905-2B4B-AF08-320748EDA72C}"/>
                    </a:ext>
                  </a:extLst>
                </p:cNvPr>
                <p:cNvSpPr/>
                <p:nvPr/>
              </p:nvSpPr>
              <p:spPr>
                <a:xfrm rot="18892415">
                  <a:off x="6788756" y="1091759"/>
                  <a:ext cx="4572000" cy="4572000"/>
                </a:xfrm>
                <a:prstGeom prst="arc">
                  <a:avLst>
                    <a:gd name="adj1" fmla="val 16147549"/>
                    <a:gd name="adj2" fmla="val 145460"/>
                  </a:avLst>
                </a:prstGeom>
                <a:ln w="123825" cmpd="sng">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 name="Arc 58">
                  <a:extLst>
                    <a:ext uri="{FF2B5EF4-FFF2-40B4-BE49-F238E27FC236}">
                      <a16:creationId xmlns:a16="http://schemas.microsoft.com/office/drawing/2014/main" id="{FC3A1381-45B8-0847-BA98-EEAC24686A33}"/>
                    </a:ext>
                  </a:extLst>
                </p:cNvPr>
                <p:cNvSpPr/>
                <p:nvPr/>
              </p:nvSpPr>
              <p:spPr>
                <a:xfrm rot="8082452">
                  <a:off x="6788720" y="-1457436"/>
                  <a:ext cx="4572000" cy="4572000"/>
                </a:xfrm>
                <a:prstGeom prst="arc">
                  <a:avLst>
                    <a:gd name="adj1" fmla="val 16158533"/>
                    <a:gd name="adj2" fmla="val 51755"/>
                  </a:avLst>
                </a:prstGeom>
                <a:ln w="317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0" name="Oval 59">
                  <a:extLst>
                    <a:ext uri="{FF2B5EF4-FFF2-40B4-BE49-F238E27FC236}">
                      <a16:creationId xmlns:a16="http://schemas.microsoft.com/office/drawing/2014/main" id="{8C414A0D-A3F0-B843-AE93-0F830C653BBE}"/>
                    </a:ext>
                  </a:extLst>
                </p:cNvPr>
                <p:cNvSpPr/>
                <p:nvPr/>
              </p:nvSpPr>
              <p:spPr>
                <a:xfrm>
                  <a:off x="6877850" y="1725498"/>
                  <a:ext cx="786581" cy="76691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4400" b="1" dirty="0"/>
                    <a:t>S</a:t>
                  </a:r>
                </a:p>
              </p:txBody>
            </p:sp>
            <p:sp>
              <p:nvSpPr>
                <p:cNvPr id="61" name="Oval 60">
                  <a:extLst>
                    <a:ext uri="{FF2B5EF4-FFF2-40B4-BE49-F238E27FC236}">
                      <a16:creationId xmlns:a16="http://schemas.microsoft.com/office/drawing/2014/main" id="{21CDE3EF-1F8C-8D47-8A71-B565AD606FAC}"/>
                    </a:ext>
                  </a:extLst>
                </p:cNvPr>
                <p:cNvSpPr/>
                <p:nvPr/>
              </p:nvSpPr>
              <p:spPr>
                <a:xfrm>
                  <a:off x="10428278" y="1725498"/>
                  <a:ext cx="786581" cy="76691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4400" b="1" dirty="0"/>
                    <a:t>T</a:t>
                  </a:r>
                </a:p>
              </p:txBody>
            </p:sp>
            <p:pic>
              <p:nvPicPr>
                <p:cNvPr id="62" name="Picture 61">
                  <a:extLst>
                    <a:ext uri="{FF2B5EF4-FFF2-40B4-BE49-F238E27FC236}">
                      <a16:creationId xmlns:a16="http://schemas.microsoft.com/office/drawing/2014/main" id="{95CD949E-9EA2-404B-B91E-64378211379F}"/>
                    </a:ext>
                  </a:extLst>
                </p:cNvPr>
                <p:cNvPicPr>
                  <a:picLocks noChangeAspect="1"/>
                </p:cNvPicPr>
                <p:nvPr/>
              </p:nvPicPr>
              <p:blipFill>
                <a:blip r:embed="rId2"/>
                <a:stretch>
                  <a:fillRect/>
                </a:stretch>
              </p:blipFill>
              <p:spPr>
                <a:xfrm rot="2040034">
                  <a:off x="7528066" y="2389566"/>
                  <a:ext cx="638348" cy="383852"/>
                </a:xfrm>
                <a:prstGeom prst="rect">
                  <a:avLst/>
                </a:prstGeom>
              </p:spPr>
            </p:pic>
            <p:pic>
              <p:nvPicPr>
                <p:cNvPr id="63" name="Picture 62">
                  <a:extLst>
                    <a:ext uri="{FF2B5EF4-FFF2-40B4-BE49-F238E27FC236}">
                      <a16:creationId xmlns:a16="http://schemas.microsoft.com/office/drawing/2014/main" id="{7E113D1C-C3AF-6A4F-AB91-FE5FAE169131}"/>
                    </a:ext>
                  </a:extLst>
                </p:cNvPr>
                <p:cNvPicPr>
                  <a:picLocks noChangeAspect="1"/>
                </p:cNvPicPr>
                <p:nvPr/>
              </p:nvPicPr>
              <p:blipFill>
                <a:blip r:embed="rId2"/>
                <a:stretch>
                  <a:fillRect/>
                </a:stretch>
              </p:blipFill>
              <p:spPr>
                <a:xfrm rot="1164150">
                  <a:off x="8103238" y="2675783"/>
                  <a:ext cx="638348" cy="383852"/>
                </a:xfrm>
                <a:prstGeom prst="rect">
                  <a:avLst/>
                </a:prstGeom>
              </p:spPr>
            </p:pic>
            <p:sp>
              <p:nvSpPr>
                <p:cNvPr id="64" name="TextBox 63">
                  <a:extLst>
                    <a:ext uri="{FF2B5EF4-FFF2-40B4-BE49-F238E27FC236}">
                      <a16:creationId xmlns:a16="http://schemas.microsoft.com/office/drawing/2014/main" id="{83F66DFC-47C9-704B-AC07-D8B632C28BC8}"/>
                    </a:ext>
                  </a:extLst>
                </p:cNvPr>
                <p:cNvSpPr txBox="1"/>
                <p:nvPr/>
              </p:nvSpPr>
              <p:spPr>
                <a:xfrm>
                  <a:off x="8460296" y="1667720"/>
                  <a:ext cx="1265346" cy="707886"/>
                </a:xfrm>
                <a:prstGeom prst="rect">
                  <a:avLst/>
                </a:prstGeom>
                <a:noFill/>
              </p:spPr>
              <p:txBody>
                <a:bodyPr wrap="none" rtlCol="0">
                  <a:spAutoFit/>
                </a:bodyPr>
                <a:lstStyle/>
                <a:p>
                  <a:r>
                    <a:rPr lang="en-US" sz="4000" b="1" dirty="0">
                      <a:solidFill>
                        <a:srgbClr val="FF0000"/>
                      </a:solidFill>
                    </a:rPr>
                    <a:t>1 </a:t>
                  </a:r>
                  <a:r>
                    <a:rPr lang="en-US" sz="4000" b="1" dirty="0" err="1">
                      <a:solidFill>
                        <a:srgbClr val="FF0000"/>
                      </a:solidFill>
                    </a:rPr>
                    <a:t>Hrs</a:t>
                  </a:r>
                  <a:endParaRPr lang="en-US" sz="4000" b="1" dirty="0">
                    <a:solidFill>
                      <a:srgbClr val="FF0000"/>
                    </a:solidFill>
                  </a:endParaRPr>
                </a:p>
              </p:txBody>
            </p:sp>
            <p:sp>
              <p:nvSpPr>
                <p:cNvPr id="65" name="TextBox 64">
                  <a:extLst>
                    <a:ext uri="{FF2B5EF4-FFF2-40B4-BE49-F238E27FC236}">
                      <a16:creationId xmlns:a16="http://schemas.microsoft.com/office/drawing/2014/main" id="{AEC83B5E-D3E6-7447-BA07-A56EF304E08E}"/>
                    </a:ext>
                  </a:extLst>
                </p:cNvPr>
                <p:cNvSpPr txBox="1"/>
                <p:nvPr/>
              </p:nvSpPr>
              <p:spPr>
                <a:xfrm>
                  <a:off x="8753731" y="3122184"/>
                  <a:ext cx="756938" cy="400110"/>
                </a:xfrm>
                <a:prstGeom prst="rect">
                  <a:avLst/>
                </a:prstGeom>
                <a:noFill/>
              </p:spPr>
              <p:txBody>
                <a:bodyPr wrap="none" rtlCol="0">
                  <a:spAutoFit/>
                </a:bodyPr>
                <a:lstStyle/>
                <a:p>
                  <a:r>
                    <a:rPr lang="en-US" sz="2000" dirty="0"/>
                    <a:t>100%</a:t>
                  </a:r>
                </a:p>
              </p:txBody>
            </p:sp>
            <p:sp>
              <p:nvSpPr>
                <p:cNvPr id="66" name="Rounded Rectangular Callout 65">
                  <a:extLst>
                    <a:ext uri="{FF2B5EF4-FFF2-40B4-BE49-F238E27FC236}">
                      <a16:creationId xmlns:a16="http://schemas.microsoft.com/office/drawing/2014/main" id="{AB76AEBE-1688-D44C-87CD-DBF0A1C549EB}"/>
                    </a:ext>
                  </a:extLst>
                </p:cNvPr>
                <p:cNvSpPr/>
                <p:nvPr/>
              </p:nvSpPr>
              <p:spPr>
                <a:xfrm>
                  <a:off x="10850931" y="2566157"/>
                  <a:ext cx="892049" cy="613697"/>
                </a:xfrm>
                <a:prstGeom prst="wedgeRoundRectCallout">
                  <a:avLst>
                    <a:gd name="adj1" fmla="val -85033"/>
                    <a:gd name="adj2" fmla="val -43947"/>
                    <a:gd name="adj3" fmla="val 16667"/>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b="1"/>
                    <a:t>1 HR</a:t>
                  </a:r>
                </a:p>
              </p:txBody>
            </p:sp>
            <p:sp>
              <p:nvSpPr>
                <p:cNvPr id="67" name="TextBox 66">
                  <a:extLst>
                    <a:ext uri="{FF2B5EF4-FFF2-40B4-BE49-F238E27FC236}">
                      <a16:creationId xmlns:a16="http://schemas.microsoft.com/office/drawing/2014/main" id="{C7502620-9928-7045-9DD7-A9C3B9A33220}"/>
                    </a:ext>
                  </a:extLst>
                </p:cNvPr>
                <p:cNvSpPr txBox="1"/>
                <p:nvPr/>
              </p:nvSpPr>
              <p:spPr>
                <a:xfrm>
                  <a:off x="8808330" y="1113751"/>
                  <a:ext cx="497252" cy="400110"/>
                </a:xfrm>
                <a:prstGeom prst="rect">
                  <a:avLst/>
                </a:prstGeom>
                <a:noFill/>
              </p:spPr>
              <p:txBody>
                <a:bodyPr wrap="none" rtlCol="0">
                  <a:spAutoFit/>
                </a:bodyPr>
                <a:lstStyle/>
                <a:p>
                  <a:r>
                    <a:rPr lang="en-US" sz="2000"/>
                    <a:t>0%</a:t>
                  </a:r>
                  <a:endParaRPr lang="en-US" sz="2000" dirty="0"/>
                </a:p>
              </p:txBody>
            </p:sp>
          </p:grpSp>
        </p:grpSp>
      </p:grpSp>
      <p:sp>
        <p:nvSpPr>
          <p:cNvPr id="3" name="Slide Number Placeholder 2">
            <a:extLst>
              <a:ext uri="{FF2B5EF4-FFF2-40B4-BE49-F238E27FC236}">
                <a16:creationId xmlns:a16="http://schemas.microsoft.com/office/drawing/2014/main" id="{165D4442-060E-9C58-A182-DAFF3613FA88}"/>
              </a:ext>
            </a:extLst>
          </p:cNvPr>
          <p:cNvSpPr>
            <a:spLocks noGrp="1"/>
          </p:cNvSpPr>
          <p:nvPr>
            <p:ph type="sldNum" sz="quarter" idx="12"/>
          </p:nvPr>
        </p:nvSpPr>
        <p:spPr/>
        <p:txBody>
          <a:bodyPr/>
          <a:lstStyle/>
          <a:p>
            <a:fld id="{5E14A864-8846-DC49-9FDC-14F56CA6E9FC}" type="slidenum">
              <a:rPr lang="en-US" smtClean="0"/>
              <a:t>36</a:t>
            </a:fld>
            <a:endParaRPr lang="en-US"/>
          </a:p>
        </p:txBody>
      </p:sp>
    </p:spTree>
    <p:extLst>
      <p:ext uri="{BB962C8B-B14F-4D97-AF65-F5344CB8AC3E}">
        <p14:creationId xmlns:p14="http://schemas.microsoft.com/office/powerpoint/2010/main" val="41798291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Flow model</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Directed network </a:t>
                </a:r>
                <a14:m>
                  <m:oMath xmlns:m="http://schemas.openxmlformats.org/officeDocument/2006/math">
                    <m:r>
                      <a:rPr lang="mr-IN" i="1" dirty="0" smtClean="0">
                        <a:latin typeface="Cambria Math" charset="0"/>
                      </a:rPr>
                      <m:t>𝐺</m:t>
                    </m:r>
                    <m:r>
                      <a:rPr lang="mr-IN" i="1" dirty="0" smtClean="0">
                        <a:latin typeface="Cambria Math" charset="0"/>
                      </a:rPr>
                      <m:t>(</m:t>
                    </m:r>
                    <m:r>
                      <a:rPr lang="mr-IN" i="1" dirty="0" smtClean="0">
                        <a:latin typeface="Cambria Math" charset="0"/>
                      </a:rPr>
                      <m:t>𝑉</m:t>
                    </m:r>
                    <m:r>
                      <a:rPr lang="en-US" i="1" dirty="0" smtClean="0">
                        <a:latin typeface="Cambria Math" charset="0"/>
                      </a:rPr>
                      <m:t>,</m:t>
                    </m:r>
                    <m:r>
                      <a:rPr lang="mr-IN" i="1" dirty="0" err="1" smtClean="0">
                        <a:latin typeface="Cambria Math" charset="0"/>
                      </a:rPr>
                      <m:t>𝐸</m:t>
                    </m:r>
                    <m:r>
                      <a:rPr lang="mr-IN" i="1" dirty="0">
                        <a:latin typeface="Cambria Math" charset="0"/>
                      </a:rPr>
                      <m:t>)</m:t>
                    </m:r>
                  </m:oMath>
                </a14:m>
                <a:endParaRPr lang="en-US" dirty="0"/>
              </a:p>
              <a:p>
                <a:pPr lvl="1"/>
                <a14:m>
                  <m:oMath xmlns:m="http://schemas.openxmlformats.org/officeDocument/2006/math">
                    <m:r>
                      <a:rPr lang="mr-IN" i="1" dirty="0">
                        <a:latin typeface="Cambria Math" charset="0"/>
                      </a:rPr>
                      <m:t>𝑉</m:t>
                    </m:r>
                  </m:oMath>
                </a14:m>
                <a:r>
                  <a:rPr lang="en-US" dirty="0"/>
                  <a:t> set of nodes/vertices</a:t>
                </a:r>
              </a:p>
              <a:p>
                <a:pPr lvl="1"/>
                <a14:m>
                  <m:oMath xmlns:m="http://schemas.openxmlformats.org/officeDocument/2006/math">
                    <m:r>
                      <a:rPr lang="mr-IN" i="1" dirty="0" err="1">
                        <a:latin typeface="Cambria Math" charset="0"/>
                      </a:rPr>
                      <m:t>𝐸</m:t>
                    </m:r>
                  </m:oMath>
                </a14:m>
                <a:r>
                  <a:rPr lang="en-US" dirty="0"/>
                  <a:t> set of links/edges</a:t>
                </a:r>
              </a:p>
              <a:p>
                <a14:m>
                  <m:oMath xmlns:m="http://schemas.openxmlformats.org/officeDocument/2006/math">
                    <m:r>
                      <a:rPr lang="en-US" b="0" i="1" smtClean="0">
                        <a:latin typeface="Cambria Math" charset="0"/>
                      </a:rPr>
                      <m:t>𝑘</m:t>
                    </m:r>
                  </m:oMath>
                </a14:m>
                <a:r>
                  <a:rPr lang="en-US" dirty="0"/>
                  <a:t> (source, target) node pairs </a:t>
                </a:r>
                <a14:m>
                  <m:oMath xmlns:m="http://schemas.openxmlformats.org/officeDocument/2006/math">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charset="0"/>
                              </a:rPr>
                              <m:t>𝑠</m:t>
                            </m:r>
                          </m:e>
                          <m:sub>
                            <m:r>
                              <a:rPr lang="en-US" b="0" i="1" smtClean="0">
                                <a:latin typeface="Cambria Math" charset="0"/>
                              </a:rPr>
                              <m:t>1</m:t>
                            </m:r>
                          </m:sub>
                        </m:sSub>
                        <m:r>
                          <a:rPr lang="en-US" b="0" i="1" smtClean="0">
                            <a:latin typeface="Cambria Math" charset="0"/>
                          </a:rPr>
                          <m:t>,</m:t>
                        </m:r>
                        <m:sSub>
                          <m:sSubPr>
                            <m:ctrlPr>
                              <a:rPr lang="en-US" b="0" i="1" smtClean="0">
                                <a:latin typeface="Cambria Math" panose="02040503050406030204" pitchFamily="18" charset="0"/>
                              </a:rPr>
                            </m:ctrlPr>
                          </m:sSubPr>
                          <m:e>
                            <m:r>
                              <a:rPr lang="en-US" b="0" i="1" smtClean="0">
                                <a:latin typeface="Cambria Math" charset="0"/>
                              </a:rPr>
                              <m:t>𝑡</m:t>
                            </m:r>
                          </m:e>
                          <m:sub>
                            <m:r>
                              <a:rPr lang="en-US" b="0" i="1" smtClean="0">
                                <a:latin typeface="Cambria Math" charset="0"/>
                              </a:rPr>
                              <m:t>1</m:t>
                            </m:r>
                          </m:sub>
                        </m:sSub>
                      </m:e>
                    </m:d>
                    <m:r>
                      <a:rPr lang="en-US" b="0" i="1" smtClean="0">
                        <a:latin typeface="Cambria Math" charset="0"/>
                      </a:rPr>
                      <m:t>,…,{</m:t>
                    </m:r>
                    <m:sSub>
                      <m:sSubPr>
                        <m:ctrlPr>
                          <a:rPr lang="en-US" b="0" i="1" smtClean="0">
                            <a:latin typeface="Cambria Math" panose="02040503050406030204" pitchFamily="18" charset="0"/>
                          </a:rPr>
                        </m:ctrlPr>
                      </m:sSubPr>
                      <m:e>
                        <m:r>
                          <a:rPr lang="en-US" b="0" i="1" smtClean="0">
                            <a:latin typeface="Cambria Math" charset="0"/>
                          </a:rPr>
                          <m:t>𝑠</m:t>
                        </m:r>
                      </m:e>
                      <m:sub>
                        <m:r>
                          <a:rPr lang="en-US" b="0" i="1" smtClean="0">
                            <a:latin typeface="Cambria Math" charset="0"/>
                          </a:rPr>
                          <m:t>𝑘</m:t>
                        </m:r>
                      </m:sub>
                    </m:sSub>
                    <m:r>
                      <a:rPr lang="en-US" b="0" i="1" smtClean="0">
                        <a:latin typeface="Cambria Math" charset="0"/>
                      </a:rPr>
                      <m:t>,</m:t>
                    </m:r>
                    <m:sSub>
                      <m:sSubPr>
                        <m:ctrlPr>
                          <a:rPr lang="en-US" b="0" i="1" smtClean="0">
                            <a:latin typeface="Cambria Math" panose="02040503050406030204" pitchFamily="18" charset="0"/>
                          </a:rPr>
                        </m:ctrlPr>
                      </m:sSubPr>
                      <m:e>
                        <m:r>
                          <a:rPr lang="en-US" b="0" i="1" smtClean="0">
                            <a:latin typeface="Cambria Math" charset="0"/>
                          </a:rPr>
                          <m:t>𝑡</m:t>
                        </m:r>
                      </m:e>
                      <m:sub>
                        <m:r>
                          <a:rPr lang="en-US" b="0" i="1" smtClean="0">
                            <a:latin typeface="Cambria Math" charset="0"/>
                          </a:rPr>
                          <m:t>𝑘</m:t>
                        </m:r>
                      </m:sub>
                    </m:sSub>
                    <m:r>
                      <a:rPr lang="en-US" b="0" i="1" smtClean="0">
                        <a:latin typeface="Cambria Math" charset="0"/>
                      </a:rPr>
                      <m:t>}</m:t>
                    </m:r>
                  </m:oMath>
                </a14:m>
                <a:endParaRPr lang="en-US" dirty="0"/>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charset="0"/>
                          </a:rPr>
                          <m:t>𝑝</m:t>
                        </m:r>
                      </m:e>
                      <m:sub>
                        <m:r>
                          <a:rPr lang="en-US" b="0" i="1" smtClean="0">
                            <a:latin typeface="Cambria Math" charset="0"/>
                          </a:rPr>
                          <m:t>𝑖</m:t>
                        </m:r>
                      </m:sub>
                    </m:sSub>
                  </m:oMath>
                </a14:m>
                <a:r>
                  <a:rPr lang="en-US" dirty="0"/>
                  <a:t> is the set of simple paths leading from </a:t>
                </a:r>
                <a14:m>
                  <m:oMath xmlns:m="http://schemas.openxmlformats.org/officeDocument/2006/math">
                    <m:sSub>
                      <m:sSubPr>
                        <m:ctrlPr>
                          <a:rPr lang="en-US" i="1">
                            <a:latin typeface="Cambria Math" panose="02040503050406030204" pitchFamily="18" charset="0"/>
                          </a:rPr>
                        </m:ctrlPr>
                      </m:sSubPr>
                      <m:e>
                        <m:r>
                          <a:rPr lang="en-US" i="1">
                            <a:latin typeface="Cambria Math" charset="0"/>
                          </a:rPr>
                          <m:t>𝑠</m:t>
                        </m:r>
                      </m:e>
                      <m:sub>
                        <m:r>
                          <a:rPr lang="en-US" b="0" i="1" smtClean="0">
                            <a:latin typeface="Cambria Math" charset="0"/>
                          </a:rPr>
                          <m:t>𝑖</m:t>
                        </m:r>
                      </m:sub>
                    </m:sSub>
                  </m:oMath>
                </a14:m>
                <a:r>
                  <a:rPr lang="en-US" dirty="0"/>
                  <a:t> to </a:t>
                </a:r>
                <a14:m>
                  <m:oMath xmlns:m="http://schemas.openxmlformats.org/officeDocument/2006/math">
                    <m:sSub>
                      <m:sSubPr>
                        <m:ctrlPr>
                          <a:rPr lang="en-US" i="1">
                            <a:latin typeface="Cambria Math" panose="02040503050406030204" pitchFamily="18" charset="0"/>
                          </a:rPr>
                        </m:ctrlPr>
                      </m:sSubPr>
                      <m:e>
                        <m:r>
                          <a:rPr lang="en-US" b="0" i="1" smtClean="0">
                            <a:latin typeface="Cambria Math" charset="0"/>
                          </a:rPr>
                          <m:t>𝑡</m:t>
                        </m:r>
                      </m:e>
                      <m:sub>
                        <m:r>
                          <a:rPr lang="en-US" b="0" i="1" smtClean="0">
                            <a:latin typeface="Cambria Math" charset="0"/>
                          </a:rPr>
                          <m:t>𝑖</m:t>
                        </m:r>
                      </m:sub>
                    </m:sSub>
                  </m:oMath>
                </a14:m>
                <a:endParaRPr lang="en-US" dirty="0"/>
              </a:p>
              <a:p>
                <a:pPr lvl="1">
                  <a:buFont typeface="Wingdings" charset="2"/>
                  <a:buChar char="§"/>
                </a:pPr>
                <a14:m>
                  <m:oMath xmlns:m="http://schemas.openxmlformats.org/officeDocument/2006/math">
                    <m:r>
                      <a:rPr lang="en-US" b="0" i="1" smtClean="0">
                        <a:latin typeface="Cambria Math" charset="0"/>
                      </a:rPr>
                      <m:t>𝑃</m:t>
                    </m:r>
                    <m:r>
                      <a:rPr lang="en-US" b="0" i="1" smtClean="0">
                        <a:latin typeface="Cambria Math" charset="0"/>
                      </a:rPr>
                      <m:t>=</m:t>
                    </m:r>
                    <m:sSub>
                      <m:sSubPr>
                        <m:ctrlPr>
                          <a:rPr lang="en-US" b="0" i="1" smtClean="0">
                            <a:latin typeface="Cambria Math" panose="02040503050406030204" pitchFamily="18" charset="0"/>
                          </a:rPr>
                        </m:ctrlPr>
                      </m:sSubPr>
                      <m:e>
                        <m:r>
                          <a:rPr lang="en-US" b="0" i="1" smtClean="0">
                            <a:latin typeface="Cambria Math" charset="0"/>
                          </a:rPr>
                          <m:t>∪</m:t>
                        </m:r>
                      </m:e>
                      <m:sub>
                        <m:r>
                          <a:rPr lang="en-US" b="0" i="1" smtClean="0">
                            <a:latin typeface="Cambria Math" charset="0"/>
                          </a:rPr>
                          <m:t>𝑖</m:t>
                        </m:r>
                      </m:sub>
                    </m:sSub>
                    <m:sSub>
                      <m:sSubPr>
                        <m:ctrlPr>
                          <a:rPr lang="en-US" b="0" i="1" smtClean="0">
                            <a:latin typeface="Cambria Math" panose="02040503050406030204" pitchFamily="18" charset="0"/>
                          </a:rPr>
                        </m:ctrlPr>
                      </m:sSubPr>
                      <m:e>
                        <m:r>
                          <a:rPr lang="en-US" b="0" i="1" smtClean="0">
                            <a:latin typeface="Cambria Math" charset="0"/>
                          </a:rPr>
                          <m:t>𝑝</m:t>
                        </m:r>
                      </m:e>
                      <m:sub>
                        <m:r>
                          <a:rPr lang="en-US" b="0" i="1" smtClean="0">
                            <a:latin typeface="Cambria Math" charset="0"/>
                          </a:rPr>
                          <m:t>𝑖</m:t>
                        </m:r>
                      </m:sub>
                    </m:sSub>
                  </m:oMath>
                </a14:m>
                <a:endParaRPr lang="en-US" dirty="0"/>
              </a:p>
              <a:p>
                <a:r>
                  <a:rPr lang="en-US" dirty="0"/>
                  <a:t>A flow is a function </a:t>
                </a:r>
                <a14:m>
                  <m:oMath xmlns:m="http://schemas.openxmlformats.org/officeDocument/2006/math">
                    <m:r>
                      <a:rPr lang="en-US" b="0" i="1" smtClean="0">
                        <a:latin typeface="Cambria Math" charset="0"/>
                      </a:rPr>
                      <m:t>𝑓</m:t>
                    </m:r>
                    <m:r>
                      <a:rPr lang="en-US" b="0" i="1" smtClean="0">
                        <a:latin typeface="Cambria Math" charset="0"/>
                      </a:rPr>
                      <m:t>:</m:t>
                    </m:r>
                    <m:r>
                      <a:rPr lang="en-US" b="0" i="1" smtClean="0">
                        <a:latin typeface="Cambria Math" panose="02040503050406030204" pitchFamily="18" charset="0"/>
                      </a:rPr>
                      <m:t>𝑝</m:t>
                    </m:r>
                    <m:r>
                      <a:rPr lang="en-US" b="0" i="1" smtClean="0">
                        <a:latin typeface="Cambria Math" charset="0"/>
                      </a:rPr>
                      <m:t>→</m:t>
                    </m:r>
                    <m:sSup>
                      <m:sSupPr>
                        <m:ctrlPr>
                          <a:rPr lang="en-US" b="0" i="1" smtClean="0">
                            <a:latin typeface="Cambria Math" panose="02040503050406030204" pitchFamily="18" charset="0"/>
                            <a:ea typeface="Cambria Math" charset="0"/>
                            <a:cs typeface="Cambria Math" charset="0"/>
                          </a:rPr>
                        </m:ctrlPr>
                      </m:sSupPr>
                      <m:e>
                        <m:r>
                          <a:rPr lang="en-US" b="0" i="1" smtClean="0">
                            <a:latin typeface="Cambria Math" charset="0"/>
                            <a:ea typeface="Cambria Math" charset="0"/>
                            <a:cs typeface="Cambria Math" charset="0"/>
                          </a:rPr>
                          <m:t>ℝ</m:t>
                        </m:r>
                      </m:e>
                      <m:sup>
                        <m:r>
                          <a:rPr lang="en-US" b="0" i="1" smtClean="0">
                            <a:latin typeface="Cambria Math" charset="0"/>
                            <a:ea typeface="Cambria Math" charset="0"/>
                            <a:cs typeface="Cambria Math" charset="0"/>
                          </a:rPr>
                          <m:t>+</m:t>
                        </m:r>
                      </m:sup>
                    </m:sSup>
                  </m:oMath>
                </a14:m>
                <a:endParaRPr lang="en-US" dirty="0"/>
              </a:p>
              <a:p>
                <a:r>
                  <a:rPr lang="en-US" dirty="0"/>
                  <a:t>For a fixed flow </a:t>
                </a:r>
                <a14:m>
                  <m:oMath xmlns:m="http://schemas.openxmlformats.org/officeDocument/2006/math">
                    <m:r>
                      <a:rPr lang="en-US" i="1">
                        <a:latin typeface="Cambria Math" charset="0"/>
                      </a:rPr>
                      <m:t>𝑓</m:t>
                    </m:r>
                  </m:oMath>
                </a14:m>
                <a:r>
                  <a:rPr lang="en-US" dirty="0"/>
                  <a:t> and an edge </a:t>
                </a:r>
                <a14:m>
                  <m:oMath xmlns:m="http://schemas.openxmlformats.org/officeDocument/2006/math">
                    <m:r>
                      <a:rPr lang="en-US" b="0" i="1" smtClean="0">
                        <a:latin typeface="Cambria Math" charset="0"/>
                      </a:rPr>
                      <m:t>𝑒</m:t>
                    </m:r>
                  </m:oMath>
                </a14:m>
                <a:r>
                  <a:rPr lang="en-US" dirty="0"/>
                  <a:t>, define </a:t>
                </a:r>
                <a14:m>
                  <m:oMath xmlns:m="http://schemas.openxmlformats.org/officeDocument/2006/math">
                    <m:sSub>
                      <m:sSubPr>
                        <m:ctrlPr>
                          <a:rPr lang="en-US" b="0" i="1" smtClean="0">
                            <a:latin typeface="Cambria Math" panose="02040503050406030204" pitchFamily="18" charset="0"/>
                          </a:rPr>
                        </m:ctrlPr>
                      </m:sSubPr>
                      <m:e>
                        <m:r>
                          <a:rPr lang="en-US" i="1">
                            <a:latin typeface="Cambria Math" charset="0"/>
                          </a:rPr>
                          <m:t>𝑓</m:t>
                        </m:r>
                      </m:e>
                      <m:sub>
                        <m:r>
                          <a:rPr lang="en-US" b="0" i="1" smtClean="0">
                            <a:latin typeface="Cambria Math" charset="0"/>
                          </a:rPr>
                          <m:t>𝑒</m:t>
                        </m:r>
                      </m:sub>
                    </m:sSub>
                    <m:r>
                      <a:rPr lang="en-US" b="0" i="1" smtClean="0">
                        <a:latin typeface="Cambria Math" charset="0"/>
                      </a:rPr>
                      <m:t>=</m:t>
                    </m:r>
                    <m:nary>
                      <m:naryPr>
                        <m:chr m:val="∑"/>
                        <m:supHide m:val="on"/>
                        <m:ctrlPr>
                          <a:rPr lang="en-US" b="0" i="1" smtClean="0">
                            <a:latin typeface="Cambria Math" panose="02040503050406030204" pitchFamily="18" charset="0"/>
                          </a:rPr>
                        </m:ctrlPr>
                      </m:naryPr>
                      <m:sub>
                        <m:r>
                          <a:rPr lang="en-US" b="0" i="1" smtClean="0">
                            <a:latin typeface="Cambria Math" charset="0"/>
                          </a:rPr>
                          <m:t>𝑝</m:t>
                        </m:r>
                        <m:r>
                          <a:rPr lang="en-US" b="0" i="1" smtClean="0">
                            <a:latin typeface="Cambria Math" charset="0"/>
                          </a:rPr>
                          <m:t>:</m:t>
                        </m:r>
                        <m:r>
                          <a:rPr lang="en-US" b="0" i="1" smtClean="0">
                            <a:latin typeface="Cambria Math" charset="0"/>
                          </a:rPr>
                          <m:t>𝑒</m:t>
                        </m:r>
                        <m:r>
                          <a:rPr lang="en-US" b="0" i="1" smtClean="0">
                            <a:latin typeface="Cambria Math" charset="0"/>
                          </a:rPr>
                          <m:t>∈</m:t>
                        </m:r>
                        <m:r>
                          <a:rPr lang="en-US" b="0" i="1" smtClean="0">
                            <a:latin typeface="Cambria Math" charset="0"/>
                          </a:rPr>
                          <m:t>𝑝</m:t>
                        </m:r>
                      </m:sub>
                      <m:sup/>
                      <m:e>
                        <m:sSub>
                          <m:sSubPr>
                            <m:ctrlPr>
                              <a:rPr lang="en-US" b="0" i="1" smtClean="0">
                                <a:latin typeface="Cambria Math" panose="02040503050406030204" pitchFamily="18" charset="0"/>
                              </a:rPr>
                            </m:ctrlPr>
                          </m:sSubPr>
                          <m:e>
                            <m:r>
                              <a:rPr lang="en-US" b="0" i="1" smtClean="0">
                                <a:latin typeface="Cambria Math" charset="0"/>
                              </a:rPr>
                              <m:t>𝑓</m:t>
                            </m:r>
                          </m:e>
                          <m:sub>
                            <m:r>
                              <a:rPr lang="en-US" b="0" i="1" smtClean="0">
                                <a:latin typeface="Cambria Math" charset="0"/>
                              </a:rPr>
                              <m:t>𝑝</m:t>
                            </m:r>
                          </m:sub>
                        </m:sSub>
                      </m:e>
                    </m:nary>
                  </m:oMath>
                </a14:m>
                <a:r>
                  <a:rPr lang="en-US" dirty="0"/>
                  <a:t> to be the total amount of flow on edge </a:t>
                </a:r>
                <a14:m>
                  <m:oMath xmlns:m="http://schemas.openxmlformats.org/officeDocument/2006/math">
                    <m:r>
                      <a:rPr lang="en-US" b="0" i="1" smtClean="0">
                        <a:latin typeface="Cambria Math" charset="0"/>
                      </a:rPr>
                      <m:t>𝑒</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086" t="-2326" r="-844" b="-9012"/>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54DC465D-A09C-35F9-641F-49C322B06992}"/>
              </a:ext>
            </a:extLst>
          </p:cNvPr>
          <p:cNvSpPr>
            <a:spLocks noGrp="1"/>
          </p:cNvSpPr>
          <p:nvPr>
            <p:ph type="sldNum" sz="quarter" idx="12"/>
          </p:nvPr>
        </p:nvSpPr>
        <p:spPr/>
        <p:txBody>
          <a:bodyPr/>
          <a:lstStyle/>
          <a:p>
            <a:fld id="{5E14A864-8846-DC49-9FDC-14F56CA6E9FC}" type="slidenum">
              <a:rPr lang="en-US" smtClean="0"/>
              <a:t>37</a:t>
            </a:fld>
            <a:endParaRPr lang="en-US"/>
          </a:p>
        </p:txBody>
      </p:sp>
    </p:spTree>
    <p:extLst>
      <p:ext uri="{BB962C8B-B14F-4D97-AF65-F5344CB8AC3E}">
        <p14:creationId xmlns:p14="http://schemas.microsoft.com/office/powerpoint/2010/main" val="21711798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Flow model</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09600" y="1600201"/>
                <a:ext cx="10375232" cy="4301681"/>
              </a:xfrm>
            </p:spPr>
            <p:txBody>
              <a:bodyPr>
                <a:normAutofit/>
              </a:bodyPr>
              <a:lstStyle/>
              <a:p>
                <a:r>
                  <a:rPr lang="en-US" dirty="0"/>
                  <a:t>Each </a:t>
                </a:r>
                <a14:m>
                  <m:oMath xmlns:m="http://schemas.openxmlformats.org/officeDocument/2006/math">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charset="0"/>
                              </a:rPr>
                              <m:t>𝑠</m:t>
                            </m:r>
                          </m:e>
                          <m:sub>
                            <m:r>
                              <a:rPr lang="en-US" b="0" i="1" smtClean="0">
                                <a:latin typeface="Cambria Math" charset="0"/>
                              </a:rPr>
                              <m:t>𝑖</m:t>
                            </m:r>
                          </m:sub>
                        </m:sSub>
                        <m:r>
                          <a:rPr lang="en-US" i="1">
                            <a:latin typeface="Cambria Math" charset="0"/>
                          </a:rPr>
                          <m:t>,</m:t>
                        </m:r>
                        <m:sSub>
                          <m:sSubPr>
                            <m:ctrlPr>
                              <a:rPr lang="en-US" i="1">
                                <a:latin typeface="Cambria Math" panose="02040503050406030204" pitchFamily="18" charset="0"/>
                              </a:rPr>
                            </m:ctrlPr>
                          </m:sSubPr>
                          <m:e>
                            <m:r>
                              <a:rPr lang="en-US" i="1">
                                <a:latin typeface="Cambria Math" charset="0"/>
                              </a:rPr>
                              <m:t>𝑡</m:t>
                            </m:r>
                          </m:e>
                          <m:sub>
                            <m:r>
                              <a:rPr lang="en-US" b="0" i="1" smtClean="0">
                                <a:latin typeface="Cambria Math" charset="0"/>
                              </a:rPr>
                              <m:t>𝑖</m:t>
                            </m:r>
                          </m:sub>
                        </m:sSub>
                      </m:e>
                    </m:d>
                  </m:oMath>
                </a14:m>
                <a:r>
                  <a:rPr lang="en-US" dirty="0"/>
                  <a:t> pair is affiliated with a positive demand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charset="0"/>
                          </a:rPr>
                          <m:t>𝑑</m:t>
                        </m:r>
                      </m:e>
                      <m:sub>
                        <m:r>
                          <a:rPr lang="en-US" b="0" i="1" smtClean="0">
                            <a:latin typeface="Cambria Math" charset="0"/>
                          </a:rPr>
                          <m:t>𝑖</m:t>
                        </m:r>
                      </m:sub>
                    </m:sSub>
                  </m:oMath>
                </a14:m>
                <a:r>
                  <a:rPr lang="en-US" dirty="0"/>
                  <a:t> </a:t>
                </a:r>
              </a:p>
              <a:p>
                <a:pPr lvl="1"/>
                <a:r>
                  <a:rPr lang="en-US" dirty="0"/>
                  <a:t>the amount of flow with source </a:t>
                </a:r>
                <a14:m>
                  <m:oMath xmlns:m="http://schemas.openxmlformats.org/officeDocument/2006/math">
                    <m:sSub>
                      <m:sSubPr>
                        <m:ctrlPr>
                          <a:rPr lang="en-US" i="1">
                            <a:latin typeface="Cambria Math" panose="02040503050406030204" pitchFamily="18" charset="0"/>
                          </a:rPr>
                        </m:ctrlPr>
                      </m:sSubPr>
                      <m:e>
                        <m:r>
                          <a:rPr lang="en-US" i="1">
                            <a:latin typeface="Cambria Math" charset="0"/>
                          </a:rPr>
                          <m:t>𝑠</m:t>
                        </m:r>
                      </m:e>
                      <m:sub>
                        <m:r>
                          <a:rPr lang="en-US" i="1">
                            <a:latin typeface="Cambria Math" charset="0"/>
                          </a:rPr>
                          <m:t>𝑖</m:t>
                        </m:r>
                      </m:sub>
                    </m:sSub>
                  </m:oMath>
                </a14:m>
                <a:r>
                  <a:rPr lang="en-US" dirty="0"/>
                  <a:t> and target </a:t>
                </a:r>
                <a14:m>
                  <m:oMath xmlns:m="http://schemas.openxmlformats.org/officeDocument/2006/math">
                    <m:sSub>
                      <m:sSubPr>
                        <m:ctrlPr>
                          <a:rPr lang="en-US" i="1">
                            <a:latin typeface="Cambria Math" panose="02040503050406030204" pitchFamily="18" charset="0"/>
                          </a:rPr>
                        </m:ctrlPr>
                      </m:sSubPr>
                      <m:e>
                        <m:r>
                          <a:rPr lang="en-US" i="1">
                            <a:latin typeface="Cambria Math" charset="0"/>
                          </a:rPr>
                          <m:t>𝑡</m:t>
                        </m:r>
                      </m:e>
                      <m:sub>
                        <m:r>
                          <a:rPr lang="en-US" i="1">
                            <a:latin typeface="Cambria Math" charset="0"/>
                          </a:rPr>
                          <m:t>𝑖</m:t>
                        </m:r>
                      </m:sub>
                    </m:sSub>
                  </m:oMath>
                </a14:m>
                <a:endParaRPr lang="en-US" dirty="0"/>
              </a:p>
              <a:p>
                <a:r>
                  <a:rPr lang="en-US" dirty="0"/>
                  <a:t>A flow </a:t>
                </a:r>
                <a14:m>
                  <m:oMath xmlns:m="http://schemas.openxmlformats.org/officeDocument/2006/math">
                    <m:r>
                      <a:rPr lang="en-US" i="1">
                        <a:latin typeface="Cambria Math" charset="0"/>
                      </a:rPr>
                      <m:t>𝑓</m:t>
                    </m:r>
                  </m:oMath>
                </a14:m>
                <a:r>
                  <a:rPr lang="en-US" dirty="0"/>
                  <a:t> is feasible if </a:t>
                </a:r>
                <a14:m>
                  <m:oMath xmlns:m="http://schemas.openxmlformats.org/officeDocument/2006/math">
                    <m:r>
                      <a:rPr lang="en-US" b="0" i="1" smtClean="0">
                        <a:latin typeface="Cambria Math" charset="0"/>
                      </a:rPr>
                      <m:t>∀</m:t>
                    </m:r>
                    <m:r>
                      <a:rPr lang="en-US" b="0" i="1" smtClean="0">
                        <a:latin typeface="Cambria Math" charset="0"/>
                      </a:rPr>
                      <m:t>𝑖</m:t>
                    </m:r>
                    <m:r>
                      <a:rPr lang="en-US" b="0" i="1" smtClean="0">
                        <a:latin typeface="Cambria Math" charset="0"/>
                      </a:rPr>
                      <m:t> </m:t>
                    </m:r>
                    <m:nary>
                      <m:naryPr>
                        <m:chr m:val="∑"/>
                        <m:supHide m:val="on"/>
                        <m:ctrlPr>
                          <a:rPr lang="en-US" b="0" i="1" smtClean="0">
                            <a:latin typeface="Cambria Math" panose="02040503050406030204" pitchFamily="18" charset="0"/>
                          </a:rPr>
                        </m:ctrlPr>
                      </m:naryPr>
                      <m:sub>
                        <m:r>
                          <a:rPr lang="en-US" b="0" i="1" smtClean="0">
                            <a:latin typeface="Cambria Math" charset="0"/>
                          </a:rPr>
                          <m:t>𝑝</m:t>
                        </m:r>
                        <m:r>
                          <a:rPr lang="en-US" b="0" i="1" smtClean="0">
                            <a:latin typeface="Cambria Math" charset="0"/>
                          </a:rPr>
                          <m:t>∈</m:t>
                        </m:r>
                        <m:sSub>
                          <m:sSubPr>
                            <m:ctrlPr>
                              <a:rPr lang="en-US" b="0" i="1" smtClean="0">
                                <a:latin typeface="Cambria Math" panose="02040503050406030204" pitchFamily="18" charset="0"/>
                              </a:rPr>
                            </m:ctrlPr>
                          </m:sSubPr>
                          <m:e>
                            <m:r>
                              <a:rPr lang="en-US" b="0" i="1" smtClean="0">
                                <a:latin typeface="Cambria Math" charset="0"/>
                              </a:rPr>
                              <m:t>𝑝</m:t>
                            </m:r>
                          </m:e>
                          <m:sub>
                            <m:r>
                              <a:rPr lang="en-US" b="0" i="1" smtClean="0">
                                <a:latin typeface="Cambria Math" charset="0"/>
                              </a:rPr>
                              <m:t>𝑖</m:t>
                            </m:r>
                          </m:sub>
                        </m:sSub>
                      </m:sub>
                      <m:sup/>
                      <m:e>
                        <m:sSub>
                          <m:sSubPr>
                            <m:ctrlPr>
                              <a:rPr lang="en-US" b="0" i="1" smtClean="0">
                                <a:latin typeface="Cambria Math" panose="02040503050406030204" pitchFamily="18" charset="0"/>
                              </a:rPr>
                            </m:ctrlPr>
                          </m:sSubPr>
                          <m:e>
                            <m:r>
                              <a:rPr lang="en-US" b="0" i="1" smtClean="0">
                                <a:latin typeface="Cambria Math" charset="0"/>
                              </a:rPr>
                              <m:t>𝑓</m:t>
                            </m:r>
                          </m:e>
                          <m:sub>
                            <m:r>
                              <a:rPr lang="en-US" b="0" i="1" smtClean="0">
                                <a:latin typeface="Cambria Math" charset="0"/>
                              </a:rPr>
                              <m:t>𝑝</m:t>
                            </m:r>
                          </m:sub>
                        </m:sSub>
                      </m:e>
                    </m:nary>
                    <m:r>
                      <a:rPr lang="en-US" b="0" i="1" smtClean="0">
                        <a:latin typeface="Cambria Math" charset="0"/>
                      </a:rPr>
                      <m:t>=</m:t>
                    </m:r>
                    <m:sSub>
                      <m:sSubPr>
                        <m:ctrlPr>
                          <a:rPr lang="en-US" b="0" i="1" smtClean="0">
                            <a:latin typeface="Cambria Math" panose="02040503050406030204" pitchFamily="18" charset="0"/>
                          </a:rPr>
                        </m:ctrlPr>
                      </m:sSubPr>
                      <m:e>
                        <m:r>
                          <a:rPr lang="en-US" b="0" i="1" smtClean="0">
                            <a:latin typeface="Cambria Math" charset="0"/>
                          </a:rPr>
                          <m:t>𝑑</m:t>
                        </m:r>
                      </m:e>
                      <m:sub>
                        <m:r>
                          <a:rPr lang="en-US" b="0" i="1" smtClean="0">
                            <a:latin typeface="Cambria Math" charset="0"/>
                          </a:rPr>
                          <m:t>𝑖</m:t>
                        </m:r>
                      </m:sub>
                    </m:sSub>
                  </m:oMath>
                </a14:m>
                <a:endParaRPr lang="en-US" b="0" dirty="0"/>
              </a:p>
              <a:p>
                <a:r>
                  <a:rPr lang="en-US" dirty="0"/>
                  <a:t>Each link, </a:t>
                </a:r>
                <a14:m>
                  <m:oMath xmlns:m="http://schemas.openxmlformats.org/officeDocument/2006/math">
                    <m:r>
                      <a:rPr lang="en-US" i="1" dirty="0">
                        <a:latin typeface="Cambria Math" charset="0"/>
                      </a:rPr>
                      <m:t>𝑒</m:t>
                    </m:r>
                    <m:r>
                      <a:rPr lang="en-US" i="1" dirty="0">
                        <a:latin typeface="Cambria Math" charset="0"/>
                      </a:rPr>
                      <m:t>∈</m:t>
                    </m:r>
                    <m:r>
                      <a:rPr lang="en-US" i="1" dirty="0">
                        <a:latin typeface="Cambria Math" charset="0"/>
                      </a:rPr>
                      <m:t>𝐸</m:t>
                    </m:r>
                  </m:oMath>
                </a14:m>
                <a:r>
                  <a:rPr lang="en-US" dirty="0"/>
                  <a:t>, is affiliated with a latency function</a:t>
                </a:r>
              </a:p>
              <a:p>
                <a:pPr lvl="1">
                  <a:buFont typeface="Wingdings" charset="2"/>
                  <a:buChar char="§"/>
                </a:pPr>
                <a:r>
                  <a:rPr lang="en-US" dirty="0"/>
                  <a:t>The latency (travel time) on link </a:t>
                </a:r>
                <a14:m>
                  <m:oMath xmlns:m="http://schemas.openxmlformats.org/officeDocument/2006/math">
                    <m:r>
                      <a:rPr lang="en-US" i="1" dirty="0">
                        <a:latin typeface="Cambria Math" charset="0"/>
                      </a:rPr>
                      <m:t>𝑒</m:t>
                    </m:r>
                  </m:oMath>
                </a14:m>
                <a:r>
                  <a:rPr lang="en-US" dirty="0"/>
                  <a:t> denoted </a:t>
                </a:r>
                <a14:m>
                  <m:oMath xmlns:m="http://schemas.openxmlformats.org/officeDocument/2006/math">
                    <m:sSub>
                      <m:sSubPr>
                        <m:ctrlPr>
                          <a:rPr lang="en-US" i="1">
                            <a:latin typeface="Cambria Math" panose="02040503050406030204" pitchFamily="18" charset="0"/>
                          </a:rPr>
                        </m:ctrlPr>
                      </m:sSubPr>
                      <m:e>
                        <m:r>
                          <a:rPr lang="en-US" i="1">
                            <a:latin typeface="Cambria Math" charset="0"/>
                          </a:rPr>
                          <m:t>𝑙</m:t>
                        </m:r>
                      </m:e>
                      <m:sub>
                        <m:r>
                          <a:rPr lang="en-US" i="1">
                            <a:latin typeface="Cambria Math" charset="0"/>
                          </a:rPr>
                          <m:t>𝑒</m:t>
                        </m:r>
                      </m:sub>
                    </m:sSub>
                  </m:oMath>
                </a14:m>
                <a:r>
                  <a:rPr lang="en-US" dirty="0"/>
                  <a:t> is a function of the vehicle volume (flow) on </a:t>
                </a:r>
                <a14:m>
                  <m:oMath xmlns:m="http://schemas.openxmlformats.org/officeDocument/2006/math">
                    <m:r>
                      <a:rPr lang="en-US" i="1" dirty="0">
                        <a:latin typeface="Cambria Math" charset="0"/>
                      </a:rPr>
                      <m:t>𝑒</m:t>
                    </m:r>
                  </m:oMath>
                </a14:m>
                <a:r>
                  <a:rPr lang="en-US" dirty="0"/>
                  <a:t> (</a:t>
                </a:r>
                <a14:m>
                  <m:oMath xmlns:m="http://schemas.openxmlformats.org/officeDocument/2006/math">
                    <m:sSub>
                      <m:sSubPr>
                        <m:ctrlPr>
                          <a:rPr lang="en-US" i="1">
                            <a:latin typeface="Cambria Math" panose="02040503050406030204" pitchFamily="18" charset="0"/>
                          </a:rPr>
                        </m:ctrlPr>
                      </m:sSubPr>
                      <m:e>
                        <m:r>
                          <a:rPr lang="en-US" i="1">
                            <a:latin typeface="Cambria Math" charset="0"/>
                          </a:rPr>
                          <m:t>𝑓</m:t>
                        </m:r>
                      </m:e>
                      <m:sub>
                        <m:r>
                          <a:rPr lang="en-US" i="1">
                            <a:latin typeface="Cambria Math" charset="0"/>
                          </a:rPr>
                          <m:t>𝑒</m:t>
                        </m:r>
                      </m:sub>
                    </m:sSub>
                  </m:oMath>
                </a14:m>
                <a:r>
                  <a:rPr lang="en-US" dirty="0"/>
                  <a:t>)</a:t>
                </a:r>
              </a:p>
              <a:p>
                <a:pPr lvl="1">
                  <a:buFont typeface="Wingdings" charset="2"/>
                  <a:buChar char="§"/>
                </a:pPr>
                <a14:m>
                  <m:oMath xmlns:m="http://schemas.openxmlformats.org/officeDocument/2006/math">
                    <m:sSub>
                      <m:sSubPr>
                        <m:ctrlPr>
                          <a:rPr lang="en-US" i="1">
                            <a:latin typeface="Cambria Math" panose="02040503050406030204" pitchFamily="18" charset="0"/>
                          </a:rPr>
                        </m:ctrlPr>
                      </m:sSubPr>
                      <m:e>
                        <m:r>
                          <a:rPr lang="en-US" i="1">
                            <a:latin typeface="Cambria Math" charset="0"/>
                          </a:rPr>
                          <m:t>𝑙</m:t>
                        </m:r>
                      </m:e>
                      <m:sub>
                        <m:r>
                          <a:rPr lang="en-US" i="1">
                            <a:latin typeface="Cambria Math" charset="0"/>
                          </a:rPr>
                          <m:t>𝑒</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charset="0"/>
                              </a:rPr>
                              <m:t>𝑓</m:t>
                            </m:r>
                          </m:e>
                          <m:sub>
                            <m:r>
                              <a:rPr lang="en-US" i="1">
                                <a:latin typeface="Cambria Math" charset="0"/>
                              </a:rPr>
                              <m:t>𝑒</m:t>
                            </m:r>
                          </m:sub>
                        </m:sSub>
                      </m:e>
                    </m:d>
                    <m:r>
                      <a:rPr lang="en-US" i="1">
                        <a:latin typeface="Cambria Math" charset="0"/>
                      </a:rPr>
                      <m:t>→</m:t>
                    </m:r>
                    <m:sSup>
                      <m:sSupPr>
                        <m:ctrlPr>
                          <a:rPr lang="en-US" i="1">
                            <a:latin typeface="Cambria Math" panose="02040503050406030204" pitchFamily="18" charset="0"/>
                            <a:ea typeface="Cambria Math" charset="0"/>
                            <a:cs typeface="Cambria Math" charset="0"/>
                          </a:rPr>
                        </m:ctrlPr>
                      </m:sSupPr>
                      <m:e>
                        <m:r>
                          <a:rPr lang="en-US" i="1">
                            <a:latin typeface="Cambria Math" charset="0"/>
                            <a:ea typeface="Cambria Math" charset="0"/>
                            <a:cs typeface="Cambria Math" charset="0"/>
                          </a:rPr>
                          <m:t>ℝ</m:t>
                        </m:r>
                      </m:e>
                      <m:sup>
                        <m:r>
                          <a:rPr lang="en-US" i="1">
                            <a:latin typeface="Cambria Math" charset="0"/>
                            <a:ea typeface="Cambria Math" charset="0"/>
                            <a:cs typeface="Cambria Math" charset="0"/>
                          </a:rPr>
                          <m:t>+</m:t>
                        </m:r>
                      </m:sup>
                    </m:sSup>
                  </m:oMath>
                </a14:m>
                <a:endParaRPr lang="en-US" dirty="0"/>
              </a:p>
              <a:p>
                <a:pPr lvl="1">
                  <a:buFont typeface="Wingdings" charset="2"/>
                  <a:buChar char="§"/>
                </a:pPr>
                <a:r>
                  <a:rPr lang="en-US" dirty="0"/>
                  <a:t>This is a simplifying assumption, it implies that travel time on a given link depends solely on the traffic volume affiliated with it</a:t>
                </a:r>
              </a:p>
              <a:p>
                <a:endParaRPr lang="en-US" b="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09600" y="1600201"/>
                <a:ext cx="10375232" cy="4301681"/>
              </a:xfrm>
              <a:blipFill>
                <a:blip r:embed="rId2"/>
                <a:stretch>
                  <a:fillRect l="-1103" t="-2367"/>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3B4638E4-6945-A59A-6B7A-253020A6F684}"/>
              </a:ext>
            </a:extLst>
          </p:cNvPr>
          <p:cNvSpPr>
            <a:spLocks noGrp="1"/>
          </p:cNvSpPr>
          <p:nvPr>
            <p:ph type="sldNum" sz="quarter" idx="12"/>
          </p:nvPr>
        </p:nvSpPr>
        <p:spPr/>
        <p:txBody>
          <a:bodyPr/>
          <a:lstStyle/>
          <a:p>
            <a:fld id="{5E14A864-8846-DC49-9FDC-14F56CA6E9FC}" type="slidenum">
              <a:rPr lang="en-US" smtClean="0"/>
              <a:t>38</a:t>
            </a:fld>
            <a:endParaRPr lang="en-US"/>
          </a:p>
        </p:txBody>
      </p:sp>
    </p:spTree>
    <p:extLst>
      <p:ext uri="{BB962C8B-B14F-4D97-AF65-F5344CB8AC3E}">
        <p14:creationId xmlns:p14="http://schemas.microsoft.com/office/powerpoint/2010/main" val="2152679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Flow model</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The latency (travel time) along a give path </a:t>
                </a:r>
                <a14:m>
                  <m:oMath xmlns:m="http://schemas.openxmlformats.org/officeDocument/2006/math">
                    <m:r>
                      <a:rPr lang="en-US" b="0" i="1" smtClean="0">
                        <a:latin typeface="Cambria Math" charset="0"/>
                      </a:rPr>
                      <m:t>𝑝</m:t>
                    </m:r>
                  </m:oMath>
                </a14:m>
                <a:r>
                  <a:rPr lang="en-US" dirty="0"/>
                  <a:t> is: </a:t>
                </a:r>
              </a:p>
              <a:p>
                <a:pPr lvl="1">
                  <a:buFont typeface="Wingdings" charset="2"/>
                  <a:buChar char="§"/>
                </a:pPr>
                <a14:m>
                  <m:oMath xmlns:m="http://schemas.openxmlformats.org/officeDocument/2006/math">
                    <m:sSub>
                      <m:sSubPr>
                        <m:ctrlPr>
                          <a:rPr lang="en-US" i="1">
                            <a:latin typeface="Cambria Math" panose="02040503050406030204" pitchFamily="18" charset="0"/>
                          </a:rPr>
                        </m:ctrlPr>
                      </m:sSubPr>
                      <m:e>
                        <m:r>
                          <a:rPr lang="en-US" i="1">
                            <a:latin typeface="Cambria Math" charset="0"/>
                          </a:rPr>
                          <m:t>𝑙</m:t>
                        </m:r>
                      </m:e>
                      <m:sub>
                        <m:r>
                          <a:rPr lang="en-US" b="0" i="1" smtClean="0">
                            <a:latin typeface="Cambria Math" charset="0"/>
                          </a:rPr>
                          <m:t>𝑝</m:t>
                        </m:r>
                      </m:sub>
                    </m:sSub>
                    <m:d>
                      <m:dPr>
                        <m:ctrlPr>
                          <a:rPr lang="en-US" i="1">
                            <a:latin typeface="Cambria Math" panose="02040503050406030204" pitchFamily="18" charset="0"/>
                          </a:rPr>
                        </m:ctrlPr>
                      </m:dPr>
                      <m:e>
                        <m:r>
                          <a:rPr lang="en-US" b="0" i="1" smtClean="0">
                            <a:latin typeface="Cambria Math" charset="0"/>
                          </a:rPr>
                          <m:t>𝑓</m:t>
                        </m:r>
                      </m:e>
                    </m:d>
                    <m:r>
                      <a:rPr lang="en-US" b="0" i="1" smtClean="0">
                        <a:latin typeface="Cambria Math" charset="0"/>
                      </a:rPr>
                      <m:t>=</m:t>
                    </m:r>
                    <m:nary>
                      <m:naryPr>
                        <m:chr m:val="∑"/>
                        <m:supHide m:val="on"/>
                        <m:ctrlPr>
                          <a:rPr lang="en-US" b="0" i="1" smtClean="0">
                            <a:latin typeface="Cambria Math" panose="02040503050406030204" pitchFamily="18" charset="0"/>
                          </a:rPr>
                        </m:ctrlPr>
                      </m:naryPr>
                      <m:sub>
                        <m:r>
                          <a:rPr lang="en-US" b="0" i="1" smtClean="0">
                            <a:latin typeface="Cambria Math" charset="0"/>
                          </a:rPr>
                          <m:t>𝑒</m:t>
                        </m:r>
                        <m:r>
                          <a:rPr lang="en-US" b="0" i="1" smtClean="0">
                            <a:latin typeface="Cambria Math" charset="0"/>
                          </a:rPr>
                          <m:t>∈</m:t>
                        </m:r>
                        <m:r>
                          <a:rPr lang="en-US" b="0" i="1" smtClean="0">
                            <a:latin typeface="Cambria Math" charset="0"/>
                          </a:rPr>
                          <m:t>𝑝</m:t>
                        </m:r>
                      </m:sub>
                      <m:sup/>
                      <m:e>
                        <m:sSub>
                          <m:sSubPr>
                            <m:ctrlPr>
                              <a:rPr lang="en-US" b="0" i="1" smtClean="0">
                                <a:latin typeface="Cambria Math" panose="02040503050406030204" pitchFamily="18" charset="0"/>
                              </a:rPr>
                            </m:ctrlPr>
                          </m:sSubPr>
                          <m:e>
                            <m:r>
                              <a:rPr lang="en-US" b="0" i="1" smtClean="0">
                                <a:latin typeface="Cambria Math" charset="0"/>
                              </a:rPr>
                              <m:t>𝑙</m:t>
                            </m:r>
                          </m:e>
                          <m:sub>
                            <m:r>
                              <a:rPr lang="en-US" b="0" i="1" smtClean="0">
                                <a:latin typeface="Cambria Math" charset="0"/>
                              </a:rPr>
                              <m:t>𝑒</m:t>
                            </m:r>
                          </m:sub>
                        </m:sSub>
                        <m:r>
                          <a:rPr lang="en-US" b="0" i="1" smtClean="0">
                            <a:latin typeface="Cambria Math" charset="0"/>
                          </a:rPr>
                          <m:t>(</m:t>
                        </m:r>
                        <m:sSub>
                          <m:sSubPr>
                            <m:ctrlPr>
                              <a:rPr lang="en-US" b="0" i="1" smtClean="0">
                                <a:latin typeface="Cambria Math" panose="02040503050406030204" pitchFamily="18" charset="0"/>
                              </a:rPr>
                            </m:ctrlPr>
                          </m:sSubPr>
                          <m:e>
                            <m:r>
                              <a:rPr lang="en-US" b="0" i="1" smtClean="0">
                                <a:latin typeface="Cambria Math" charset="0"/>
                              </a:rPr>
                              <m:t>𝑓</m:t>
                            </m:r>
                          </m:e>
                          <m:sub>
                            <m:r>
                              <a:rPr lang="en-US" b="0" i="1" smtClean="0">
                                <a:latin typeface="Cambria Math" charset="0"/>
                              </a:rPr>
                              <m:t>𝑒</m:t>
                            </m:r>
                          </m:sub>
                        </m:sSub>
                        <m:r>
                          <a:rPr lang="en-US" b="0" i="1" smtClean="0">
                            <a:latin typeface="Cambria Math" charset="0"/>
                          </a:rPr>
                          <m:t>)</m:t>
                        </m:r>
                      </m:e>
                    </m:nary>
                  </m:oMath>
                </a14:m>
                <a:endParaRPr lang="en-US" dirty="0"/>
              </a:p>
              <a:p>
                <a:pPr>
                  <a:buFont typeface="Arial" charset="0"/>
                  <a:buChar char="•"/>
                </a:pPr>
                <a:r>
                  <a:rPr lang="en-US" dirty="0"/>
                  <a:t>A traffic assignment problem is defined by the tuple </a:t>
                </a:r>
                <a14:m>
                  <m:oMath xmlns:m="http://schemas.openxmlformats.org/officeDocument/2006/math">
                    <m:r>
                      <a:rPr lang="en-US" b="0" i="1" smtClean="0">
                        <a:latin typeface="Cambria Math" charset="0"/>
                      </a:rPr>
                      <m:t>{</m:t>
                    </m:r>
                    <m:r>
                      <a:rPr lang="en-US" b="0" i="1" smtClean="0">
                        <a:latin typeface="Cambria Math" charset="0"/>
                      </a:rPr>
                      <m:t>𝐺</m:t>
                    </m:r>
                    <m:r>
                      <a:rPr lang="en-US" b="0" i="1" smtClean="0">
                        <a:latin typeface="Cambria Math" charset="0"/>
                      </a:rPr>
                      <m:t>,</m:t>
                    </m:r>
                    <m:r>
                      <a:rPr lang="en-US" b="0" i="1" smtClean="0">
                        <a:latin typeface="Cambria Math" charset="0"/>
                      </a:rPr>
                      <m:t>𝑑</m:t>
                    </m:r>
                    <m:r>
                      <a:rPr lang="en-US" b="0" i="1" smtClean="0">
                        <a:latin typeface="Cambria Math" charset="0"/>
                      </a:rPr>
                      <m:t>,</m:t>
                    </m:r>
                    <m:r>
                      <a:rPr lang="en-US" b="0" i="1" smtClean="0">
                        <a:latin typeface="Cambria Math" charset="0"/>
                      </a:rPr>
                      <m:t>𝑙</m:t>
                    </m:r>
                    <m:r>
                      <a:rPr lang="en-US" b="0" i="1" smtClean="0">
                        <a:latin typeface="Cambria Math" charset="0"/>
                      </a:rPr>
                      <m:t>}</m:t>
                    </m:r>
                  </m:oMath>
                </a14:m>
                <a:endParaRPr lang="en-US" dirty="0"/>
              </a:p>
              <a:p>
                <a:pPr>
                  <a:buFont typeface="Arial" charset="0"/>
                  <a:buChar char="•"/>
                </a:pPr>
                <a:r>
                  <a:rPr lang="en-US" dirty="0"/>
                  <a:t>Define the cost of a flow, </a:t>
                </a:r>
                <a14:m>
                  <m:oMath xmlns:m="http://schemas.openxmlformats.org/officeDocument/2006/math">
                    <m:r>
                      <a:rPr lang="en-US" b="0" i="1" smtClean="0">
                        <a:latin typeface="Cambria Math" charset="0"/>
                      </a:rPr>
                      <m:t>𝐶</m:t>
                    </m:r>
                    <m:r>
                      <a:rPr lang="en-US" b="0" i="1" smtClean="0">
                        <a:latin typeface="Cambria Math" charset="0"/>
                      </a:rPr>
                      <m:t>(</m:t>
                    </m:r>
                    <m:r>
                      <a:rPr lang="en-US" b="0" i="1" smtClean="0">
                        <a:latin typeface="Cambria Math" charset="0"/>
                      </a:rPr>
                      <m:t>𝑓</m:t>
                    </m:r>
                    <m:r>
                      <a:rPr lang="en-US" b="0" i="1" smtClean="0">
                        <a:latin typeface="Cambria Math" charset="0"/>
                      </a:rPr>
                      <m:t>)</m:t>
                    </m:r>
                  </m:oMath>
                </a14:m>
                <a:r>
                  <a:rPr lang="en-US" dirty="0"/>
                  <a:t>, as the total latency incurred by </a:t>
                </a:r>
                <a14:m>
                  <m:oMath xmlns:m="http://schemas.openxmlformats.org/officeDocument/2006/math">
                    <m:r>
                      <a:rPr lang="en-US" b="0" i="1" smtClean="0">
                        <a:latin typeface="Cambria Math" charset="0"/>
                      </a:rPr>
                      <m:t>𝑓</m:t>
                    </m:r>
                  </m:oMath>
                </a14:m>
                <a:r>
                  <a:rPr lang="en-US" dirty="0"/>
                  <a:t> </a:t>
                </a:r>
              </a:p>
              <a:p>
                <a:pPr>
                  <a:buFont typeface="Arial" charset="0"/>
                  <a:buChar char="•"/>
                </a:pPr>
                <a14:m>
                  <m:oMath xmlns:m="http://schemas.openxmlformats.org/officeDocument/2006/math">
                    <m:r>
                      <a:rPr lang="en-US" i="1">
                        <a:latin typeface="Cambria Math" charset="0"/>
                      </a:rPr>
                      <m:t>𝐶</m:t>
                    </m:r>
                    <m:d>
                      <m:dPr>
                        <m:ctrlPr>
                          <a:rPr lang="en-US" i="1">
                            <a:latin typeface="Cambria Math" panose="02040503050406030204" pitchFamily="18" charset="0"/>
                          </a:rPr>
                        </m:ctrlPr>
                      </m:dPr>
                      <m:e>
                        <m:r>
                          <a:rPr lang="en-US" i="1">
                            <a:latin typeface="Cambria Math" charset="0"/>
                          </a:rPr>
                          <m:t>𝑓</m:t>
                        </m:r>
                      </m:e>
                    </m:d>
                    <m:r>
                      <a:rPr lang="en-US" b="0" i="0" smtClean="0">
                        <a:latin typeface="Cambria Math" charset="0"/>
                      </a:rPr>
                      <m:t>=</m:t>
                    </m:r>
                    <m:nary>
                      <m:naryPr>
                        <m:chr m:val="∑"/>
                        <m:supHide m:val="on"/>
                        <m:ctrlPr>
                          <a:rPr lang="en-US" b="0" i="1" smtClean="0">
                            <a:latin typeface="Cambria Math" panose="02040503050406030204" pitchFamily="18" charset="0"/>
                          </a:rPr>
                        </m:ctrlPr>
                      </m:naryPr>
                      <m:sub>
                        <m:r>
                          <a:rPr lang="en-US" b="0" i="1" smtClean="0">
                            <a:latin typeface="Cambria Math" charset="0"/>
                          </a:rPr>
                          <m:t>𝑝</m:t>
                        </m:r>
                        <m:r>
                          <a:rPr lang="en-US" b="0" i="1" smtClean="0">
                            <a:latin typeface="Cambria Math" charset="0"/>
                          </a:rPr>
                          <m:t>∈</m:t>
                        </m:r>
                        <m:r>
                          <a:rPr lang="en-US" b="0" i="1" smtClean="0">
                            <a:latin typeface="Cambria Math" charset="0"/>
                          </a:rPr>
                          <m:t>𝑃</m:t>
                        </m:r>
                      </m:sub>
                      <m:sup/>
                      <m:e>
                        <m:sSub>
                          <m:sSubPr>
                            <m:ctrlPr>
                              <a:rPr lang="en-US" b="0" i="1" smtClean="0">
                                <a:latin typeface="Cambria Math" panose="02040503050406030204" pitchFamily="18" charset="0"/>
                              </a:rPr>
                            </m:ctrlPr>
                          </m:sSubPr>
                          <m:e>
                            <m:r>
                              <a:rPr lang="en-US" b="0" i="1" smtClean="0">
                                <a:latin typeface="Cambria Math" charset="0"/>
                              </a:rPr>
                              <m:t>𝑙</m:t>
                            </m:r>
                          </m:e>
                          <m:sub>
                            <m:r>
                              <a:rPr lang="en-US" b="0" i="1" smtClean="0">
                                <a:latin typeface="Cambria Math" charset="0"/>
                              </a:rPr>
                              <m:t>𝑝</m:t>
                            </m:r>
                          </m:sub>
                        </m:sSub>
                        <m:r>
                          <a:rPr lang="en-US" b="0" i="1" smtClean="0">
                            <a:latin typeface="Cambria Math" charset="0"/>
                          </a:rPr>
                          <m:t>(</m:t>
                        </m:r>
                        <m:r>
                          <a:rPr lang="en-US" b="0" i="1" smtClean="0">
                            <a:latin typeface="Cambria Math" charset="0"/>
                          </a:rPr>
                          <m:t>𝑓</m:t>
                        </m:r>
                        <m:r>
                          <a:rPr lang="en-US" b="0" i="1" smtClean="0">
                            <a:latin typeface="Cambria Math" charset="0"/>
                          </a:rPr>
                          <m:t>)</m:t>
                        </m:r>
                      </m:e>
                    </m:nary>
                    <m:sSub>
                      <m:sSubPr>
                        <m:ctrlPr>
                          <a:rPr lang="en-US" b="0" i="1" smtClean="0">
                            <a:latin typeface="Cambria Math" panose="02040503050406030204" pitchFamily="18" charset="0"/>
                          </a:rPr>
                        </m:ctrlPr>
                      </m:sSubPr>
                      <m:e>
                        <m:r>
                          <a:rPr lang="en-US" b="0" i="1" smtClean="0">
                            <a:latin typeface="Cambria Math" charset="0"/>
                          </a:rPr>
                          <m:t>𝑓</m:t>
                        </m:r>
                      </m:e>
                      <m:sub>
                        <m:r>
                          <a:rPr lang="en-US" b="0" i="1" smtClean="0">
                            <a:latin typeface="Cambria Math" charset="0"/>
                          </a:rPr>
                          <m:t>𝑝</m:t>
                        </m:r>
                      </m:sub>
                    </m:sSub>
                    <m:r>
                      <a:rPr lang="en-US" b="0" i="1" smtClean="0">
                        <a:latin typeface="Cambria Math" charset="0"/>
                      </a:rPr>
                      <m:t>=</m:t>
                    </m:r>
                    <m:nary>
                      <m:naryPr>
                        <m:chr m:val="∑"/>
                        <m:supHide m:val="on"/>
                        <m:ctrlPr>
                          <a:rPr lang="en-US" b="0" i="1" smtClean="0">
                            <a:latin typeface="Cambria Math" panose="02040503050406030204" pitchFamily="18" charset="0"/>
                          </a:rPr>
                        </m:ctrlPr>
                      </m:naryPr>
                      <m:sub>
                        <m:r>
                          <a:rPr lang="en-US" b="0" i="1" smtClean="0">
                            <a:latin typeface="Cambria Math" charset="0"/>
                          </a:rPr>
                          <m:t>𝑒</m:t>
                        </m:r>
                        <m:r>
                          <a:rPr lang="en-US" b="0" i="1" smtClean="0">
                            <a:latin typeface="Cambria Math" charset="0"/>
                          </a:rPr>
                          <m:t>∈</m:t>
                        </m:r>
                        <m:r>
                          <a:rPr lang="en-US" b="0" i="1" smtClean="0">
                            <a:latin typeface="Cambria Math" charset="0"/>
                          </a:rPr>
                          <m:t>𝐸</m:t>
                        </m:r>
                      </m:sub>
                      <m:sup/>
                      <m:e>
                        <m:sSub>
                          <m:sSubPr>
                            <m:ctrlPr>
                              <a:rPr lang="en-US" b="0" i="1" smtClean="0">
                                <a:latin typeface="Cambria Math" panose="02040503050406030204" pitchFamily="18" charset="0"/>
                              </a:rPr>
                            </m:ctrlPr>
                          </m:sSubPr>
                          <m:e>
                            <m:r>
                              <a:rPr lang="en-US" b="0" i="1" smtClean="0">
                                <a:latin typeface="Cambria Math" charset="0"/>
                              </a:rPr>
                              <m:t>𝑙</m:t>
                            </m:r>
                          </m:e>
                          <m:sub>
                            <m:r>
                              <a:rPr lang="en-US" b="0" i="1" smtClean="0">
                                <a:latin typeface="Cambria Math" charset="0"/>
                              </a:rPr>
                              <m:t>𝑒</m:t>
                            </m:r>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charset="0"/>
                                  </a:rPr>
                                  <m:t>𝑓</m:t>
                                </m:r>
                              </m:e>
                              <m:sub>
                                <m:r>
                                  <a:rPr lang="en-US" b="0" i="1" smtClean="0">
                                    <a:latin typeface="Cambria Math" charset="0"/>
                                  </a:rPr>
                                  <m:t>𝑒</m:t>
                                </m:r>
                              </m:sub>
                            </m:sSub>
                          </m:e>
                        </m:d>
                        <m:sSub>
                          <m:sSubPr>
                            <m:ctrlPr>
                              <a:rPr lang="en-US" b="0" i="1" smtClean="0">
                                <a:latin typeface="Cambria Math" panose="02040503050406030204" pitchFamily="18" charset="0"/>
                              </a:rPr>
                            </m:ctrlPr>
                          </m:sSubPr>
                          <m:e>
                            <m:r>
                              <a:rPr lang="en-US" b="0" i="1" smtClean="0">
                                <a:latin typeface="Cambria Math" charset="0"/>
                              </a:rPr>
                              <m:t>𝑓</m:t>
                            </m:r>
                          </m:e>
                          <m:sub>
                            <m:r>
                              <a:rPr lang="en-US" b="0" i="1" smtClean="0">
                                <a:latin typeface="Cambria Math" charset="0"/>
                              </a:rPr>
                              <m:t>𝑒</m:t>
                            </m:r>
                          </m:sub>
                        </m:sSub>
                      </m:e>
                    </m:nary>
                  </m:oMath>
                </a14:m>
                <a:endParaRPr lang="en-US" dirty="0"/>
              </a:p>
              <a:p>
                <a:pPr>
                  <a:buFont typeface="Arial" charset="0"/>
                  <a:buChar char="•"/>
                </a:pPr>
                <a:r>
                  <a:rPr lang="en-US" dirty="0"/>
                  <a:t>A feasible flow minimizing </a:t>
                </a:r>
                <a14:m>
                  <m:oMath xmlns:m="http://schemas.openxmlformats.org/officeDocument/2006/math">
                    <m:r>
                      <a:rPr lang="en-US" i="1">
                        <a:latin typeface="Cambria Math" charset="0"/>
                      </a:rPr>
                      <m:t>𝐶</m:t>
                    </m:r>
                    <m:d>
                      <m:dPr>
                        <m:ctrlPr>
                          <a:rPr lang="en-US" i="1">
                            <a:latin typeface="Cambria Math" panose="02040503050406030204" pitchFamily="18" charset="0"/>
                          </a:rPr>
                        </m:ctrlPr>
                      </m:dPr>
                      <m:e>
                        <m:r>
                          <a:rPr lang="en-US" i="1">
                            <a:latin typeface="Cambria Math" charset="0"/>
                          </a:rPr>
                          <m:t>𝑓</m:t>
                        </m:r>
                      </m:e>
                    </m:d>
                  </m:oMath>
                </a14:m>
                <a:r>
                  <a:rPr lang="en-US" dirty="0"/>
                  <a:t> is said to be </a:t>
                </a:r>
                <a:r>
                  <a:rPr lang="en-US" i="1" dirty="0"/>
                  <a:t>system optimal </a:t>
                </a:r>
                <a:r>
                  <a:rPr lang="en-US" dirty="0"/>
                  <a:t>(SO) flow</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087" t="-3790" r="-483"/>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E510CA69-D2A4-E3E5-D844-D8298E5B526C}"/>
              </a:ext>
            </a:extLst>
          </p:cNvPr>
          <p:cNvSpPr>
            <a:spLocks noGrp="1"/>
          </p:cNvSpPr>
          <p:nvPr>
            <p:ph type="sldNum" sz="quarter" idx="12"/>
          </p:nvPr>
        </p:nvSpPr>
        <p:spPr/>
        <p:txBody>
          <a:bodyPr/>
          <a:lstStyle/>
          <a:p>
            <a:fld id="{5E14A864-8846-DC49-9FDC-14F56CA6E9FC}" type="slidenum">
              <a:rPr lang="en-US" smtClean="0"/>
              <a:t>39</a:t>
            </a:fld>
            <a:endParaRPr lang="en-US"/>
          </a:p>
        </p:txBody>
      </p:sp>
    </p:spTree>
    <p:extLst>
      <p:ext uri="{BB962C8B-B14F-4D97-AF65-F5344CB8AC3E}">
        <p14:creationId xmlns:p14="http://schemas.microsoft.com/office/powerpoint/2010/main" val="1752318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User equilibrium </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78946" y="1771255"/>
                <a:ext cx="7518068" cy="4301681"/>
              </a:xfrm>
            </p:spPr>
            <p:txBody>
              <a:bodyPr>
                <a:normAutofit/>
              </a:bodyPr>
              <a:lstStyle/>
              <a:p>
                <a:r>
                  <a:rPr lang="en-US" sz="2400" dirty="0"/>
                  <a:t>Assuming all drivers are choosing routes that minimize their delay (NE), then exactly one of the following cases must be true:</a:t>
                </a:r>
              </a:p>
              <a:p>
                <a:pPr lvl="1"/>
                <a:r>
                  <a:rPr lang="en-US" sz="2000" dirty="0"/>
                  <a:t>All drivers are on the top link, and </a:t>
                </a:r>
                <a14:m>
                  <m:oMath xmlns:m="http://schemas.openxmlformats.org/officeDocument/2006/math">
                    <m:sSub>
                      <m:sSubPr>
                        <m:ctrlPr>
                          <a:rPr lang="en-US" sz="2000" i="1">
                            <a:latin typeface="Cambria Math" panose="02040503050406030204" pitchFamily="18" charset="0"/>
                          </a:rPr>
                        </m:ctrlPr>
                      </m:sSubPr>
                      <m:e>
                        <m:r>
                          <a:rPr lang="en-US" sz="2000" i="1">
                            <a:latin typeface="Cambria Math" charset="0"/>
                          </a:rPr>
                          <m:t>𝑙</m:t>
                        </m:r>
                      </m:e>
                      <m:sub>
                        <m:r>
                          <a:rPr lang="en-US" sz="2000" i="1">
                            <a:latin typeface="Cambria Math" charset="0"/>
                          </a:rPr>
                          <m:t>1</m:t>
                        </m:r>
                      </m:sub>
                    </m:sSub>
                    <m:d>
                      <m:dPr>
                        <m:ctrlPr>
                          <a:rPr lang="en-US" sz="2000" i="1">
                            <a:latin typeface="Cambria Math" panose="02040503050406030204" pitchFamily="18" charset="0"/>
                          </a:rPr>
                        </m:ctrlPr>
                      </m:dPr>
                      <m:e>
                        <m:r>
                          <a:rPr lang="en-US" sz="2000" b="0" i="1" smtClean="0">
                            <a:latin typeface="Cambria Math" charset="0"/>
                          </a:rPr>
                          <m:t>𝑁</m:t>
                        </m:r>
                      </m:e>
                    </m:d>
                    <m:r>
                      <a:rPr lang="en-US" sz="2000" b="0" i="0" smtClean="0">
                        <a:latin typeface="Cambria Math" charset="0"/>
                      </a:rPr>
                      <m:t>&lt;</m:t>
                    </m:r>
                    <m:sSub>
                      <m:sSubPr>
                        <m:ctrlPr>
                          <a:rPr lang="en-US" sz="2000" b="0" i="1" smtClean="0">
                            <a:latin typeface="Cambria Math" panose="02040503050406030204" pitchFamily="18" charset="0"/>
                          </a:rPr>
                        </m:ctrlPr>
                      </m:sSubPr>
                      <m:e>
                        <m:r>
                          <a:rPr lang="en-US" sz="2000" b="0" i="1" smtClean="0">
                            <a:latin typeface="Cambria Math" charset="0"/>
                          </a:rPr>
                          <m:t>𝑙</m:t>
                        </m:r>
                      </m:e>
                      <m:sub>
                        <m:r>
                          <a:rPr lang="en-US" sz="2000" b="0" i="1" smtClean="0">
                            <a:latin typeface="Cambria Math" charset="0"/>
                          </a:rPr>
                          <m:t>2</m:t>
                        </m:r>
                      </m:sub>
                    </m:sSub>
                    <m:r>
                      <a:rPr lang="en-US" sz="2000" b="0" i="1" smtClean="0">
                        <a:latin typeface="Cambria Math" charset="0"/>
                      </a:rPr>
                      <m:t>(0)</m:t>
                    </m:r>
                  </m:oMath>
                </a14:m>
                <a:endParaRPr lang="en-US" sz="2000" i="1" dirty="0"/>
              </a:p>
              <a:p>
                <a:pPr lvl="1"/>
                <a:r>
                  <a:rPr lang="en-US" sz="2000" dirty="0"/>
                  <a:t>All drivers are on the bottom link, and </a:t>
                </a:r>
                <a14:m>
                  <m:oMath xmlns:m="http://schemas.openxmlformats.org/officeDocument/2006/math">
                    <m:sSub>
                      <m:sSubPr>
                        <m:ctrlPr>
                          <a:rPr lang="en-US" sz="2000" i="1">
                            <a:latin typeface="Cambria Math" panose="02040503050406030204" pitchFamily="18" charset="0"/>
                          </a:rPr>
                        </m:ctrlPr>
                      </m:sSubPr>
                      <m:e>
                        <m:r>
                          <a:rPr lang="en-US" sz="2000" i="1">
                            <a:latin typeface="Cambria Math" charset="0"/>
                          </a:rPr>
                          <m:t>𝑙</m:t>
                        </m:r>
                      </m:e>
                      <m:sub>
                        <m:r>
                          <a:rPr lang="en-US" sz="2000" b="0" i="1" smtClean="0">
                            <a:latin typeface="Cambria Math" charset="0"/>
                          </a:rPr>
                          <m:t>2</m:t>
                        </m:r>
                      </m:sub>
                    </m:sSub>
                    <m:d>
                      <m:dPr>
                        <m:ctrlPr>
                          <a:rPr lang="en-US" sz="2000" i="1">
                            <a:latin typeface="Cambria Math" panose="02040503050406030204" pitchFamily="18" charset="0"/>
                          </a:rPr>
                        </m:ctrlPr>
                      </m:dPr>
                      <m:e>
                        <m:r>
                          <a:rPr lang="en-US" sz="2000" i="1">
                            <a:latin typeface="Cambria Math" charset="0"/>
                          </a:rPr>
                          <m:t>𝑁</m:t>
                        </m:r>
                      </m:e>
                    </m:d>
                    <m:r>
                      <a:rPr lang="en-US" sz="2000">
                        <a:latin typeface="Cambria Math" charset="0"/>
                      </a:rPr>
                      <m:t>&lt;</m:t>
                    </m:r>
                    <m:sSub>
                      <m:sSubPr>
                        <m:ctrlPr>
                          <a:rPr lang="en-US" sz="2000" i="1">
                            <a:latin typeface="Cambria Math" panose="02040503050406030204" pitchFamily="18" charset="0"/>
                          </a:rPr>
                        </m:ctrlPr>
                      </m:sSubPr>
                      <m:e>
                        <m:r>
                          <a:rPr lang="en-US" sz="2000" i="1">
                            <a:latin typeface="Cambria Math" charset="0"/>
                          </a:rPr>
                          <m:t>𝑙</m:t>
                        </m:r>
                      </m:e>
                      <m:sub>
                        <m:r>
                          <a:rPr lang="en-US" sz="2000" b="0" i="1" smtClean="0">
                            <a:latin typeface="Cambria Math" charset="0"/>
                          </a:rPr>
                          <m:t>1</m:t>
                        </m:r>
                      </m:sub>
                    </m:sSub>
                    <m:r>
                      <a:rPr lang="en-US" sz="2000" i="1">
                        <a:latin typeface="Cambria Math" charset="0"/>
                      </a:rPr>
                      <m:t>(0)</m:t>
                    </m:r>
                  </m:oMath>
                </a14:m>
                <a:endParaRPr lang="en-US" sz="2000" dirty="0"/>
              </a:p>
              <a:p>
                <a:pPr lvl="1"/>
                <a:r>
                  <a:rPr lang="en-US" sz="2000" dirty="0"/>
                  <a:t>The two links have equal travel time </a:t>
                </a:r>
                <a14:m>
                  <m:oMath xmlns:m="http://schemas.openxmlformats.org/officeDocument/2006/math">
                    <m:sSub>
                      <m:sSubPr>
                        <m:ctrlPr>
                          <a:rPr lang="en-US" sz="2000" i="1">
                            <a:latin typeface="Cambria Math" panose="02040503050406030204" pitchFamily="18" charset="0"/>
                          </a:rPr>
                        </m:ctrlPr>
                      </m:sSubPr>
                      <m:e>
                        <m:r>
                          <a:rPr lang="en-US" sz="2000" i="1">
                            <a:latin typeface="Cambria Math" charset="0"/>
                          </a:rPr>
                          <m:t>𝑙</m:t>
                        </m:r>
                      </m:e>
                      <m:sub>
                        <m:r>
                          <a:rPr lang="en-US" sz="2000" i="1">
                            <a:latin typeface="Cambria Math" charset="0"/>
                          </a:rPr>
                          <m:t>1</m:t>
                        </m:r>
                      </m:sub>
                    </m:sSub>
                    <m:d>
                      <m:dPr>
                        <m:ctrlPr>
                          <a:rPr lang="en-US" sz="2000" i="1">
                            <a:latin typeface="Cambria Math" panose="02040503050406030204" pitchFamily="18" charset="0"/>
                          </a:rPr>
                        </m:ctrlPr>
                      </m:dPr>
                      <m:e>
                        <m:sSub>
                          <m:sSubPr>
                            <m:ctrlPr>
                              <a:rPr lang="en-US" sz="2000" b="0" i="1" smtClean="0">
                                <a:latin typeface="Cambria Math" panose="02040503050406030204" pitchFamily="18" charset="0"/>
                              </a:rPr>
                            </m:ctrlPr>
                          </m:sSubPr>
                          <m:e>
                            <m:r>
                              <a:rPr lang="en-US" sz="2000" b="0" i="1" smtClean="0">
                                <a:latin typeface="Cambria Math" charset="0"/>
                              </a:rPr>
                              <m:t>𝑓</m:t>
                            </m:r>
                          </m:e>
                          <m:sub>
                            <m:r>
                              <a:rPr lang="en-US" sz="2000" b="0" i="1" smtClean="0">
                                <a:latin typeface="Cambria Math" charset="0"/>
                              </a:rPr>
                              <m:t>1</m:t>
                            </m:r>
                          </m:sub>
                        </m:sSub>
                      </m:e>
                    </m:d>
                    <m:r>
                      <a:rPr lang="en-US" sz="2000" b="0" i="0" smtClean="0">
                        <a:latin typeface="Cambria Math" charset="0"/>
                      </a:rPr>
                      <m:t>=</m:t>
                    </m:r>
                    <m:sSub>
                      <m:sSubPr>
                        <m:ctrlPr>
                          <a:rPr lang="en-US" sz="2000" i="1">
                            <a:latin typeface="Cambria Math" panose="02040503050406030204" pitchFamily="18" charset="0"/>
                          </a:rPr>
                        </m:ctrlPr>
                      </m:sSubPr>
                      <m:e>
                        <m:r>
                          <a:rPr lang="en-US" sz="2000" i="1">
                            <a:latin typeface="Cambria Math" charset="0"/>
                          </a:rPr>
                          <m:t>𝑙</m:t>
                        </m:r>
                      </m:e>
                      <m:sub>
                        <m:r>
                          <a:rPr lang="en-US" sz="2000" i="1">
                            <a:latin typeface="Cambria Math" charset="0"/>
                          </a:rPr>
                          <m:t>2</m:t>
                        </m:r>
                      </m:sub>
                    </m:sSub>
                    <m:r>
                      <a:rPr lang="en-US" sz="2000" i="1">
                        <a:latin typeface="Cambria Math" charset="0"/>
                      </a:rPr>
                      <m:t>(</m:t>
                    </m:r>
                    <m:sSub>
                      <m:sSubPr>
                        <m:ctrlPr>
                          <a:rPr lang="en-US" sz="2000" b="0" i="1" smtClean="0">
                            <a:latin typeface="Cambria Math" panose="02040503050406030204" pitchFamily="18" charset="0"/>
                          </a:rPr>
                        </m:ctrlPr>
                      </m:sSubPr>
                      <m:e>
                        <m:r>
                          <a:rPr lang="en-US" sz="2000" b="0" i="1" smtClean="0">
                            <a:latin typeface="Cambria Math" charset="0"/>
                          </a:rPr>
                          <m:t>𝑓</m:t>
                        </m:r>
                      </m:e>
                      <m:sub>
                        <m:r>
                          <a:rPr lang="en-US" sz="2000" b="0" i="1" smtClean="0">
                            <a:latin typeface="Cambria Math" charset="0"/>
                          </a:rPr>
                          <m:t>2</m:t>
                        </m:r>
                      </m:sub>
                    </m:sSub>
                    <m:r>
                      <a:rPr lang="en-US" sz="2000" i="1">
                        <a:latin typeface="Cambria Math" charset="0"/>
                      </a:rPr>
                      <m:t>)</m:t>
                    </m:r>
                  </m:oMath>
                </a14:m>
                <a:endParaRPr lang="en-US" sz="2000" dirty="0"/>
              </a:p>
              <a:p>
                <a:r>
                  <a:rPr lang="en-US" sz="2400" dirty="0"/>
                  <a:t>Anything else is “unstable” and some drivers will switch routes</a:t>
                </a:r>
              </a:p>
              <a:p>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78946" y="1771255"/>
                <a:ext cx="7518068" cy="4301681"/>
              </a:xfrm>
              <a:blipFill>
                <a:blip r:embed="rId2"/>
                <a:stretch>
                  <a:fillRect l="-1012" t="-1765"/>
                </a:stretch>
              </a:blipFill>
            </p:spPr>
            <p:txBody>
              <a:bodyPr/>
              <a:lstStyle/>
              <a:p>
                <a:r>
                  <a:rPr lang="en-US">
                    <a:noFill/>
                  </a:rPr>
                  <a:t> </a:t>
                </a:r>
              </a:p>
            </p:txBody>
          </p:sp>
        </mc:Fallback>
      </mc:AlternateContent>
      <p:grpSp>
        <p:nvGrpSpPr>
          <p:cNvPr id="16" name="Group 15"/>
          <p:cNvGrpSpPr/>
          <p:nvPr/>
        </p:nvGrpSpPr>
        <p:grpSpPr>
          <a:xfrm>
            <a:off x="7619964" y="1384901"/>
            <a:ext cx="4572036" cy="7113640"/>
            <a:chOff x="7419481" y="0"/>
            <a:chExt cx="4572036" cy="7113640"/>
          </a:xfrm>
        </p:grpSpPr>
        <mc:AlternateContent xmlns:mc="http://schemas.openxmlformats.org/markup-compatibility/2006" xmlns:a14="http://schemas.microsoft.com/office/drawing/2010/main">
          <mc:Choice Requires="a14">
            <p:sp>
              <p:nvSpPr>
                <p:cNvPr id="5" name="Oval 4">
                  <a:extLst>
                    <a:ext uri="{FF2B5EF4-FFF2-40B4-BE49-F238E27FC236}">
                      <a16:creationId xmlns:a16="http://schemas.microsoft.com/office/drawing/2014/main" id="{D2935455-E4B8-864E-8AB3-53A801B8B4C3}"/>
                    </a:ext>
                  </a:extLst>
                </p:cNvPr>
                <p:cNvSpPr/>
                <p:nvPr/>
              </p:nvSpPr>
              <p:spPr>
                <a:xfrm>
                  <a:off x="7508611" y="3175379"/>
                  <a:ext cx="786581" cy="76691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sz="3600" b="1" i="1" smtClean="0">
                                <a:latin typeface="Cambria Math" panose="02040503050406030204" pitchFamily="18" charset="0"/>
                              </a:rPr>
                            </m:ctrlPr>
                          </m:sSubPr>
                          <m:e>
                            <m:r>
                              <a:rPr lang="en-US" sz="3600" b="1" i="1" smtClean="0">
                                <a:latin typeface="Cambria Math" panose="02040503050406030204" pitchFamily="18" charset="0"/>
                              </a:rPr>
                              <m:t>𝒗</m:t>
                            </m:r>
                          </m:e>
                          <m:sub>
                            <m:r>
                              <a:rPr lang="en-US" sz="3600" b="1" i="1" smtClean="0">
                                <a:latin typeface="Cambria Math" panose="02040503050406030204" pitchFamily="18" charset="0"/>
                              </a:rPr>
                              <m:t>𝟏</m:t>
                            </m:r>
                          </m:sub>
                        </m:sSub>
                      </m:oMath>
                    </m:oMathPara>
                  </a14:m>
                  <a:endParaRPr lang="en-US" sz="4400" b="1" dirty="0"/>
                </a:p>
              </p:txBody>
            </p:sp>
          </mc:Choice>
          <mc:Fallback xmlns="">
            <p:sp>
              <p:nvSpPr>
                <p:cNvPr id="5" name="Oval 4">
                  <a:extLst>
                    <a:ext uri="{FF2B5EF4-FFF2-40B4-BE49-F238E27FC236}">
                      <a16:creationId xmlns:a16="http://schemas.microsoft.com/office/drawing/2014/main" xmlns="" xmlns:a14="http://schemas.microsoft.com/office/drawing/2010/main" id="{D2935455-E4B8-864E-8AB3-53A801B8B4C3}"/>
                    </a:ext>
                  </a:extLst>
                </p:cNvPr>
                <p:cNvSpPr>
                  <a:spLocks noRot="1" noChangeAspect="1" noMove="1" noResize="1" noEditPoints="1" noAdjustHandles="1" noChangeArrowheads="1" noChangeShapeType="1" noTextEdit="1"/>
                </p:cNvSpPr>
                <p:nvPr/>
              </p:nvSpPr>
              <p:spPr>
                <a:xfrm>
                  <a:off x="7508611" y="3175379"/>
                  <a:ext cx="786581" cy="766917"/>
                </a:xfrm>
                <a:prstGeom prst="ellipse">
                  <a:avLst/>
                </a:prstGeom>
                <a:blipFill rotWithShape="0">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Oval 5">
                  <a:extLst>
                    <a:ext uri="{FF2B5EF4-FFF2-40B4-BE49-F238E27FC236}">
                      <a16:creationId xmlns:a16="http://schemas.microsoft.com/office/drawing/2014/main" id="{C4C8DE47-818C-0943-8792-9B38440394BF}"/>
                    </a:ext>
                  </a:extLst>
                </p:cNvPr>
                <p:cNvSpPr/>
                <p:nvPr/>
              </p:nvSpPr>
              <p:spPr>
                <a:xfrm>
                  <a:off x="11059039" y="3175379"/>
                  <a:ext cx="786581" cy="76691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sz="3600" b="1" i="1" smtClean="0">
                                <a:latin typeface="Cambria Math" panose="02040503050406030204" pitchFamily="18" charset="0"/>
                              </a:rPr>
                            </m:ctrlPr>
                          </m:sSubPr>
                          <m:e>
                            <m:r>
                              <a:rPr lang="en-US" sz="3600" b="1" i="1">
                                <a:latin typeface="Cambria Math" panose="02040503050406030204" pitchFamily="18" charset="0"/>
                              </a:rPr>
                              <m:t>𝒗</m:t>
                            </m:r>
                          </m:e>
                          <m:sub>
                            <m:r>
                              <a:rPr lang="en-US" sz="3600" b="1" i="1" smtClean="0">
                                <a:latin typeface="Cambria Math" panose="02040503050406030204" pitchFamily="18" charset="0"/>
                              </a:rPr>
                              <m:t>𝟐</m:t>
                            </m:r>
                          </m:sub>
                        </m:sSub>
                      </m:oMath>
                    </m:oMathPara>
                  </a14:m>
                  <a:endParaRPr lang="en-US" sz="3600" b="1" dirty="0"/>
                </a:p>
              </p:txBody>
            </p:sp>
          </mc:Choice>
          <mc:Fallback xmlns="">
            <p:sp>
              <p:nvSpPr>
                <p:cNvPr id="6" name="Oval 5">
                  <a:extLst>
                    <a:ext uri="{FF2B5EF4-FFF2-40B4-BE49-F238E27FC236}">
                      <a16:creationId xmlns:a16="http://schemas.microsoft.com/office/drawing/2014/main" xmlns="" xmlns:a14="http://schemas.microsoft.com/office/drawing/2010/main" id="{C4C8DE47-818C-0943-8792-9B38440394BF}"/>
                    </a:ext>
                  </a:extLst>
                </p:cNvPr>
                <p:cNvSpPr>
                  <a:spLocks noRot="1" noChangeAspect="1" noMove="1" noResize="1" noEditPoints="1" noAdjustHandles="1" noChangeArrowheads="1" noChangeShapeType="1" noTextEdit="1"/>
                </p:cNvSpPr>
                <p:nvPr/>
              </p:nvSpPr>
              <p:spPr>
                <a:xfrm>
                  <a:off x="11059039" y="3175379"/>
                  <a:ext cx="786581" cy="766917"/>
                </a:xfrm>
                <a:prstGeom prst="ellipse">
                  <a:avLst/>
                </a:prstGeom>
                <a:blipFill rotWithShape="0">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A4E26771-3B20-7241-BC74-8E4520148ED3}"/>
                    </a:ext>
                  </a:extLst>
                </p:cNvPr>
                <p:cNvSpPr txBox="1"/>
                <p:nvPr/>
              </p:nvSpPr>
              <p:spPr>
                <a:xfrm>
                  <a:off x="9220380" y="2067798"/>
                  <a:ext cx="970201"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800" b="0" i="1" smtClean="0">
                                <a:latin typeface="Cambria Math" panose="02040503050406030204" pitchFamily="18" charset="0"/>
                              </a:rPr>
                            </m:ctrlPr>
                          </m:sSubPr>
                          <m:e>
                            <m:r>
                              <a:rPr lang="en-US" sz="2800" b="0" i="1" smtClean="0">
                                <a:latin typeface="Cambria Math" charset="0"/>
                              </a:rPr>
                              <m:t>𝑙</m:t>
                            </m:r>
                          </m:e>
                          <m:sub>
                            <m:r>
                              <a:rPr lang="en-US" sz="2800" b="0" i="1" smtClean="0">
                                <a:latin typeface="Cambria Math" charset="0"/>
                              </a:rPr>
                              <m:t>1</m:t>
                            </m:r>
                          </m:sub>
                        </m:sSub>
                        <m:r>
                          <a:rPr lang="en-US" sz="2800" b="0" i="1" smtClean="0">
                            <a:latin typeface="Cambria Math" charset="0"/>
                          </a:rPr>
                          <m:t>(</m:t>
                        </m:r>
                        <m:sSub>
                          <m:sSubPr>
                            <m:ctrlPr>
                              <a:rPr lang="en-US" sz="2800" b="0" i="1" smtClean="0">
                                <a:latin typeface="Cambria Math" panose="02040503050406030204" pitchFamily="18" charset="0"/>
                              </a:rPr>
                            </m:ctrlPr>
                          </m:sSubPr>
                          <m:e>
                            <m:r>
                              <a:rPr lang="en-US" sz="2800" b="0" i="1" smtClean="0">
                                <a:latin typeface="Cambria Math" charset="0"/>
                              </a:rPr>
                              <m:t>𝑓</m:t>
                            </m:r>
                          </m:e>
                          <m:sub>
                            <m:r>
                              <a:rPr lang="en-US" sz="2800" b="0" i="1" smtClean="0">
                                <a:latin typeface="Cambria Math" charset="0"/>
                              </a:rPr>
                              <m:t>1</m:t>
                            </m:r>
                          </m:sub>
                        </m:sSub>
                        <m:r>
                          <a:rPr lang="en-US" sz="2800" b="0" i="1" smtClean="0">
                            <a:latin typeface="Cambria Math" charset="0"/>
                          </a:rPr>
                          <m:t>)</m:t>
                        </m:r>
                      </m:oMath>
                    </m:oMathPara>
                  </a14:m>
                  <a:endParaRPr lang="en-US" sz="2400" dirty="0"/>
                </a:p>
              </p:txBody>
            </p:sp>
          </mc:Choice>
          <mc:Fallback xmlns="">
            <p:sp>
              <p:nvSpPr>
                <p:cNvPr id="7" name="TextBox 6">
                  <a:extLst>
                    <a:ext uri="{FF2B5EF4-FFF2-40B4-BE49-F238E27FC236}">
                      <a16:creationId xmlns:a16="http://schemas.microsoft.com/office/drawing/2014/main" xmlns="" xmlns:a14="http://schemas.microsoft.com/office/drawing/2010/main" id="{A4E26771-3B20-7241-BC74-8E4520148ED3}"/>
                    </a:ext>
                  </a:extLst>
                </p:cNvPr>
                <p:cNvSpPr txBox="1">
                  <a:spLocks noRot="1" noChangeAspect="1" noMove="1" noResize="1" noEditPoints="1" noAdjustHandles="1" noChangeArrowheads="1" noChangeShapeType="1" noTextEdit="1"/>
                </p:cNvSpPr>
                <p:nvPr/>
              </p:nvSpPr>
              <p:spPr>
                <a:xfrm>
                  <a:off x="9220380" y="2067798"/>
                  <a:ext cx="970201" cy="430887"/>
                </a:xfrm>
                <a:prstGeom prst="rect">
                  <a:avLst/>
                </a:prstGeom>
                <a:blipFill rotWithShape="0">
                  <a:blip r:embed="rId5"/>
                  <a:stretch>
                    <a:fillRect/>
                  </a:stretch>
                </a:blipFill>
              </p:spPr>
              <p:txBody>
                <a:bodyPr/>
                <a:lstStyle/>
                <a:p>
                  <a:r>
                    <a:rPr lang="en-US">
                      <a:noFill/>
                    </a:rPr>
                    <a:t> </a:t>
                  </a:r>
                </a:p>
              </p:txBody>
            </p:sp>
          </mc:Fallback>
        </mc:AlternateContent>
        <p:sp>
          <p:nvSpPr>
            <p:cNvPr id="9" name="Arc 8">
              <a:extLst>
                <a:ext uri="{FF2B5EF4-FFF2-40B4-BE49-F238E27FC236}">
                  <a16:creationId xmlns:a16="http://schemas.microsoft.com/office/drawing/2014/main" id="{D3D5A06C-68FA-E44B-80E1-75C7E7820204}"/>
                </a:ext>
              </a:extLst>
            </p:cNvPr>
            <p:cNvSpPr/>
            <p:nvPr/>
          </p:nvSpPr>
          <p:spPr>
            <a:xfrm rot="18892415">
              <a:off x="7419517" y="2541640"/>
              <a:ext cx="4572000" cy="4572000"/>
            </a:xfrm>
            <a:prstGeom prst="arc">
              <a:avLst>
                <a:gd name="adj1" fmla="val 16147549"/>
                <a:gd name="adj2" fmla="val 27563"/>
              </a:avLst>
            </a:prstGeom>
            <a:ln w="38100" cmpd="sng">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Arc 9">
              <a:extLst>
                <a:ext uri="{FF2B5EF4-FFF2-40B4-BE49-F238E27FC236}">
                  <a16:creationId xmlns:a16="http://schemas.microsoft.com/office/drawing/2014/main" id="{142E76A3-4ECE-FF4A-8432-860750CCC89C}"/>
                </a:ext>
              </a:extLst>
            </p:cNvPr>
            <p:cNvSpPr/>
            <p:nvPr/>
          </p:nvSpPr>
          <p:spPr>
            <a:xfrm rot="8082452">
              <a:off x="7419481" y="0"/>
              <a:ext cx="4572000" cy="4572000"/>
            </a:xfrm>
            <a:prstGeom prst="arc">
              <a:avLst>
                <a:gd name="adj1" fmla="val 16277023"/>
                <a:gd name="adj2" fmla="val 51755"/>
              </a:avLst>
            </a:prstGeom>
            <a:ln w="381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A4E26771-3B20-7241-BC74-8E4520148ED3}"/>
                    </a:ext>
                  </a:extLst>
                </p:cNvPr>
                <p:cNvSpPr txBox="1"/>
                <p:nvPr/>
              </p:nvSpPr>
              <p:spPr>
                <a:xfrm>
                  <a:off x="9220380" y="3962293"/>
                  <a:ext cx="986744"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i="1">
                                <a:latin typeface="Cambria Math" charset="0"/>
                              </a:rPr>
                              <m:t>𝑙</m:t>
                            </m:r>
                          </m:e>
                          <m:sub>
                            <m:r>
                              <a:rPr lang="en-US" sz="2800" b="0" i="1" smtClean="0">
                                <a:latin typeface="Cambria Math" charset="0"/>
                              </a:rPr>
                              <m:t>2</m:t>
                            </m:r>
                          </m:sub>
                        </m:sSub>
                        <m:r>
                          <a:rPr lang="en-US" sz="2800" i="1">
                            <a:latin typeface="Cambria Math" charset="0"/>
                          </a:rPr>
                          <m:t>(</m:t>
                        </m:r>
                        <m:sSub>
                          <m:sSubPr>
                            <m:ctrlPr>
                              <a:rPr lang="en-US" sz="2800" b="0" i="1" smtClean="0">
                                <a:latin typeface="Cambria Math" panose="02040503050406030204" pitchFamily="18" charset="0"/>
                              </a:rPr>
                            </m:ctrlPr>
                          </m:sSubPr>
                          <m:e>
                            <m:r>
                              <a:rPr lang="en-US" sz="2800" b="0" i="1" smtClean="0">
                                <a:latin typeface="Cambria Math" charset="0"/>
                              </a:rPr>
                              <m:t>𝑓</m:t>
                            </m:r>
                          </m:e>
                          <m:sub>
                            <m:r>
                              <a:rPr lang="en-US" sz="2800" b="0" i="1" smtClean="0">
                                <a:latin typeface="Cambria Math" charset="0"/>
                              </a:rPr>
                              <m:t>2</m:t>
                            </m:r>
                          </m:sub>
                        </m:sSub>
                        <m:r>
                          <a:rPr lang="en-US" sz="2800" i="1">
                            <a:latin typeface="Cambria Math" charset="0"/>
                          </a:rPr>
                          <m:t>)</m:t>
                        </m:r>
                      </m:oMath>
                    </m:oMathPara>
                  </a14:m>
                  <a:endParaRPr lang="en-US" sz="2400" dirty="0"/>
                </a:p>
              </p:txBody>
            </p:sp>
          </mc:Choice>
          <mc:Fallback xmlns="">
            <p:sp>
              <p:nvSpPr>
                <p:cNvPr id="11" name="TextBox 10">
                  <a:extLst>
                    <a:ext uri="{FF2B5EF4-FFF2-40B4-BE49-F238E27FC236}">
                      <a16:creationId xmlns:a16="http://schemas.microsoft.com/office/drawing/2014/main" xmlns="" xmlns:a14="http://schemas.microsoft.com/office/drawing/2010/main" id="{A4E26771-3B20-7241-BC74-8E4520148ED3}"/>
                    </a:ext>
                  </a:extLst>
                </p:cNvPr>
                <p:cNvSpPr txBox="1">
                  <a:spLocks noRot="1" noChangeAspect="1" noMove="1" noResize="1" noEditPoints="1" noAdjustHandles="1" noChangeArrowheads="1" noChangeShapeType="1" noTextEdit="1"/>
                </p:cNvSpPr>
                <p:nvPr/>
              </p:nvSpPr>
              <p:spPr>
                <a:xfrm>
                  <a:off x="9220380" y="3962293"/>
                  <a:ext cx="986744" cy="430887"/>
                </a:xfrm>
                <a:prstGeom prst="rect">
                  <a:avLst/>
                </a:prstGeom>
                <a:blipFill rotWithShape="0">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F2ABC4B9-0A77-2143-B7B9-CB660440A6AE}"/>
                    </a:ext>
                  </a:extLst>
                </p:cNvPr>
                <p:cNvSpPr txBox="1"/>
                <p:nvPr/>
              </p:nvSpPr>
              <p:spPr>
                <a:xfrm>
                  <a:off x="9080911" y="4901590"/>
                  <a:ext cx="1161921"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charset="0"/>
                                <a:ea typeface="Cambria Math" panose="02040503050406030204" pitchFamily="18" charset="0"/>
                              </a:rPr>
                              <m:t>𝑑</m:t>
                            </m:r>
                          </m:e>
                          <m:sub>
                            <m:r>
                              <a:rPr lang="en-US" sz="2400" b="0" i="1" smtClean="0">
                                <a:latin typeface="Cambria Math" charset="0"/>
                                <a:ea typeface="Cambria Math" panose="02040503050406030204" pitchFamily="18" charset="0"/>
                              </a:rPr>
                              <m:t>12</m:t>
                            </m:r>
                          </m:sub>
                        </m:sSub>
                        <m:r>
                          <a:rPr lang="en-US" sz="2400" b="0" i="1" smtClean="0">
                            <a:latin typeface="Cambria Math" charset="0"/>
                            <a:ea typeface="Cambria Math" panose="02040503050406030204" pitchFamily="18" charset="0"/>
                          </a:rPr>
                          <m:t>=</m:t>
                        </m:r>
                        <m:r>
                          <a:rPr lang="en-US" sz="2400" b="0" i="1" smtClean="0">
                            <a:latin typeface="Cambria Math" charset="0"/>
                            <a:ea typeface="Cambria Math" panose="02040503050406030204" pitchFamily="18" charset="0"/>
                          </a:rPr>
                          <m:t>𝑁</m:t>
                        </m:r>
                      </m:oMath>
                    </m:oMathPara>
                  </a14:m>
                  <a:endParaRPr lang="en-US" sz="2400" dirty="0"/>
                </a:p>
              </p:txBody>
            </p:sp>
          </mc:Choice>
          <mc:Fallback xmlns="">
            <p:sp>
              <p:nvSpPr>
                <p:cNvPr id="15" name="TextBox 14">
                  <a:extLst>
                    <a:ext uri="{FF2B5EF4-FFF2-40B4-BE49-F238E27FC236}">
                      <a16:creationId xmlns:a16="http://schemas.microsoft.com/office/drawing/2014/main" xmlns="" xmlns:a14="http://schemas.microsoft.com/office/drawing/2010/main" id="{F2ABC4B9-0A77-2143-B7B9-CB660440A6AE}"/>
                    </a:ext>
                  </a:extLst>
                </p:cNvPr>
                <p:cNvSpPr txBox="1">
                  <a:spLocks noRot="1" noChangeAspect="1" noMove="1" noResize="1" noEditPoints="1" noAdjustHandles="1" noChangeArrowheads="1" noChangeShapeType="1" noTextEdit="1"/>
                </p:cNvSpPr>
                <p:nvPr/>
              </p:nvSpPr>
              <p:spPr>
                <a:xfrm>
                  <a:off x="9080911" y="4901590"/>
                  <a:ext cx="1161921" cy="369332"/>
                </a:xfrm>
                <a:prstGeom prst="rect">
                  <a:avLst/>
                </a:prstGeom>
                <a:blipFill rotWithShape="0">
                  <a:blip r:embed="rId7"/>
                  <a:stretch>
                    <a:fillRect l="-5263" r="-4737" b="-16393"/>
                  </a:stretch>
                </a:blipFill>
              </p:spPr>
              <p:txBody>
                <a:bodyPr/>
                <a:lstStyle/>
                <a:p>
                  <a:r>
                    <a:rPr lang="en-US">
                      <a:noFill/>
                    </a:rPr>
                    <a:t> </a:t>
                  </a:r>
                </a:p>
              </p:txBody>
            </p:sp>
          </mc:Fallback>
        </mc:AlternateContent>
      </p:grpSp>
      <p:sp>
        <p:nvSpPr>
          <p:cNvPr id="4" name="Slide Number Placeholder 3">
            <a:extLst>
              <a:ext uri="{FF2B5EF4-FFF2-40B4-BE49-F238E27FC236}">
                <a16:creationId xmlns:a16="http://schemas.microsoft.com/office/drawing/2014/main" id="{722B0C1F-3285-9260-E49D-26E8037E59E7}"/>
              </a:ext>
            </a:extLst>
          </p:cNvPr>
          <p:cNvSpPr>
            <a:spLocks noGrp="1"/>
          </p:cNvSpPr>
          <p:nvPr>
            <p:ph type="sldNum" sz="quarter" idx="12"/>
          </p:nvPr>
        </p:nvSpPr>
        <p:spPr/>
        <p:txBody>
          <a:bodyPr/>
          <a:lstStyle/>
          <a:p>
            <a:fld id="{5E14A864-8846-DC49-9FDC-14F56CA6E9FC}" type="slidenum">
              <a:rPr lang="en-US" smtClean="0"/>
              <a:t>40</a:t>
            </a:fld>
            <a:endParaRPr lang="en-US"/>
          </a:p>
        </p:txBody>
      </p:sp>
    </p:spTree>
    <p:extLst>
      <p:ext uri="{BB962C8B-B14F-4D97-AF65-F5344CB8AC3E}">
        <p14:creationId xmlns:p14="http://schemas.microsoft.com/office/powerpoint/2010/main" val="4078126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 of user equilibrium</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Described over a set of infinitely divisible flows instead of discreate players (as in NE) </a:t>
                </a:r>
              </a:p>
              <a:p>
                <a:r>
                  <a:rPr lang="en-US" dirty="0"/>
                  <a:t>No amount of flow can be rerouted through a path with lower latency</a:t>
                </a:r>
              </a:p>
              <a:p>
                <a:pPr lvl="1"/>
                <a:r>
                  <a:rPr lang="en-US" dirty="0"/>
                  <a:t>Also known as selfish routing</a:t>
                </a:r>
              </a:p>
              <a:p>
                <a:r>
                  <a:rPr lang="en-US" dirty="0"/>
                  <a:t>A feasible flow </a:t>
                </a:r>
                <a14:m>
                  <m:oMath xmlns:m="http://schemas.openxmlformats.org/officeDocument/2006/math">
                    <m:r>
                      <a:rPr lang="en-US" b="0" i="1" smtClean="0">
                        <a:latin typeface="Cambria Math" charset="0"/>
                      </a:rPr>
                      <m:t>𝑓</m:t>
                    </m:r>
                  </m:oMath>
                </a14:m>
                <a:r>
                  <a:rPr lang="en-US" dirty="0"/>
                  <a:t> for </a:t>
                </a:r>
                <a14:m>
                  <m:oMath xmlns:m="http://schemas.openxmlformats.org/officeDocument/2006/math">
                    <m:r>
                      <a:rPr lang="en-US" b="0" i="1" smtClean="0">
                        <a:latin typeface="Cambria Math" charset="0"/>
                      </a:rPr>
                      <m:t>(</m:t>
                    </m:r>
                    <m:r>
                      <a:rPr lang="en-US" b="0" i="1" smtClean="0">
                        <a:latin typeface="Cambria Math" charset="0"/>
                      </a:rPr>
                      <m:t>𝐺</m:t>
                    </m:r>
                    <m:r>
                      <a:rPr lang="en-US" b="0" i="1" smtClean="0">
                        <a:latin typeface="Cambria Math" charset="0"/>
                      </a:rPr>
                      <m:t>,</m:t>
                    </m:r>
                    <m:r>
                      <a:rPr lang="en-US" b="0" i="1" smtClean="0">
                        <a:latin typeface="Cambria Math" charset="0"/>
                      </a:rPr>
                      <m:t>𝑑</m:t>
                    </m:r>
                    <m:r>
                      <a:rPr lang="en-US" b="0" i="1" smtClean="0">
                        <a:latin typeface="Cambria Math" charset="0"/>
                      </a:rPr>
                      <m:t>,</m:t>
                    </m:r>
                    <m:r>
                      <a:rPr lang="en-US" b="0" i="1" smtClean="0">
                        <a:latin typeface="Cambria Math" charset="0"/>
                      </a:rPr>
                      <m:t>𝑙</m:t>
                    </m:r>
                    <m:r>
                      <a:rPr lang="en-US" b="0" i="1" smtClean="0">
                        <a:latin typeface="Cambria Math" charset="0"/>
                      </a:rPr>
                      <m:t>)</m:t>
                    </m:r>
                  </m:oMath>
                </a14:m>
                <a:r>
                  <a:rPr lang="en-US" dirty="0"/>
                  <a:t> is at user equilibrium </a:t>
                </a:r>
                <a:r>
                  <a:rPr lang="en-US" dirty="0" err="1"/>
                  <a:t>iff</a:t>
                </a:r>
                <a:r>
                  <a:rPr lang="en-US" dirty="0"/>
                  <a:t> for every         </a:t>
                </a:r>
                <a14:m>
                  <m:oMath xmlns:m="http://schemas.openxmlformats.org/officeDocument/2006/math">
                    <m:r>
                      <a:rPr lang="en-US" b="0" i="1" smtClean="0">
                        <a:latin typeface="Cambria Math" charset="0"/>
                      </a:rPr>
                      <m:t>𝑖</m:t>
                    </m:r>
                    <m:r>
                      <a:rPr lang="en-US" b="0" i="1" smtClean="0">
                        <a:latin typeface="Cambria Math" charset="0"/>
                      </a:rPr>
                      <m:t>∈</m:t>
                    </m:r>
                    <m:d>
                      <m:dPr>
                        <m:begChr m:val="{"/>
                        <m:endChr m:val="}"/>
                        <m:ctrlPr>
                          <a:rPr lang="en-US" b="0" i="1" smtClean="0">
                            <a:latin typeface="Cambria Math" panose="02040503050406030204" pitchFamily="18" charset="0"/>
                          </a:rPr>
                        </m:ctrlPr>
                      </m:dPr>
                      <m:e>
                        <m:r>
                          <a:rPr lang="en-US" b="0" i="1" smtClean="0">
                            <a:latin typeface="Cambria Math" charset="0"/>
                          </a:rPr>
                          <m:t>1,…,</m:t>
                        </m:r>
                        <m:r>
                          <a:rPr lang="en-US" b="0" i="1" smtClean="0">
                            <a:latin typeface="Cambria Math" charset="0"/>
                          </a:rPr>
                          <m:t>𝑘</m:t>
                        </m:r>
                      </m:e>
                    </m:d>
                  </m:oMath>
                </a14:m>
                <a:r>
                  <a:rPr lang="en-US" dirty="0"/>
                  <a:t> and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charset="0"/>
                          </a:rPr>
                          <m:t>𝑝</m:t>
                        </m:r>
                      </m:e>
                      <m:sub>
                        <m:r>
                          <a:rPr lang="en-US" b="0" i="1" smtClean="0">
                            <a:latin typeface="Cambria Math" panose="02040503050406030204" pitchFamily="18" charset="0"/>
                          </a:rPr>
                          <m:t>𝑡</m:t>
                        </m:r>
                      </m:sub>
                    </m:sSub>
                    <m:r>
                      <a:rPr lang="en-US" b="0" i="1" smtClean="0">
                        <a:latin typeface="Cambria Math" charset="0"/>
                      </a:rPr>
                      <m:t>,</m:t>
                    </m:r>
                    <m:sSub>
                      <m:sSubPr>
                        <m:ctrlPr>
                          <a:rPr lang="en-US" b="0" i="1" smtClean="0">
                            <a:latin typeface="Cambria Math" panose="02040503050406030204" pitchFamily="18" charset="0"/>
                          </a:rPr>
                        </m:ctrlPr>
                      </m:sSubPr>
                      <m:e>
                        <m:r>
                          <a:rPr lang="en-US" b="0" i="1" smtClean="0">
                            <a:latin typeface="Cambria Math" charset="0"/>
                          </a:rPr>
                          <m:t>𝑝</m:t>
                        </m:r>
                      </m:e>
                      <m:sub>
                        <m:r>
                          <a:rPr lang="en-US" b="0" i="1" smtClean="0">
                            <a:latin typeface="Cambria Math" panose="02040503050406030204" pitchFamily="18" charset="0"/>
                          </a:rPr>
                          <m:t>𝑚</m:t>
                        </m:r>
                      </m:sub>
                    </m:sSub>
                    <m:r>
                      <a:rPr lang="en-US" b="0" i="1" smtClean="0">
                        <a:latin typeface="Cambria Math"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charset="0"/>
                          </a:rPr>
                          <m:t>𝑖</m:t>
                        </m:r>
                      </m:sub>
                    </m:sSub>
                  </m:oMath>
                </a14:m>
                <a:r>
                  <a:rPr lang="en-US" dirty="0"/>
                  <a:t> with </a:t>
                </a:r>
                <a14:m>
                  <m:oMath xmlns:m="http://schemas.openxmlformats.org/officeDocument/2006/math">
                    <m:sSub>
                      <m:sSubPr>
                        <m:ctrlPr>
                          <a:rPr lang="en-US" b="0" i="1" smtClean="0">
                            <a:latin typeface="Cambria Math" panose="02040503050406030204" pitchFamily="18" charset="0"/>
                          </a:rPr>
                        </m:ctrlPr>
                      </m:sSubPr>
                      <m:e>
                        <m:r>
                          <a:rPr lang="en-US" i="1">
                            <a:latin typeface="Cambria Math" charset="0"/>
                          </a:rPr>
                          <m:t>𝑓</m:t>
                        </m:r>
                      </m:e>
                      <m:sub>
                        <m:sSub>
                          <m:sSubPr>
                            <m:ctrlPr>
                              <a:rPr lang="en-US" b="0" i="1" smtClean="0">
                                <a:latin typeface="Cambria Math" panose="02040503050406030204" pitchFamily="18" charset="0"/>
                              </a:rPr>
                            </m:ctrlPr>
                          </m:sSubPr>
                          <m:e>
                            <m:r>
                              <a:rPr lang="en-US" b="0" i="1" smtClean="0">
                                <a:latin typeface="Cambria Math" charset="0"/>
                              </a:rPr>
                              <m:t>𝑝</m:t>
                            </m:r>
                          </m:e>
                          <m:sub>
                            <m:r>
                              <a:rPr lang="en-US" b="0" i="1" smtClean="0">
                                <a:latin typeface="Cambria Math" panose="02040503050406030204" pitchFamily="18" charset="0"/>
                              </a:rPr>
                              <m:t>𝑡</m:t>
                            </m:r>
                          </m:sub>
                        </m:sSub>
                      </m:sub>
                    </m:sSub>
                    <m:r>
                      <a:rPr lang="en-US" b="0" i="1" smtClean="0">
                        <a:latin typeface="Cambria Math" charset="0"/>
                      </a:rPr>
                      <m:t>&gt;0</m:t>
                    </m:r>
                  </m:oMath>
                </a14:m>
                <a:r>
                  <a:rPr lang="en-US" dirty="0"/>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charset="0"/>
                          </a:rPr>
                          <m:t>𝑙</m:t>
                        </m:r>
                      </m:e>
                      <m:sub>
                        <m:sSub>
                          <m:sSubPr>
                            <m:ctrlPr>
                              <a:rPr lang="en-US" b="0" i="1" smtClean="0">
                                <a:latin typeface="Cambria Math" panose="02040503050406030204" pitchFamily="18" charset="0"/>
                              </a:rPr>
                            </m:ctrlPr>
                          </m:sSubPr>
                          <m:e>
                            <m:r>
                              <a:rPr lang="en-US" b="0" i="1" smtClean="0">
                                <a:latin typeface="Cambria Math" charset="0"/>
                              </a:rPr>
                              <m:t>𝑝</m:t>
                            </m:r>
                          </m:e>
                          <m:sub>
                            <m:r>
                              <a:rPr lang="en-US" b="0" i="1" smtClean="0">
                                <a:latin typeface="Cambria Math" panose="02040503050406030204" pitchFamily="18" charset="0"/>
                              </a:rPr>
                              <m:t>𝑡</m:t>
                            </m:r>
                          </m:sub>
                        </m:sSub>
                      </m:sub>
                    </m:sSub>
                    <m:d>
                      <m:dPr>
                        <m:ctrlPr>
                          <a:rPr lang="en-US" b="0" i="1" smtClean="0">
                            <a:latin typeface="Cambria Math" panose="02040503050406030204" pitchFamily="18" charset="0"/>
                          </a:rPr>
                        </m:ctrlPr>
                      </m:dPr>
                      <m:e>
                        <m:r>
                          <a:rPr lang="en-US" b="0" i="1" smtClean="0">
                            <a:latin typeface="Cambria Math" charset="0"/>
                          </a:rPr>
                          <m:t>𝑓</m:t>
                        </m:r>
                      </m:e>
                    </m:d>
                    <m:r>
                      <a:rPr lang="en-US" b="0" i="1" smtClean="0">
                        <a:latin typeface="Cambria Math" charset="0"/>
                      </a:rPr>
                      <m:t>≤</m:t>
                    </m:r>
                    <m:sSub>
                      <m:sSubPr>
                        <m:ctrlPr>
                          <a:rPr lang="en-US" b="0" i="1" smtClean="0">
                            <a:latin typeface="Cambria Math" panose="02040503050406030204" pitchFamily="18" charset="0"/>
                          </a:rPr>
                        </m:ctrlPr>
                      </m:sSubPr>
                      <m:e>
                        <m:r>
                          <a:rPr lang="en-US" b="0" i="1" smtClean="0">
                            <a:latin typeface="Cambria Math" charset="0"/>
                          </a:rPr>
                          <m:t>𝑙</m:t>
                        </m:r>
                      </m:e>
                      <m:sub>
                        <m:sSub>
                          <m:sSubPr>
                            <m:ctrlPr>
                              <a:rPr lang="en-US" b="0" i="1" smtClean="0">
                                <a:latin typeface="Cambria Math" panose="02040503050406030204" pitchFamily="18" charset="0"/>
                              </a:rPr>
                            </m:ctrlPr>
                          </m:sSubPr>
                          <m:e>
                            <m:r>
                              <a:rPr lang="en-US" b="0" i="1" smtClean="0">
                                <a:latin typeface="Cambria Math" charset="0"/>
                              </a:rPr>
                              <m:t>𝑝</m:t>
                            </m:r>
                          </m:e>
                          <m:sub>
                            <m:r>
                              <a:rPr lang="en-US" b="0" i="1" smtClean="0">
                                <a:latin typeface="Cambria Math" panose="02040503050406030204" pitchFamily="18" charset="0"/>
                              </a:rPr>
                              <m:t>𝑚</m:t>
                            </m:r>
                          </m:sub>
                        </m:sSub>
                      </m:sub>
                    </m:sSub>
                    <m:d>
                      <m:dPr>
                        <m:ctrlPr>
                          <a:rPr lang="en-US" b="0" i="1" smtClean="0">
                            <a:latin typeface="Cambria Math" panose="02040503050406030204" pitchFamily="18" charset="0"/>
                          </a:rPr>
                        </m:ctrlPr>
                      </m:dPr>
                      <m:e>
                        <m:r>
                          <a:rPr lang="en-US" b="0" i="1" smtClean="0">
                            <a:latin typeface="Cambria Math" charset="0"/>
                          </a:rPr>
                          <m:t>𝑓</m:t>
                        </m:r>
                      </m:e>
                    </m:d>
                  </m:oMath>
                </a14:m>
                <a:endParaRPr lang="en-US" dirty="0"/>
              </a:p>
              <a:p>
                <a:r>
                  <a:rPr lang="en-US" dirty="0"/>
                  <a:t>Corollary, at a UE any path </a:t>
                </a:r>
                <a14:m>
                  <m:oMath xmlns:m="http://schemas.openxmlformats.org/officeDocument/2006/math">
                    <m:r>
                      <a:rPr lang="en-US" b="0" i="1" smtClean="0">
                        <a:latin typeface="Cambria Math" charset="0"/>
                      </a:rPr>
                      <m:t>𝑝</m:t>
                    </m:r>
                    <m:r>
                      <a:rPr lang="en-US" i="1">
                        <a:latin typeface="Cambria Math" charset="0"/>
                      </a:rPr>
                      <m:t>∈</m:t>
                    </m:r>
                    <m:sSub>
                      <m:sSubPr>
                        <m:ctrlPr>
                          <a:rPr lang="en-US" i="1">
                            <a:latin typeface="Cambria Math" panose="02040503050406030204" pitchFamily="18" charset="0"/>
                          </a:rPr>
                        </m:ctrlPr>
                      </m:sSubPr>
                      <m:e>
                        <m:r>
                          <a:rPr lang="en-US" i="1">
                            <a:latin typeface="Cambria Math" charset="0"/>
                          </a:rPr>
                          <m:t>𝑝</m:t>
                        </m:r>
                      </m:e>
                      <m:sub>
                        <m:r>
                          <a:rPr lang="en-US" i="1">
                            <a:latin typeface="Cambria Math" charset="0"/>
                          </a:rPr>
                          <m:t>𝑖</m:t>
                        </m:r>
                      </m:sub>
                    </m:sSub>
                  </m:oMath>
                </a14:m>
                <a:r>
                  <a:rPr lang="en-US" dirty="0"/>
                  <a:t> with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charset="0"/>
                          </a:rPr>
                          <m:t>𝑓</m:t>
                        </m:r>
                      </m:e>
                      <m:sub>
                        <m:r>
                          <a:rPr lang="en-US" b="0" i="1" smtClean="0">
                            <a:latin typeface="Cambria Math" charset="0"/>
                          </a:rPr>
                          <m:t>𝑝</m:t>
                        </m:r>
                      </m:sub>
                    </m:sSub>
                    <m:r>
                      <a:rPr lang="en-US" b="0" i="1" smtClean="0">
                        <a:latin typeface="Cambria Math" charset="0"/>
                      </a:rPr>
                      <m:t>&gt;0</m:t>
                    </m:r>
                  </m:oMath>
                </a14:m>
                <a:r>
                  <a:rPr lang="en-US" dirty="0"/>
                  <a:t> will have the exact same latency denoted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charset="0"/>
                          </a:rPr>
                          <m:t>𝐿</m:t>
                        </m:r>
                      </m:e>
                      <m:sub>
                        <m:r>
                          <a:rPr lang="en-US" b="0" i="1" smtClean="0">
                            <a:latin typeface="Cambria Math" charset="0"/>
                          </a:rPr>
                          <m:t>𝑖</m:t>
                        </m:r>
                      </m:sub>
                    </m:sSub>
                    <m:d>
                      <m:dPr>
                        <m:ctrlPr>
                          <a:rPr lang="en-US" b="0" i="1" smtClean="0">
                            <a:latin typeface="Cambria Math" panose="02040503050406030204" pitchFamily="18" charset="0"/>
                          </a:rPr>
                        </m:ctrlPr>
                      </m:dPr>
                      <m:e>
                        <m:r>
                          <a:rPr lang="en-US" b="0" i="1" smtClean="0">
                            <a:latin typeface="Cambria Math" charset="0"/>
                          </a:rPr>
                          <m:t>𝑓</m:t>
                        </m:r>
                      </m:e>
                    </m:d>
                  </m:oMath>
                </a14:m>
                <a:endParaRPr lang="en-US" dirty="0"/>
              </a:p>
              <a:p>
                <a:r>
                  <a:rPr lang="en-US" dirty="0"/>
                  <a:t>As a result, at UE, </a:t>
                </a:r>
                <a14:m>
                  <m:oMath xmlns:m="http://schemas.openxmlformats.org/officeDocument/2006/math">
                    <m:r>
                      <a:rPr lang="en-US" b="0" i="1" smtClean="0">
                        <a:latin typeface="Cambria Math" charset="0"/>
                      </a:rPr>
                      <m:t>𝐶</m:t>
                    </m:r>
                    <m:d>
                      <m:dPr>
                        <m:ctrlPr>
                          <a:rPr lang="en-US" b="0" i="1" smtClean="0">
                            <a:latin typeface="Cambria Math" panose="02040503050406030204" pitchFamily="18" charset="0"/>
                          </a:rPr>
                        </m:ctrlPr>
                      </m:dPr>
                      <m:e>
                        <m:r>
                          <a:rPr lang="en-US" b="0" i="1" smtClean="0">
                            <a:latin typeface="Cambria Math" charset="0"/>
                          </a:rPr>
                          <m:t>𝑓</m:t>
                        </m:r>
                      </m:e>
                    </m:d>
                    <m:r>
                      <a:rPr lang="en-US" b="0" i="1" smtClean="0">
                        <a:latin typeface="Cambria Math" charset="0"/>
                      </a:rPr>
                      <m:t>=</m:t>
                    </m:r>
                    <m:nary>
                      <m:naryPr>
                        <m:chr m:val="∑"/>
                        <m:supHide m:val="on"/>
                        <m:ctrlPr>
                          <a:rPr lang="en-US" b="0" i="1" smtClean="0">
                            <a:latin typeface="Cambria Math" panose="02040503050406030204" pitchFamily="18" charset="0"/>
                          </a:rPr>
                        </m:ctrlPr>
                      </m:naryPr>
                      <m:sub>
                        <m:r>
                          <a:rPr lang="en-US" b="0" i="1" smtClean="0">
                            <a:latin typeface="Cambria Math" charset="0"/>
                          </a:rPr>
                          <m:t>𝑖</m:t>
                        </m:r>
                      </m:sub>
                      <m:sup/>
                      <m:e>
                        <m:sSub>
                          <m:sSubPr>
                            <m:ctrlPr>
                              <a:rPr lang="en-US" b="0" i="1" smtClean="0">
                                <a:latin typeface="Cambria Math" panose="02040503050406030204" pitchFamily="18" charset="0"/>
                              </a:rPr>
                            </m:ctrlPr>
                          </m:sSubPr>
                          <m:e>
                            <m:r>
                              <a:rPr lang="en-US" b="0" i="1" smtClean="0">
                                <a:latin typeface="Cambria Math" charset="0"/>
                              </a:rPr>
                              <m:t>𝐿</m:t>
                            </m:r>
                          </m:e>
                          <m:sub>
                            <m:r>
                              <a:rPr lang="en-US" b="0" i="1" smtClean="0">
                                <a:latin typeface="Cambria Math" charset="0"/>
                              </a:rPr>
                              <m:t>𝑖</m:t>
                            </m:r>
                          </m:sub>
                        </m:sSub>
                        <m:d>
                          <m:dPr>
                            <m:ctrlPr>
                              <a:rPr lang="en-US" b="0" i="1" smtClean="0">
                                <a:latin typeface="Cambria Math" panose="02040503050406030204" pitchFamily="18" charset="0"/>
                              </a:rPr>
                            </m:ctrlPr>
                          </m:dPr>
                          <m:e>
                            <m:r>
                              <a:rPr lang="en-US" b="0" i="1" smtClean="0">
                                <a:latin typeface="Cambria Math" charset="0"/>
                              </a:rPr>
                              <m:t>𝑓</m:t>
                            </m:r>
                          </m:e>
                        </m:d>
                        <m:sSub>
                          <m:sSubPr>
                            <m:ctrlPr>
                              <a:rPr lang="en-US" b="0" i="1" smtClean="0">
                                <a:latin typeface="Cambria Math" panose="02040503050406030204" pitchFamily="18" charset="0"/>
                              </a:rPr>
                            </m:ctrlPr>
                          </m:sSubPr>
                          <m:e>
                            <m:r>
                              <a:rPr lang="en-US" b="0" i="1" smtClean="0">
                                <a:latin typeface="Cambria Math" charset="0"/>
                              </a:rPr>
                              <m:t>𝑑</m:t>
                            </m:r>
                          </m:e>
                          <m:sub>
                            <m:r>
                              <a:rPr lang="en-US" b="0" i="1" smtClean="0">
                                <a:latin typeface="Cambria Math" charset="0"/>
                              </a:rPr>
                              <m:t>𝑖</m:t>
                            </m:r>
                          </m:sub>
                        </m:sSub>
                      </m:e>
                    </m:nary>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086" t="-2326" r="-724" b="-18605"/>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29D0A072-D5EC-DD6A-9ECE-64FAA0DD8A00}"/>
              </a:ext>
            </a:extLst>
          </p:cNvPr>
          <p:cNvSpPr>
            <a:spLocks noGrp="1"/>
          </p:cNvSpPr>
          <p:nvPr>
            <p:ph type="sldNum" sz="quarter" idx="12"/>
          </p:nvPr>
        </p:nvSpPr>
        <p:spPr/>
        <p:txBody>
          <a:bodyPr/>
          <a:lstStyle/>
          <a:p>
            <a:fld id="{5E14A864-8846-DC49-9FDC-14F56CA6E9FC}" type="slidenum">
              <a:rPr lang="en-US" smtClean="0"/>
              <a:t>41</a:t>
            </a:fld>
            <a:endParaRPr lang="en-US"/>
          </a:p>
        </p:txBody>
      </p:sp>
    </p:spTree>
    <p:extLst>
      <p:ext uri="{BB962C8B-B14F-4D97-AF65-F5344CB8AC3E}">
        <p14:creationId xmlns:p14="http://schemas.microsoft.com/office/powerpoint/2010/main" val="3847316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 of user equilibrium</a:t>
            </a:r>
          </a:p>
        </p:txBody>
      </p:sp>
      <p:sp>
        <p:nvSpPr>
          <p:cNvPr id="3" name="Content Placeholder 2"/>
          <p:cNvSpPr>
            <a:spLocks noGrp="1"/>
          </p:cNvSpPr>
          <p:nvPr>
            <p:ph idx="1"/>
          </p:nvPr>
        </p:nvSpPr>
        <p:spPr/>
        <p:txBody>
          <a:bodyPr>
            <a:normAutofit/>
          </a:bodyPr>
          <a:lstStyle/>
          <a:p>
            <a:r>
              <a:rPr lang="en-US" dirty="0"/>
              <a:t>Note that this principle follows directly from the assumptions that drivers choose minimum time paths, and are well-informed about network conditions</a:t>
            </a:r>
          </a:p>
          <a:p>
            <a:r>
              <a:rPr lang="en-US" dirty="0"/>
              <a:t>If you accept these assumptions, then you must also accept the principle of user equilibrium</a:t>
            </a:r>
          </a:p>
          <a:p>
            <a:r>
              <a:rPr lang="en-US" dirty="0"/>
              <a:t>Equivalently, if you disagree with the principle of user equilibrium, then you must either believe that drivers do not choose minimum time paths, or do not know the travel times on available paths</a:t>
            </a:r>
          </a:p>
          <a:p>
            <a:endParaRPr lang="en-US" dirty="0"/>
          </a:p>
        </p:txBody>
      </p:sp>
      <p:sp>
        <p:nvSpPr>
          <p:cNvPr id="4" name="Slide Number Placeholder 3">
            <a:extLst>
              <a:ext uri="{FF2B5EF4-FFF2-40B4-BE49-F238E27FC236}">
                <a16:creationId xmlns:a16="http://schemas.microsoft.com/office/drawing/2014/main" id="{A78D7013-6E7B-7CB6-A768-E747184646B3}"/>
              </a:ext>
            </a:extLst>
          </p:cNvPr>
          <p:cNvSpPr>
            <a:spLocks noGrp="1"/>
          </p:cNvSpPr>
          <p:nvPr>
            <p:ph type="sldNum" sz="quarter" idx="12"/>
          </p:nvPr>
        </p:nvSpPr>
        <p:spPr/>
        <p:txBody>
          <a:bodyPr/>
          <a:lstStyle/>
          <a:p>
            <a:fld id="{5E14A864-8846-DC49-9FDC-14F56CA6E9FC}" type="slidenum">
              <a:rPr lang="en-US" smtClean="0"/>
              <a:t>42</a:t>
            </a:fld>
            <a:endParaRPr lang="en-US"/>
          </a:p>
        </p:txBody>
      </p:sp>
    </p:spTree>
    <p:extLst>
      <p:ext uri="{BB962C8B-B14F-4D97-AF65-F5344CB8AC3E}">
        <p14:creationId xmlns:p14="http://schemas.microsoft.com/office/powerpoint/2010/main" val="3578654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User equilibrium</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13676" y="1902508"/>
                <a:ext cx="6252303" cy="4301681"/>
              </a:xfrm>
            </p:spPr>
            <p:txBody>
              <a:bodyPr/>
              <a:lstStyle/>
              <a:p>
                <a:r>
                  <a:rPr lang="en-US" dirty="0"/>
                  <a:t>The UE can be easily computed for very simple networks </a:t>
                </a:r>
              </a:p>
              <a:p>
                <a:pPr lvl="1"/>
                <a14:m>
                  <m:oMath xmlns:m="http://schemas.openxmlformats.org/officeDocument/2006/math">
                    <m:r>
                      <a:rPr lang="en-US" i="1">
                        <a:latin typeface="Cambria Math" panose="02040503050406030204" pitchFamily="18" charset="0"/>
                      </a:rPr>
                      <m:t>𝑙</m:t>
                    </m:r>
                    <m:d>
                      <m:dPr>
                        <m:ctrlPr>
                          <a:rPr lang="en-US" i="1">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𝑙</m:t>
                        </m:r>
                      </m:e>
                      <m:sub>
                        <m:r>
                          <a:rPr lang="en-US" b="0" i="1" smtClean="0">
                            <a:latin typeface="Cambria Math" panose="02040503050406030204" pitchFamily="18" charset="0"/>
                          </a:rPr>
                          <m:t>2</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1−</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e>
                    </m:d>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13676" y="1902508"/>
                <a:ext cx="6252303" cy="4301681"/>
              </a:xfrm>
              <a:blipFill>
                <a:blip r:embed="rId2"/>
                <a:stretch>
                  <a:fillRect l="-1826" t="-2353" r="-811"/>
                </a:stretch>
              </a:blipFill>
            </p:spPr>
            <p:txBody>
              <a:bodyPr/>
              <a:lstStyle/>
              <a:p>
                <a:r>
                  <a:rPr lang="en-US">
                    <a:noFill/>
                  </a:rPr>
                  <a:t> </a:t>
                </a:r>
              </a:p>
            </p:txBody>
          </p:sp>
        </mc:Fallback>
      </mc:AlternateContent>
      <p:grpSp>
        <p:nvGrpSpPr>
          <p:cNvPr id="4" name="Group 3"/>
          <p:cNvGrpSpPr/>
          <p:nvPr/>
        </p:nvGrpSpPr>
        <p:grpSpPr>
          <a:xfrm>
            <a:off x="7301795" y="-905307"/>
            <a:ext cx="4572036" cy="7113640"/>
            <a:chOff x="514226" y="-10515"/>
            <a:chExt cx="4572036" cy="7113640"/>
          </a:xfrm>
        </p:grpSpPr>
        <p:sp>
          <p:nvSpPr>
            <p:cNvPr id="5" name="Arc 4">
              <a:extLst>
                <a:ext uri="{FF2B5EF4-FFF2-40B4-BE49-F238E27FC236}">
                  <a16:creationId xmlns:a16="http://schemas.microsoft.com/office/drawing/2014/main" id="{00513995-700F-9445-B8C5-F4E062C2ADE2}"/>
                </a:ext>
              </a:extLst>
            </p:cNvPr>
            <p:cNvSpPr/>
            <p:nvPr/>
          </p:nvSpPr>
          <p:spPr>
            <a:xfrm rot="18892415">
              <a:off x="514262" y="2531125"/>
              <a:ext cx="4572000" cy="4572000"/>
            </a:xfrm>
            <a:prstGeom prst="arc">
              <a:avLst>
                <a:gd name="adj1" fmla="val 16147549"/>
                <a:gd name="adj2" fmla="val 145460"/>
              </a:avLst>
            </a:prstGeom>
            <a:ln w="123825" cmpd="sng">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Arc 5">
              <a:extLst>
                <a:ext uri="{FF2B5EF4-FFF2-40B4-BE49-F238E27FC236}">
                  <a16:creationId xmlns:a16="http://schemas.microsoft.com/office/drawing/2014/main" id="{A89864AC-C478-8A46-9686-D0C5A0F95DB5}"/>
                </a:ext>
              </a:extLst>
            </p:cNvPr>
            <p:cNvSpPr/>
            <p:nvPr/>
          </p:nvSpPr>
          <p:spPr>
            <a:xfrm rot="8082452">
              <a:off x="514226" y="-10515"/>
              <a:ext cx="4572000" cy="4572000"/>
            </a:xfrm>
            <a:prstGeom prst="arc">
              <a:avLst>
                <a:gd name="adj1" fmla="val 16158533"/>
                <a:gd name="adj2" fmla="val 51755"/>
              </a:avLst>
            </a:prstGeom>
            <a:ln w="317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Oval 6">
              <a:extLst>
                <a:ext uri="{FF2B5EF4-FFF2-40B4-BE49-F238E27FC236}">
                  <a16:creationId xmlns:a16="http://schemas.microsoft.com/office/drawing/2014/main" id="{128651E3-A0E8-AC4D-A8E0-CE0379E5E694}"/>
                </a:ext>
              </a:extLst>
            </p:cNvPr>
            <p:cNvSpPr/>
            <p:nvPr/>
          </p:nvSpPr>
          <p:spPr>
            <a:xfrm>
              <a:off x="603356" y="3164864"/>
              <a:ext cx="786581" cy="76691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4400" b="1" dirty="0"/>
                <a:t>S</a:t>
              </a:r>
            </a:p>
          </p:txBody>
        </p:sp>
        <p:sp>
          <p:nvSpPr>
            <p:cNvPr id="8" name="Oval 7">
              <a:extLst>
                <a:ext uri="{FF2B5EF4-FFF2-40B4-BE49-F238E27FC236}">
                  <a16:creationId xmlns:a16="http://schemas.microsoft.com/office/drawing/2014/main" id="{89267BAC-60EA-4E4C-9F9E-5976CAF1F320}"/>
                </a:ext>
              </a:extLst>
            </p:cNvPr>
            <p:cNvSpPr/>
            <p:nvPr/>
          </p:nvSpPr>
          <p:spPr>
            <a:xfrm>
              <a:off x="4153784" y="3164864"/>
              <a:ext cx="786581" cy="76691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4400" b="1" dirty="0"/>
                <a:t>T</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E2EAAC10-6CAC-8D40-81C6-C4603EAF417C}"/>
                    </a:ext>
                  </a:extLst>
                </p:cNvPr>
                <p:cNvSpPr txBox="1"/>
                <p:nvPr/>
              </p:nvSpPr>
              <p:spPr>
                <a:xfrm>
                  <a:off x="1006629" y="4948141"/>
                  <a:ext cx="3632533" cy="523220"/>
                </a:xfrm>
                <a:prstGeom prst="rect">
                  <a:avLst/>
                </a:prstGeom>
                <a:noFill/>
                <a:ln>
                  <a:solidFill>
                    <a:schemeClr val="tx1"/>
                  </a:solidFill>
                </a:ln>
              </p:spPr>
              <p:txBody>
                <a:bodyPr wrap="none" rtlCol="0">
                  <a:spAutoFit/>
                </a:bodyPr>
                <a:lstStyle/>
                <a:p>
                  <a14:m>
                    <m:oMath xmlns:m="http://schemas.openxmlformats.org/officeDocument/2006/math">
                      <m:r>
                        <a:rPr lang="en-US" sz="2800" i="1" smtClean="0">
                          <a:latin typeface="Cambria Math" charset="0"/>
                        </a:rPr>
                        <m:t>𝑥</m:t>
                      </m:r>
                      <m:r>
                        <a:rPr lang="en-US" sz="2800" b="0" i="1" smtClean="0">
                          <a:latin typeface="Cambria Math" charset="0"/>
                        </a:rPr>
                        <m:t>=</m:t>
                      </m:r>
                    </m:oMath>
                  </a14:m>
                  <a:r>
                    <a:rPr lang="en-US" sz="2800" dirty="0"/>
                    <a:t> fraction of the flow</a:t>
                  </a:r>
                </a:p>
              </p:txBody>
            </p:sp>
          </mc:Choice>
          <mc:Fallback xmlns="">
            <p:sp>
              <p:nvSpPr>
                <p:cNvPr id="9" name="TextBox 8">
                  <a:extLst>
                    <a:ext uri="{FF2B5EF4-FFF2-40B4-BE49-F238E27FC236}">
                      <a16:creationId xmlns:a16="http://schemas.microsoft.com/office/drawing/2014/main" xmlns="" xmlns:a14="http://schemas.microsoft.com/office/drawing/2010/main" id="{E2EAAC10-6CAC-8D40-81C6-C4603EAF417C}"/>
                    </a:ext>
                  </a:extLst>
                </p:cNvPr>
                <p:cNvSpPr txBox="1">
                  <a:spLocks noRot="1" noChangeAspect="1" noMove="1" noResize="1" noEditPoints="1" noAdjustHandles="1" noChangeArrowheads="1" noChangeShapeType="1" noTextEdit="1"/>
                </p:cNvSpPr>
                <p:nvPr/>
              </p:nvSpPr>
              <p:spPr>
                <a:xfrm>
                  <a:off x="1006629" y="4948141"/>
                  <a:ext cx="3632533" cy="523220"/>
                </a:xfrm>
                <a:prstGeom prst="rect">
                  <a:avLst/>
                </a:prstGeom>
                <a:blipFill rotWithShape="0">
                  <a:blip r:embed="rId3"/>
                  <a:stretch>
                    <a:fillRect t="-11364" r="-5863" b="-29545"/>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D55F4A8A-DA3A-F74C-BE4E-D074318AD102}"/>
                    </a:ext>
                  </a:extLst>
                </p:cNvPr>
                <p:cNvSpPr txBox="1"/>
                <p:nvPr/>
              </p:nvSpPr>
              <p:spPr>
                <a:xfrm>
                  <a:off x="2112457" y="2090819"/>
                  <a:ext cx="1423723"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𝑙</m:t>
                            </m:r>
                          </m:e>
                          <m:sub>
                            <m:r>
                              <a:rPr lang="en-US" sz="2400" b="0" i="1" smtClean="0">
                                <a:latin typeface="Cambria Math" panose="02040503050406030204" pitchFamily="18" charset="0"/>
                              </a:rPr>
                              <m:t>1</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charset="0"/>
                                  </a:rPr>
                                  <m:t>𝑥</m:t>
                                </m:r>
                              </m:e>
                              <m:sub>
                                <m:r>
                                  <a:rPr lang="en-US" sz="2400" b="0" i="1" smtClean="0">
                                    <a:latin typeface="Cambria Math" panose="02040503050406030204" pitchFamily="18" charset="0"/>
                                  </a:rPr>
                                  <m:t>1</m:t>
                                </m:r>
                              </m:sub>
                            </m:sSub>
                          </m:e>
                        </m:d>
                        <m:r>
                          <a:rPr lang="en-US" sz="2400" b="0" i="1" smtClean="0">
                            <a:latin typeface="Cambria Math" charset="0"/>
                          </a:rPr>
                          <m:t>=1</m:t>
                        </m:r>
                      </m:oMath>
                    </m:oMathPara>
                  </a14:m>
                  <a:endParaRPr lang="en-US" sz="2400" dirty="0"/>
                </a:p>
              </p:txBody>
            </p:sp>
          </mc:Choice>
          <mc:Fallback xmlns="">
            <p:sp>
              <p:nvSpPr>
                <p:cNvPr id="10" name="TextBox 9">
                  <a:extLst>
                    <a:ext uri="{FF2B5EF4-FFF2-40B4-BE49-F238E27FC236}">
                      <a16:creationId xmlns:a16="http://schemas.microsoft.com/office/drawing/2014/main" id="{D55F4A8A-DA3A-F74C-BE4E-D074318AD102}"/>
                    </a:ext>
                  </a:extLst>
                </p:cNvPr>
                <p:cNvSpPr txBox="1">
                  <a:spLocks noRot="1" noChangeAspect="1" noMove="1" noResize="1" noEditPoints="1" noAdjustHandles="1" noChangeArrowheads="1" noChangeShapeType="1" noTextEdit="1"/>
                </p:cNvSpPr>
                <p:nvPr/>
              </p:nvSpPr>
              <p:spPr>
                <a:xfrm>
                  <a:off x="2112457" y="2090819"/>
                  <a:ext cx="1423723" cy="369332"/>
                </a:xfrm>
                <a:prstGeom prst="rect">
                  <a:avLst/>
                </a:prstGeom>
                <a:blipFill>
                  <a:blip r:embed="rId4"/>
                  <a:stretch>
                    <a:fillRect l="-4386" r="-3509"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07C1456B-7D35-294C-B422-743852F2F6C6}"/>
                    </a:ext>
                  </a:extLst>
                </p:cNvPr>
                <p:cNvSpPr txBox="1"/>
                <p:nvPr/>
              </p:nvSpPr>
              <p:spPr>
                <a:xfrm>
                  <a:off x="2112457" y="4052107"/>
                  <a:ext cx="1440844"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𝑙</m:t>
                            </m:r>
                          </m:e>
                          <m:sub>
                            <m:r>
                              <a:rPr lang="en-US" sz="2400" b="0" i="1" smtClean="0">
                                <a:latin typeface="Cambria Math" panose="02040503050406030204" pitchFamily="18" charset="0"/>
                              </a:rPr>
                              <m:t>2</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charset="0"/>
                                  </a:rPr>
                                  <m:t>𝑥</m:t>
                                </m:r>
                              </m:e>
                              <m:sub>
                                <m:r>
                                  <a:rPr lang="en-US" sz="2400" b="0" i="1" smtClean="0">
                                    <a:latin typeface="Cambria Math" panose="02040503050406030204" pitchFamily="18" charset="0"/>
                                  </a:rPr>
                                  <m:t>2</m:t>
                                </m:r>
                              </m:sub>
                            </m:sSub>
                          </m:e>
                        </m:d>
                        <m:r>
                          <a:rPr lang="en-US" sz="2400" b="0" i="1" smtClean="0">
                            <a:latin typeface="Cambria Math" charset="0"/>
                          </a:rPr>
                          <m:t>=</m:t>
                        </m:r>
                        <m:r>
                          <a:rPr lang="en-US" sz="2400" b="0" i="1" smtClean="0">
                            <a:latin typeface="Cambria Math" charset="0"/>
                          </a:rPr>
                          <m:t>𝑥</m:t>
                        </m:r>
                      </m:oMath>
                    </m:oMathPara>
                  </a14:m>
                  <a:endParaRPr lang="en-US" sz="2400" dirty="0"/>
                </a:p>
              </p:txBody>
            </p:sp>
          </mc:Choice>
          <mc:Fallback xmlns="">
            <p:sp>
              <p:nvSpPr>
                <p:cNvPr id="11" name="TextBox 10">
                  <a:extLst>
                    <a:ext uri="{FF2B5EF4-FFF2-40B4-BE49-F238E27FC236}">
                      <a16:creationId xmlns:a16="http://schemas.microsoft.com/office/drawing/2014/main" id="{07C1456B-7D35-294C-B422-743852F2F6C6}"/>
                    </a:ext>
                  </a:extLst>
                </p:cNvPr>
                <p:cNvSpPr txBox="1">
                  <a:spLocks noRot="1" noChangeAspect="1" noMove="1" noResize="1" noEditPoints="1" noAdjustHandles="1" noChangeArrowheads="1" noChangeShapeType="1" noTextEdit="1"/>
                </p:cNvSpPr>
                <p:nvPr/>
              </p:nvSpPr>
              <p:spPr>
                <a:xfrm>
                  <a:off x="2112457" y="4052107"/>
                  <a:ext cx="1440844" cy="369332"/>
                </a:xfrm>
                <a:prstGeom prst="rect">
                  <a:avLst/>
                </a:prstGeom>
                <a:blipFill>
                  <a:blip r:embed="rId5"/>
                  <a:stretch>
                    <a:fillRect l="-4348" r="-1739" b="-16667"/>
                  </a:stretch>
                </a:blipFill>
              </p:spPr>
              <p:txBody>
                <a:bodyPr/>
                <a:lstStyle/>
                <a:p>
                  <a:r>
                    <a:rPr lang="en-US">
                      <a:noFill/>
                    </a:rPr>
                    <a:t> </a:t>
                  </a:r>
                </a:p>
              </p:txBody>
            </p:sp>
          </mc:Fallback>
        </mc:AlternateContent>
      </p:grpSp>
      <p:grpSp>
        <p:nvGrpSpPr>
          <p:cNvPr id="12" name="Group 11">
            <a:extLst>
              <a:ext uri="{FF2B5EF4-FFF2-40B4-BE49-F238E27FC236}">
                <a16:creationId xmlns:a16="http://schemas.microsoft.com/office/drawing/2014/main" id="{720F5BB0-03D4-8345-9A5A-D19EC78D55DA}"/>
              </a:ext>
            </a:extLst>
          </p:cNvPr>
          <p:cNvGrpSpPr/>
          <p:nvPr/>
        </p:nvGrpSpPr>
        <p:grpSpPr>
          <a:xfrm>
            <a:off x="1017879" y="1296865"/>
            <a:ext cx="4954260" cy="7121195"/>
            <a:chOff x="6788720" y="-1457436"/>
            <a:chExt cx="4954260" cy="7121195"/>
          </a:xfrm>
        </p:grpSpPr>
        <p:pic>
          <p:nvPicPr>
            <p:cNvPr id="13" name="Picture 12">
              <a:extLst>
                <a:ext uri="{FF2B5EF4-FFF2-40B4-BE49-F238E27FC236}">
                  <a16:creationId xmlns:a16="http://schemas.microsoft.com/office/drawing/2014/main" id="{E7DBF93E-015C-8244-808B-9D3020FB4843}"/>
                </a:ext>
              </a:extLst>
            </p:cNvPr>
            <p:cNvPicPr>
              <a:picLocks noChangeAspect="1"/>
            </p:cNvPicPr>
            <p:nvPr/>
          </p:nvPicPr>
          <p:blipFill>
            <a:blip r:embed="rId6"/>
            <a:stretch>
              <a:fillRect/>
            </a:stretch>
          </p:blipFill>
          <p:spPr>
            <a:xfrm>
              <a:off x="8737783" y="2771335"/>
              <a:ext cx="638348" cy="383852"/>
            </a:xfrm>
            <a:prstGeom prst="rect">
              <a:avLst/>
            </a:prstGeom>
          </p:spPr>
        </p:pic>
        <p:grpSp>
          <p:nvGrpSpPr>
            <p:cNvPr id="14" name="Group 13">
              <a:extLst>
                <a:ext uri="{FF2B5EF4-FFF2-40B4-BE49-F238E27FC236}">
                  <a16:creationId xmlns:a16="http://schemas.microsoft.com/office/drawing/2014/main" id="{B500E3BC-A1EE-8A4B-801E-A81374EFA1CE}"/>
                </a:ext>
              </a:extLst>
            </p:cNvPr>
            <p:cNvGrpSpPr/>
            <p:nvPr/>
          </p:nvGrpSpPr>
          <p:grpSpPr>
            <a:xfrm>
              <a:off x="6788720" y="-1457436"/>
              <a:ext cx="4954260" cy="7121195"/>
              <a:chOff x="6788720" y="-1457436"/>
              <a:chExt cx="4954260" cy="7121195"/>
            </a:xfrm>
          </p:grpSpPr>
          <p:pic>
            <p:nvPicPr>
              <p:cNvPr id="15" name="Picture 14">
                <a:extLst>
                  <a:ext uri="{FF2B5EF4-FFF2-40B4-BE49-F238E27FC236}">
                    <a16:creationId xmlns:a16="http://schemas.microsoft.com/office/drawing/2014/main" id="{1C870BFE-9817-634C-A5DE-3A5B71BBCB14}"/>
                  </a:ext>
                </a:extLst>
              </p:cNvPr>
              <p:cNvPicPr>
                <a:picLocks noChangeAspect="1"/>
              </p:cNvPicPr>
              <p:nvPr/>
            </p:nvPicPr>
            <p:blipFill>
              <a:blip r:embed="rId6"/>
              <a:stretch>
                <a:fillRect/>
              </a:stretch>
            </p:blipFill>
            <p:spPr>
              <a:xfrm rot="20449939">
                <a:off x="9382425" y="2677179"/>
                <a:ext cx="638348" cy="383852"/>
              </a:xfrm>
              <a:prstGeom prst="rect">
                <a:avLst/>
              </a:prstGeom>
            </p:spPr>
          </p:pic>
          <p:pic>
            <p:nvPicPr>
              <p:cNvPr id="16" name="Picture 15">
                <a:extLst>
                  <a:ext uri="{FF2B5EF4-FFF2-40B4-BE49-F238E27FC236}">
                    <a16:creationId xmlns:a16="http://schemas.microsoft.com/office/drawing/2014/main" id="{E00F7C43-CAFA-1E44-AA2F-F81642217FDA}"/>
                  </a:ext>
                </a:extLst>
              </p:cNvPr>
              <p:cNvPicPr>
                <a:picLocks noChangeAspect="1"/>
              </p:cNvPicPr>
              <p:nvPr/>
            </p:nvPicPr>
            <p:blipFill>
              <a:blip r:embed="rId6"/>
              <a:stretch>
                <a:fillRect/>
              </a:stretch>
            </p:blipFill>
            <p:spPr>
              <a:xfrm rot="19473064">
                <a:off x="9958460" y="2388726"/>
                <a:ext cx="638348" cy="383852"/>
              </a:xfrm>
              <a:prstGeom prst="rect">
                <a:avLst/>
              </a:prstGeom>
            </p:spPr>
          </p:pic>
          <p:sp>
            <p:nvSpPr>
              <p:cNvPr id="17" name="Arc 16">
                <a:extLst>
                  <a:ext uri="{FF2B5EF4-FFF2-40B4-BE49-F238E27FC236}">
                    <a16:creationId xmlns:a16="http://schemas.microsoft.com/office/drawing/2014/main" id="{F16F4C72-9A1C-ED4A-B13E-DDD67A2CED25}"/>
                  </a:ext>
                </a:extLst>
              </p:cNvPr>
              <p:cNvSpPr/>
              <p:nvPr/>
            </p:nvSpPr>
            <p:spPr>
              <a:xfrm rot="18892415">
                <a:off x="6788756" y="1091759"/>
                <a:ext cx="4572000" cy="4572000"/>
              </a:xfrm>
              <a:prstGeom prst="arc">
                <a:avLst>
                  <a:gd name="adj1" fmla="val 16147549"/>
                  <a:gd name="adj2" fmla="val 145460"/>
                </a:avLst>
              </a:prstGeom>
              <a:ln w="123825" cmpd="sng">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Arc 17">
                <a:extLst>
                  <a:ext uri="{FF2B5EF4-FFF2-40B4-BE49-F238E27FC236}">
                    <a16:creationId xmlns:a16="http://schemas.microsoft.com/office/drawing/2014/main" id="{3F4669D0-32DE-6440-A33F-93EFEC181A19}"/>
                  </a:ext>
                </a:extLst>
              </p:cNvPr>
              <p:cNvSpPr/>
              <p:nvPr/>
            </p:nvSpPr>
            <p:spPr>
              <a:xfrm rot="8082452">
                <a:off x="6788720" y="-1457436"/>
                <a:ext cx="4572000" cy="4572000"/>
              </a:xfrm>
              <a:prstGeom prst="arc">
                <a:avLst>
                  <a:gd name="adj1" fmla="val 16158533"/>
                  <a:gd name="adj2" fmla="val 51755"/>
                </a:avLst>
              </a:prstGeom>
              <a:ln w="317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Oval 18">
                <a:extLst>
                  <a:ext uri="{FF2B5EF4-FFF2-40B4-BE49-F238E27FC236}">
                    <a16:creationId xmlns:a16="http://schemas.microsoft.com/office/drawing/2014/main" id="{CB7C736D-8EBE-AE4B-A35C-611E215B30D9}"/>
                  </a:ext>
                </a:extLst>
              </p:cNvPr>
              <p:cNvSpPr/>
              <p:nvPr/>
            </p:nvSpPr>
            <p:spPr>
              <a:xfrm>
                <a:off x="6877850" y="1725498"/>
                <a:ext cx="786581" cy="76691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4400" b="1"/>
                  <a:t>S</a:t>
                </a:r>
              </a:p>
            </p:txBody>
          </p:sp>
          <p:sp>
            <p:nvSpPr>
              <p:cNvPr id="20" name="Oval 19">
                <a:extLst>
                  <a:ext uri="{FF2B5EF4-FFF2-40B4-BE49-F238E27FC236}">
                    <a16:creationId xmlns:a16="http://schemas.microsoft.com/office/drawing/2014/main" id="{1A9B84F3-BA8B-2541-A840-14ED9EE35275}"/>
                  </a:ext>
                </a:extLst>
              </p:cNvPr>
              <p:cNvSpPr/>
              <p:nvPr/>
            </p:nvSpPr>
            <p:spPr>
              <a:xfrm>
                <a:off x="10428278" y="1725498"/>
                <a:ext cx="786581" cy="76691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4400" b="1" dirty="0"/>
                  <a:t>T</a:t>
                </a:r>
              </a:p>
            </p:txBody>
          </p:sp>
          <p:pic>
            <p:nvPicPr>
              <p:cNvPr id="21" name="Picture 20">
                <a:extLst>
                  <a:ext uri="{FF2B5EF4-FFF2-40B4-BE49-F238E27FC236}">
                    <a16:creationId xmlns:a16="http://schemas.microsoft.com/office/drawing/2014/main" id="{392C1FFA-7282-8A4E-AC38-843653EE28C6}"/>
                  </a:ext>
                </a:extLst>
              </p:cNvPr>
              <p:cNvPicPr>
                <a:picLocks noChangeAspect="1"/>
              </p:cNvPicPr>
              <p:nvPr/>
            </p:nvPicPr>
            <p:blipFill>
              <a:blip r:embed="rId6"/>
              <a:stretch>
                <a:fillRect/>
              </a:stretch>
            </p:blipFill>
            <p:spPr>
              <a:xfrm rot="2040034">
                <a:off x="7528066" y="2389566"/>
                <a:ext cx="638348" cy="383852"/>
              </a:xfrm>
              <a:prstGeom prst="rect">
                <a:avLst/>
              </a:prstGeom>
            </p:spPr>
          </p:pic>
          <p:pic>
            <p:nvPicPr>
              <p:cNvPr id="22" name="Picture 21">
                <a:extLst>
                  <a:ext uri="{FF2B5EF4-FFF2-40B4-BE49-F238E27FC236}">
                    <a16:creationId xmlns:a16="http://schemas.microsoft.com/office/drawing/2014/main" id="{98E2594C-BB31-E64B-948E-ACD2910E94C2}"/>
                  </a:ext>
                </a:extLst>
              </p:cNvPr>
              <p:cNvPicPr>
                <a:picLocks noChangeAspect="1"/>
              </p:cNvPicPr>
              <p:nvPr/>
            </p:nvPicPr>
            <p:blipFill>
              <a:blip r:embed="rId6"/>
              <a:stretch>
                <a:fillRect/>
              </a:stretch>
            </p:blipFill>
            <p:spPr>
              <a:xfrm rot="1164150">
                <a:off x="8103238" y="2675783"/>
                <a:ext cx="638348" cy="383852"/>
              </a:xfrm>
              <a:prstGeom prst="rect">
                <a:avLst/>
              </a:prstGeom>
            </p:spPr>
          </p:pic>
          <p:sp>
            <p:nvSpPr>
              <p:cNvPr id="23" name="TextBox 22">
                <a:extLst>
                  <a:ext uri="{FF2B5EF4-FFF2-40B4-BE49-F238E27FC236}">
                    <a16:creationId xmlns:a16="http://schemas.microsoft.com/office/drawing/2014/main" id="{672EFABA-9F5B-1447-B971-F3C811F16CF6}"/>
                  </a:ext>
                </a:extLst>
              </p:cNvPr>
              <p:cNvSpPr txBox="1"/>
              <p:nvPr/>
            </p:nvSpPr>
            <p:spPr>
              <a:xfrm>
                <a:off x="8460296" y="1667720"/>
                <a:ext cx="1265346" cy="707886"/>
              </a:xfrm>
              <a:prstGeom prst="rect">
                <a:avLst/>
              </a:prstGeom>
              <a:noFill/>
            </p:spPr>
            <p:txBody>
              <a:bodyPr wrap="none" rtlCol="0">
                <a:spAutoFit/>
              </a:bodyPr>
              <a:lstStyle/>
              <a:p>
                <a:r>
                  <a:rPr lang="en-US" sz="4000" b="1" dirty="0">
                    <a:solidFill>
                      <a:srgbClr val="FF0000"/>
                    </a:solidFill>
                  </a:rPr>
                  <a:t>1 </a:t>
                </a:r>
                <a:r>
                  <a:rPr lang="en-US" sz="4000" b="1" dirty="0" err="1">
                    <a:solidFill>
                      <a:srgbClr val="FF0000"/>
                    </a:solidFill>
                  </a:rPr>
                  <a:t>Hrs</a:t>
                </a:r>
                <a:endParaRPr lang="en-US" sz="4000" b="1" dirty="0">
                  <a:solidFill>
                    <a:srgbClr val="FF0000"/>
                  </a:solidFill>
                </a:endParaRPr>
              </a:p>
            </p:txBody>
          </p:sp>
          <p:sp>
            <p:nvSpPr>
              <p:cNvPr id="24" name="TextBox 23">
                <a:extLst>
                  <a:ext uri="{FF2B5EF4-FFF2-40B4-BE49-F238E27FC236}">
                    <a16:creationId xmlns:a16="http://schemas.microsoft.com/office/drawing/2014/main" id="{CDBCF4A6-51BE-FE4D-AC68-CFC7536E32E1}"/>
                  </a:ext>
                </a:extLst>
              </p:cNvPr>
              <p:cNvSpPr txBox="1"/>
              <p:nvPr/>
            </p:nvSpPr>
            <p:spPr>
              <a:xfrm>
                <a:off x="8753731" y="3122184"/>
                <a:ext cx="756938" cy="400110"/>
              </a:xfrm>
              <a:prstGeom prst="rect">
                <a:avLst/>
              </a:prstGeom>
              <a:noFill/>
            </p:spPr>
            <p:txBody>
              <a:bodyPr wrap="none" rtlCol="0">
                <a:spAutoFit/>
              </a:bodyPr>
              <a:lstStyle/>
              <a:p>
                <a:r>
                  <a:rPr lang="en-US" sz="2000" dirty="0"/>
                  <a:t>100%</a:t>
                </a:r>
              </a:p>
            </p:txBody>
          </p:sp>
          <p:sp>
            <p:nvSpPr>
              <p:cNvPr id="25" name="Rounded Rectangular Callout 24">
                <a:extLst>
                  <a:ext uri="{FF2B5EF4-FFF2-40B4-BE49-F238E27FC236}">
                    <a16:creationId xmlns:a16="http://schemas.microsoft.com/office/drawing/2014/main" id="{EAC6813F-E8B3-F34D-916C-A8708186210C}"/>
                  </a:ext>
                </a:extLst>
              </p:cNvPr>
              <p:cNvSpPr/>
              <p:nvPr/>
            </p:nvSpPr>
            <p:spPr>
              <a:xfrm>
                <a:off x="10850931" y="2566157"/>
                <a:ext cx="892049" cy="613697"/>
              </a:xfrm>
              <a:prstGeom prst="wedgeRoundRectCallout">
                <a:avLst>
                  <a:gd name="adj1" fmla="val -85033"/>
                  <a:gd name="adj2" fmla="val -43947"/>
                  <a:gd name="adj3" fmla="val 16667"/>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b="1"/>
                  <a:t>1 HR</a:t>
                </a:r>
              </a:p>
            </p:txBody>
          </p:sp>
          <p:sp>
            <p:nvSpPr>
              <p:cNvPr id="26" name="TextBox 25">
                <a:extLst>
                  <a:ext uri="{FF2B5EF4-FFF2-40B4-BE49-F238E27FC236}">
                    <a16:creationId xmlns:a16="http://schemas.microsoft.com/office/drawing/2014/main" id="{70427AF1-EACC-F44A-BA50-101752D29682}"/>
                  </a:ext>
                </a:extLst>
              </p:cNvPr>
              <p:cNvSpPr txBox="1"/>
              <p:nvPr/>
            </p:nvSpPr>
            <p:spPr>
              <a:xfrm>
                <a:off x="8808330" y="1113751"/>
                <a:ext cx="497252" cy="400110"/>
              </a:xfrm>
              <a:prstGeom prst="rect">
                <a:avLst/>
              </a:prstGeom>
              <a:noFill/>
            </p:spPr>
            <p:txBody>
              <a:bodyPr wrap="none" rtlCol="0">
                <a:spAutoFit/>
              </a:bodyPr>
              <a:lstStyle/>
              <a:p>
                <a:r>
                  <a:rPr lang="en-US" sz="2000"/>
                  <a:t>0%</a:t>
                </a:r>
                <a:endParaRPr lang="en-US" sz="2000" dirty="0"/>
              </a:p>
            </p:txBody>
          </p:sp>
        </p:grpSp>
      </p:grpSp>
      <p:sp>
        <p:nvSpPr>
          <p:cNvPr id="27" name="Slide Number Placeholder 26">
            <a:extLst>
              <a:ext uri="{FF2B5EF4-FFF2-40B4-BE49-F238E27FC236}">
                <a16:creationId xmlns:a16="http://schemas.microsoft.com/office/drawing/2014/main" id="{D368109C-20C6-D345-ADCA-F47607F31FE5}"/>
              </a:ext>
            </a:extLst>
          </p:cNvPr>
          <p:cNvSpPr>
            <a:spLocks noGrp="1"/>
          </p:cNvSpPr>
          <p:nvPr>
            <p:ph type="sldNum" sz="quarter" idx="12"/>
          </p:nvPr>
        </p:nvSpPr>
        <p:spPr/>
        <p:txBody>
          <a:bodyPr/>
          <a:lstStyle/>
          <a:p>
            <a:fld id="{5E14A864-8846-DC49-9FDC-14F56CA6E9FC}" type="slidenum">
              <a:rPr lang="en-US" smtClean="0"/>
              <a:t>43</a:t>
            </a:fld>
            <a:endParaRPr lang="en-US"/>
          </a:p>
        </p:txBody>
      </p:sp>
    </p:spTree>
    <p:extLst>
      <p:ext uri="{BB962C8B-B14F-4D97-AF65-F5344CB8AC3E}">
        <p14:creationId xmlns:p14="http://schemas.microsoft.com/office/powerpoint/2010/main" val="8660505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User equilibrium</a:t>
            </a:r>
          </a:p>
        </p:txBody>
      </p:sp>
      <p:sp>
        <p:nvSpPr>
          <p:cNvPr id="3" name="Content Placeholder 2"/>
          <p:cNvSpPr>
            <a:spLocks noGrp="1"/>
          </p:cNvSpPr>
          <p:nvPr>
            <p:ph idx="1"/>
          </p:nvPr>
        </p:nvSpPr>
        <p:spPr/>
        <p:txBody>
          <a:bodyPr/>
          <a:lstStyle/>
          <a:p>
            <a:r>
              <a:rPr lang="en-US" dirty="0"/>
              <a:t>A graphical method can be used when there are only 2 paths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9358" y="2526632"/>
            <a:ext cx="5176774" cy="4054641"/>
          </a:xfrm>
          <a:prstGeom prst="rect">
            <a:avLst/>
          </a:prstGeom>
        </p:spPr>
      </p:pic>
      <p:grpSp>
        <p:nvGrpSpPr>
          <p:cNvPr id="5" name="Group 4"/>
          <p:cNvGrpSpPr/>
          <p:nvPr/>
        </p:nvGrpSpPr>
        <p:grpSpPr>
          <a:xfrm>
            <a:off x="1255177" y="1114760"/>
            <a:ext cx="4572036" cy="7113640"/>
            <a:chOff x="7419481" y="0"/>
            <a:chExt cx="4572036" cy="7113640"/>
          </a:xfrm>
        </p:grpSpPr>
        <mc:AlternateContent xmlns:mc="http://schemas.openxmlformats.org/markup-compatibility/2006" xmlns:a14="http://schemas.microsoft.com/office/drawing/2010/main">
          <mc:Choice Requires="a14">
            <p:sp>
              <p:nvSpPr>
                <p:cNvPr id="6" name="Oval 5">
                  <a:extLst>
                    <a:ext uri="{FF2B5EF4-FFF2-40B4-BE49-F238E27FC236}">
                      <a16:creationId xmlns:a16="http://schemas.microsoft.com/office/drawing/2014/main" id="{D2935455-E4B8-864E-8AB3-53A801B8B4C3}"/>
                    </a:ext>
                  </a:extLst>
                </p:cNvPr>
                <p:cNvSpPr/>
                <p:nvPr/>
              </p:nvSpPr>
              <p:spPr>
                <a:xfrm>
                  <a:off x="7508611" y="3175379"/>
                  <a:ext cx="786581" cy="76691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sz="3600" b="1" i="1" smtClean="0">
                                <a:latin typeface="Cambria Math" panose="02040503050406030204" pitchFamily="18" charset="0"/>
                              </a:rPr>
                            </m:ctrlPr>
                          </m:sSubPr>
                          <m:e>
                            <m:r>
                              <a:rPr lang="en-US" sz="3600" b="1" i="1" smtClean="0">
                                <a:latin typeface="Cambria Math" panose="02040503050406030204" pitchFamily="18" charset="0"/>
                              </a:rPr>
                              <m:t>𝒗</m:t>
                            </m:r>
                          </m:e>
                          <m:sub>
                            <m:r>
                              <a:rPr lang="en-US" sz="3600" b="1" i="1" smtClean="0">
                                <a:latin typeface="Cambria Math" panose="02040503050406030204" pitchFamily="18" charset="0"/>
                              </a:rPr>
                              <m:t>𝟏</m:t>
                            </m:r>
                          </m:sub>
                        </m:sSub>
                      </m:oMath>
                    </m:oMathPara>
                  </a14:m>
                  <a:endParaRPr lang="en-US" sz="4400" b="1" dirty="0"/>
                </a:p>
              </p:txBody>
            </p:sp>
          </mc:Choice>
          <mc:Fallback xmlns="">
            <p:sp>
              <p:nvSpPr>
                <p:cNvPr id="6" name="Oval 5">
                  <a:extLst>
                    <a:ext uri="{FF2B5EF4-FFF2-40B4-BE49-F238E27FC236}">
                      <a16:creationId xmlns:a16="http://schemas.microsoft.com/office/drawing/2014/main" xmlns="" xmlns:a14="http://schemas.microsoft.com/office/drawing/2010/main" id="{D2935455-E4B8-864E-8AB3-53A801B8B4C3}"/>
                    </a:ext>
                  </a:extLst>
                </p:cNvPr>
                <p:cNvSpPr>
                  <a:spLocks noRot="1" noChangeAspect="1" noMove="1" noResize="1" noEditPoints="1" noAdjustHandles="1" noChangeArrowheads="1" noChangeShapeType="1" noTextEdit="1"/>
                </p:cNvSpPr>
                <p:nvPr/>
              </p:nvSpPr>
              <p:spPr>
                <a:xfrm>
                  <a:off x="7508611" y="3175379"/>
                  <a:ext cx="786581" cy="766917"/>
                </a:xfrm>
                <a:prstGeom prst="ellipse">
                  <a:avLst/>
                </a:prstGeom>
                <a:blipFill rotWithShape="0">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Oval 6">
                  <a:extLst>
                    <a:ext uri="{FF2B5EF4-FFF2-40B4-BE49-F238E27FC236}">
                      <a16:creationId xmlns:a16="http://schemas.microsoft.com/office/drawing/2014/main" id="{C4C8DE47-818C-0943-8792-9B38440394BF}"/>
                    </a:ext>
                  </a:extLst>
                </p:cNvPr>
                <p:cNvSpPr/>
                <p:nvPr/>
              </p:nvSpPr>
              <p:spPr>
                <a:xfrm>
                  <a:off x="11059039" y="3175379"/>
                  <a:ext cx="786581" cy="76691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sz="3600" b="1" i="1" smtClean="0">
                                <a:latin typeface="Cambria Math" panose="02040503050406030204" pitchFamily="18" charset="0"/>
                              </a:rPr>
                            </m:ctrlPr>
                          </m:sSubPr>
                          <m:e>
                            <m:r>
                              <a:rPr lang="en-US" sz="3600" b="1" i="1">
                                <a:latin typeface="Cambria Math" panose="02040503050406030204" pitchFamily="18" charset="0"/>
                              </a:rPr>
                              <m:t>𝒗</m:t>
                            </m:r>
                          </m:e>
                          <m:sub>
                            <m:r>
                              <a:rPr lang="en-US" sz="3600" b="1" i="1" smtClean="0">
                                <a:latin typeface="Cambria Math" panose="02040503050406030204" pitchFamily="18" charset="0"/>
                              </a:rPr>
                              <m:t>𝟐</m:t>
                            </m:r>
                          </m:sub>
                        </m:sSub>
                      </m:oMath>
                    </m:oMathPara>
                  </a14:m>
                  <a:endParaRPr lang="en-US" sz="3600" b="1" dirty="0"/>
                </a:p>
              </p:txBody>
            </p:sp>
          </mc:Choice>
          <mc:Fallback xmlns="">
            <p:sp>
              <p:nvSpPr>
                <p:cNvPr id="7" name="Oval 6">
                  <a:extLst>
                    <a:ext uri="{FF2B5EF4-FFF2-40B4-BE49-F238E27FC236}">
                      <a16:creationId xmlns:a16="http://schemas.microsoft.com/office/drawing/2014/main" xmlns="" xmlns:a14="http://schemas.microsoft.com/office/drawing/2010/main" id="{C4C8DE47-818C-0943-8792-9B38440394BF}"/>
                    </a:ext>
                  </a:extLst>
                </p:cNvPr>
                <p:cNvSpPr>
                  <a:spLocks noRot="1" noChangeAspect="1" noMove="1" noResize="1" noEditPoints="1" noAdjustHandles="1" noChangeArrowheads="1" noChangeShapeType="1" noTextEdit="1"/>
                </p:cNvSpPr>
                <p:nvPr/>
              </p:nvSpPr>
              <p:spPr>
                <a:xfrm>
                  <a:off x="11059039" y="3175379"/>
                  <a:ext cx="786581" cy="766917"/>
                </a:xfrm>
                <a:prstGeom prst="ellipse">
                  <a:avLst/>
                </a:prstGeom>
                <a:blipFill rotWithShape="0">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A4E26771-3B20-7241-BC74-8E4520148ED3}"/>
                    </a:ext>
                  </a:extLst>
                </p:cNvPr>
                <p:cNvSpPr txBox="1"/>
                <p:nvPr/>
              </p:nvSpPr>
              <p:spPr>
                <a:xfrm>
                  <a:off x="9220380" y="2067798"/>
                  <a:ext cx="998735"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800" b="0" i="1" smtClean="0">
                                <a:latin typeface="Cambria Math" panose="02040503050406030204" pitchFamily="18" charset="0"/>
                              </a:rPr>
                            </m:ctrlPr>
                          </m:sSubPr>
                          <m:e>
                            <m:r>
                              <a:rPr lang="en-US" sz="2800" b="0" i="1" smtClean="0">
                                <a:latin typeface="Cambria Math" charset="0"/>
                              </a:rPr>
                              <m:t>𝑙</m:t>
                            </m:r>
                          </m:e>
                          <m:sub>
                            <m:r>
                              <a:rPr lang="en-US" sz="2800" b="0" i="1" smtClean="0">
                                <a:latin typeface="Cambria Math" charset="0"/>
                              </a:rPr>
                              <m:t>1</m:t>
                            </m:r>
                          </m:sub>
                        </m:sSub>
                        <m:r>
                          <a:rPr lang="en-US" sz="2800" b="0" i="1" smtClean="0">
                            <a:latin typeface="Cambria Math"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𝑥</m:t>
                            </m:r>
                          </m:e>
                          <m:sub>
                            <m:r>
                              <a:rPr lang="en-US" sz="2800" b="0" i="1" smtClean="0">
                                <a:latin typeface="Cambria Math" charset="0"/>
                              </a:rPr>
                              <m:t>1</m:t>
                            </m:r>
                          </m:sub>
                        </m:sSub>
                        <m:r>
                          <a:rPr lang="en-US" sz="2800" b="0" i="1" smtClean="0">
                            <a:latin typeface="Cambria Math" charset="0"/>
                          </a:rPr>
                          <m:t>)</m:t>
                        </m:r>
                      </m:oMath>
                    </m:oMathPara>
                  </a14:m>
                  <a:endParaRPr lang="en-US" sz="2400" dirty="0"/>
                </a:p>
              </p:txBody>
            </p:sp>
          </mc:Choice>
          <mc:Fallback xmlns="">
            <p:sp>
              <p:nvSpPr>
                <p:cNvPr id="8" name="TextBox 7">
                  <a:extLst>
                    <a:ext uri="{FF2B5EF4-FFF2-40B4-BE49-F238E27FC236}">
                      <a16:creationId xmlns:a16="http://schemas.microsoft.com/office/drawing/2014/main" id="{A4E26771-3B20-7241-BC74-8E4520148ED3}"/>
                    </a:ext>
                  </a:extLst>
                </p:cNvPr>
                <p:cNvSpPr txBox="1">
                  <a:spLocks noRot="1" noChangeAspect="1" noMove="1" noResize="1" noEditPoints="1" noAdjustHandles="1" noChangeArrowheads="1" noChangeShapeType="1" noTextEdit="1"/>
                </p:cNvSpPr>
                <p:nvPr/>
              </p:nvSpPr>
              <p:spPr>
                <a:xfrm>
                  <a:off x="9220380" y="2067798"/>
                  <a:ext cx="998735" cy="430887"/>
                </a:xfrm>
                <a:prstGeom prst="rect">
                  <a:avLst/>
                </a:prstGeom>
                <a:blipFill>
                  <a:blip r:embed="rId5"/>
                  <a:stretch>
                    <a:fillRect l="-8750" r="-11250" b="-31429"/>
                  </a:stretch>
                </a:blipFill>
              </p:spPr>
              <p:txBody>
                <a:bodyPr/>
                <a:lstStyle/>
                <a:p>
                  <a:r>
                    <a:rPr lang="en-US">
                      <a:noFill/>
                    </a:rPr>
                    <a:t> </a:t>
                  </a:r>
                </a:p>
              </p:txBody>
            </p:sp>
          </mc:Fallback>
        </mc:AlternateContent>
        <p:sp>
          <p:nvSpPr>
            <p:cNvPr id="9" name="Arc 8">
              <a:extLst>
                <a:ext uri="{FF2B5EF4-FFF2-40B4-BE49-F238E27FC236}">
                  <a16:creationId xmlns:a16="http://schemas.microsoft.com/office/drawing/2014/main" id="{D3D5A06C-68FA-E44B-80E1-75C7E7820204}"/>
                </a:ext>
              </a:extLst>
            </p:cNvPr>
            <p:cNvSpPr/>
            <p:nvPr/>
          </p:nvSpPr>
          <p:spPr>
            <a:xfrm rot="18892415">
              <a:off x="7419517" y="2541640"/>
              <a:ext cx="4572000" cy="4572000"/>
            </a:xfrm>
            <a:prstGeom prst="arc">
              <a:avLst>
                <a:gd name="adj1" fmla="val 16147549"/>
                <a:gd name="adj2" fmla="val 27563"/>
              </a:avLst>
            </a:prstGeom>
            <a:ln w="38100" cmpd="sng">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Arc 9">
              <a:extLst>
                <a:ext uri="{FF2B5EF4-FFF2-40B4-BE49-F238E27FC236}">
                  <a16:creationId xmlns:a16="http://schemas.microsoft.com/office/drawing/2014/main" id="{142E76A3-4ECE-FF4A-8432-860750CCC89C}"/>
                </a:ext>
              </a:extLst>
            </p:cNvPr>
            <p:cNvSpPr/>
            <p:nvPr/>
          </p:nvSpPr>
          <p:spPr>
            <a:xfrm rot="8082452">
              <a:off x="7419481" y="0"/>
              <a:ext cx="4572000" cy="4572000"/>
            </a:xfrm>
            <a:prstGeom prst="arc">
              <a:avLst>
                <a:gd name="adj1" fmla="val 16277023"/>
                <a:gd name="adj2" fmla="val 51755"/>
              </a:avLst>
            </a:prstGeom>
            <a:ln w="381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A4E26771-3B20-7241-BC74-8E4520148ED3}"/>
                    </a:ext>
                  </a:extLst>
                </p:cNvPr>
                <p:cNvSpPr txBox="1"/>
                <p:nvPr/>
              </p:nvSpPr>
              <p:spPr>
                <a:xfrm>
                  <a:off x="9220380" y="3962293"/>
                  <a:ext cx="1015278"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i="1">
                                <a:latin typeface="Cambria Math" charset="0"/>
                              </a:rPr>
                              <m:t>𝑙</m:t>
                            </m:r>
                          </m:e>
                          <m:sub>
                            <m:r>
                              <a:rPr lang="en-US" sz="2800" b="0" i="1" smtClean="0">
                                <a:latin typeface="Cambria Math" charset="0"/>
                              </a:rPr>
                              <m:t>2</m:t>
                            </m:r>
                          </m:sub>
                        </m:sSub>
                        <m:r>
                          <a:rPr lang="en-US" sz="2800" i="1">
                            <a:latin typeface="Cambria Math"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𝑥</m:t>
                            </m:r>
                          </m:e>
                          <m:sub>
                            <m:r>
                              <a:rPr lang="en-US" sz="2800" b="0" i="1" smtClean="0">
                                <a:latin typeface="Cambria Math" charset="0"/>
                              </a:rPr>
                              <m:t>2</m:t>
                            </m:r>
                          </m:sub>
                        </m:sSub>
                        <m:r>
                          <a:rPr lang="en-US" sz="2800" i="1">
                            <a:latin typeface="Cambria Math" charset="0"/>
                          </a:rPr>
                          <m:t>)</m:t>
                        </m:r>
                      </m:oMath>
                    </m:oMathPara>
                  </a14:m>
                  <a:endParaRPr lang="en-US" sz="2400" dirty="0"/>
                </a:p>
              </p:txBody>
            </p:sp>
          </mc:Choice>
          <mc:Fallback xmlns="">
            <p:sp>
              <p:nvSpPr>
                <p:cNvPr id="11" name="TextBox 10">
                  <a:extLst>
                    <a:ext uri="{FF2B5EF4-FFF2-40B4-BE49-F238E27FC236}">
                      <a16:creationId xmlns:a16="http://schemas.microsoft.com/office/drawing/2014/main" id="{A4E26771-3B20-7241-BC74-8E4520148ED3}"/>
                    </a:ext>
                  </a:extLst>
                </p:cNvPr>
                <p:cNvSpPr txBox="1">
                  <a:spLocks noRot="1" noChangeAspect="1" noMove="1" noResize="1" noEditPoints="1" noAdjustHandles="1" noChangeArrowheads="1" noChangeShapeType="1" noTextEdit="1"/>
                </p:cNvSpPr>
                <p:nvPr/>
              </p:nvSpPr>
              <p:spPr>
                <a:xfrm>
                  <a:off x="9220380" y="3962293"/>
                  <a:ext cx="1015278" cy="430887"/>
                </a:xfrm>
                <a:prstGeom prst="rect">
                  <a:avLst/>
                </a:prstGeom>
                <a:blipFill>
                  <a:blip r:embed="rId6"/>
                  <a:stretch>
                    <a:fillRect l="-8642" t="-2857" r="-12346" b="-3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F2ABC4B9-0A77-2143-B7B9-CB660440A6AE}"/>
                    </a:ext>
                  </a:extLst>
                </p:cNvPr>
                <p:cNvSpPr txBox="1"/>
                <p:nvPr/>
              </p:nvSpPr>
              <p:spPr>
                <a:xfrm>
                  <a:off x="9080911" y="4901590"/>
                  <a:ext cx="1161921"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charset="0"/>
                                <a:ea typeface="Cambria Math" panose="02040503050406030204" pitchFamily="18" charset="0"/>
                              </a:rPr>
                              <m:t>𝑑</m:t>
                            </m:r>
                          </m:e>
                          <m:sub>
                            <m:r>
                              <a:rPr lang="en-US" sz="2400" b="0" i="1" smtClean="0">
                                <a:latin typeface="Cambria Math" charset="0"/>
                                <a:ea typeface="Cambria Math" panose="02040503050406030204" pitchFamily="18" charset="0"/>
                              </a:rPr>
                              <m:t>12</m:t>
                            </m:r>
                          </m:sub>
                        </m:sSub>
                        <m:r>
                          <a:rPr lang="en-US" sz="2400" b="0" i="1" smtClean="0">
                            <a:latin typeface="Cambria Math" charset="0"/>
                            <a:ea typeface="Cambria Math" panose="02040503050406030204" pitchFamily="18" charset="0"/>
                          </a:rPr>
                          <m:t>=</m:t>
                        </m:r>
                        <m:r>
                          <a:rPr lang="en-US" sz="2400" b="0" i="1" smtClean="0">
                            <a:latin typeface="Cambria Math" charset="0"/>
                            <a:ea typeface="Cambria Math" panose="02040503050406030204" pitchFamily="18" charset="0"/>
                          </a:rPr>
                          <m:t>𝑁</m:t>
                        </m:r>
                      </m:oMath>
                    </m:oMathPara>
                  </a14:m>
                  <a:endParaRPr lang="en-US" sz="2400" dirty="0"/>
                </a:p>
              </p:txBody>
            </p:sp>
          </mc:Choice>
          <mc:Fallback xmlns="">
            <p:sp>
              <p:nvSpPr>
                <p:cNvPr id="12" name="TextBox 11">
                  <a:extLst>
                    <a:ext uri="{FF2B5EF4-FFF2-40B4-BE49-F238E27FC236}">
                      <a16:creationId xmlns:a16="http://schemas.microsoft.com/office/drawing/2014/main" xmlns="" xmlns:a14="http://schemas.microsoft.com/office/drawing/2010/main" id="{F2ABC4B9-0A77-2143-B7B9-CB660440A6AE}"/>
                    </a:ext>
                  </a:extLst>
                </p:cNvPr>
                <p:cNvSpPr txBox="1">
                  <a:spLocks noRot="1" noChangeAspect="1" noMove="1" noResize="1" noEditPoints="1" noAdjustHandles="1" noChangeArrowheads="1" noChangeShapeType="1" noTextEdit="1"/>
                </p:cNvSpPr>
                <p:nvPr/>
              </p:nvSpPr>
              <p:spPr>
                <a:xfrm>
                  <a:off x="9080911" y="4901590"/>
                  <a:ext cx="1161921" cy="369332"/>
                </a:xfrm>
                <a:prstGeom prst="rect">
                  <a:avLst/>
                </a:prstGeom>
                <a:blipFill rotWithShape="0">
                  <a:blip r:embed="rId7"/>
                  <a:stretch>
                    <a:fillRect l="-5236" r="-4188" b="-16393"/>
                  </a:stretch>
                </a:blipFill>
              </p:spPr>
              <p:txBody>
                <a:bodyPr/>
                <a:lstStyle/>
                <a:p>
                  <a:r>
                    <a:rPr lang="en-US">
                      <a:noFill/>
                    </a:rPr>
                    <a:t> </a:t>
                  </a:r>
                </a:p>
              </p:txBody>
            </p:sp>
          </mc:Fallback>
        </mc:AlternateContent>
      </p:grpSp>
      <p:sp>
        <p:nvSpPr>
          <p:cNvPr id="13" name="Slide Number Placeholder 12">
            <a:extLst>
              <a:ext uri="{FF2B5EF4-FFF2-40B4-BE49-F238E27FC236}">
                <a16:creationId xmlns:a16="http://schemas.microsoft.com/office/drawing/2014/main" id="{FC650B4D-2E52-8C08-BC24-0530EFBF37E6}"/>
              </a:ext>
            </a:extLst>
          </p:cNvPr>
          <p:cNvSpPr>
            <a:spLocks noGrp="1"/>
          </p:cNvSpPr>
          <p:nvPr>
            <p:ph type="sldNum" sz="quarter" idx="12"/>
          </p:nvPr>
        </p:nvSpPr>
        <p:spPr/>
        <p:txBody>
          <a:bodyPr/>
          <a:lstStyle/>
          <a:p>
            <a:fld id="{5E14A864-8846-DC49-9FDC-14F56CA6E9FC}" type="slidenum">
              <a:rPr lang="en-US" smtClean="0"/>
              <a:t>44</a:t>
            </a:fld>
            <a:endParaRPr lang="en-US"/>
          </a:p>
        </p:txBody>
      </p:sp>
    </p:spTree>
    <p:extLst>
      <p:ext uri="{BB962C8B-B14F-4D97-AF65-F5344CB8AC3E}">
        <p14:creationId xmlns:p14="http://schemas.microsoft.com/office/powerpoint/2010/main" val="7899346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Braess’s</a:t>
            </a:r>
            <a:r>
              <a:rPr lang="en-US" dirty="0"/>
              <a:t> paradox</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09600" y="1812592"/>
                <a:ext cx="10972800" cy="4680283"/>
              </a:xfrm>
            </p:spPr>
            <p:txBody>
              <a:bodyPr>
                <a:normAutofit/>
              </a:bodyPr>
              <a:lstStyle/>
              <a:p>
                <a:r>
                  <a:rPr lang="en-US" dirty="0"/>
                  <a:t>Consider the following network, with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charset="0"/>
                          </a:rPr>
                          <m:t>𝑑</m:t>
                        </m:r>
                      </m:e>
                      <m:sub>
                        <m:r>
                          <a:rPr lang="en-US" b="0" i="1" smtClean="0">
                            <a:latin typeface="Cambria Math" charset="0"/>
                          </a:rPr>
                          <m:t>𝑠𝑡</m:t>
                        </m:r>
                      </m:sub>
                    </m:sSub>
                    <m:r>
                      <a:rPr lang="en-US" b="0" i="1" smtClean="0">
                        <a:latin typeface="Cambria Math" charset="0"/>
                      </a:rPr>
                      <m:t>=1</m:t>
                    </m:r>
                  </m:oMath>
                </a14:m>
                <a:endParaRPr lang="en-US" dirty="0"/>
              </a:p>
              <a:p>
                <a:endParaRPr lang="en-US" dirty="0"/>
              </a:p>
              <a:p>
                <a:endParaRPr lang="en-US" dirty="0"/>
              </a:p>
              <a:p>
                <a:endParaRPr lang="en-US" dirty="0"/>
              </a:p>
              <a:p>
                <a:endParaRPr lang="en-US" dirty="0"/>
              </a:p>
              <a:p>
                <a:endParaRPr lang="en-US" dirty="0"/>
              </a:p>
              <a:p>
                <a:r>
                  <a:rPr lang="en-US" dirty="0"/>
                  <a:t>What's the equilibrium solution?</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09600" y="1812592"/>
                <a:ext cx="10972800" cy="4680283"/>
              </a:xfrm>
              <a:blipFill>
                <a:blip r:embed="rId2"/>
                <a:stretch>
                  <a:fillRect l="-1040" t="-2162"/>
                </a:stretch>
              </a:blipFill>
            </p:spPr>
            <p:txBody>
              <a:bodyPr/>
              <a:lstStyle/>
              <a:p>
                <a:r>
                  <a:rPr lang="en-US">
                    <a:noFill/>
                  </a:rPr>
                  <a:t> </a:t>
                </a:r>
              </a:p>
            </p:txBody>
          </p:sp>
        </mc:Fallback>
      </mc:AlternateContent>
      <p:grpSp>
        <p:nvGrpSpPr>
          <p:cNvPr id="26" name="Group 25"/>
          <p:cNvGrpSpPr/>
          <p:nvPr/>
        </p:nvGrpSpPr>
        <p:grpSpPr>
          <a:xfrm>
            <a:off x="3922295" y="2781707"/>
            <a:ext cx="5212882" cy="1645920"/>
            <a:chOff x="3705726" y="3274998"/>
            <a:chExt cx="5212882" cy="1645920"/>
          </a:xfrm>
        </p:grpSpPr>
        <p:sp>
          <p:nvSpPr>
            <p:cNvPr id="5" name="Oval 4"/>
            <p:cNvSpPr>
              <a:spLocks noChangeAspect="1"/>
            </p:cNvSpPr>
            <p:nvPr/>
          </p:nvSpPr>
          <p:spPr>
            <a:xfrm>
              <a:off x="3705726" y="3826043"/>
              <a:ext cx="548640" cy="54864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800"/>
                <a:t>s</a:t>
              </a:r>
            </a:p>
          </p:txBody>
        </p:sp>
        <p:sp>
          <p:nvSpPr>
            <p:cNvPr id="6" name="Oval 5"/>
            <p:cNvSpPr>
              <a:spLocks noChangeAspect="1"/>
            </p:cNvSpPr>
            <p:nvPr/>
          </p:nvSpPr>
          <p:spPr>
            <a:xfrm>
              <a:off x="8369968" y="3823638"/>
              <a:ext cx="548640" cy="54864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a:t>t</a:t>
              </a:r>
            </a:p>
          </p:txBody>
        </p:sp>
        <p:sp>
          <p:nvSpPr>
            <p:cNvPr id="7" name="Oval 6"/>
            <p:cNvSpPr>
              <a:spLocks noChangeAspect="1"/>
            </p:cNvSpPr>
            <p:nvPr/>
          </p:nvSpPr>
          <p:spPr>
            <a:xfrm>
              <a:off x="6037847" y="3274998"/>
              <a:ext cx="548640" cy="54864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2800" dirty="0"/>
            </a:p>
          </p:txBody>
        </p:sp>
        <p:sp>
          <p:nvSpPr>
            <p:cNvPr id="8" name="Oval 7"/>
            <p:cNvSpPr>
              <a:spLocks noChangeAspect="1"/>
            </p:cNvSpPr>
            <p:nvPr/>
          </p:nvSpPr>
          <p:spPr>
            <a:xfrm>
              <a:off x="6037847" y="4372278"/>
              <a:ext cx="548640" cy="54864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2800" dirty="0"/>
            </a:p>
          </p:txBody>
        </p:sp>
        <p:cxnSp>
          <p:nvCxnSpPr>
            <p:cNvPr id="10" name="Straight Arrow Connector 9"/>
            <p:cNvCxnSpPr>
              <a:stCxn id="5" idx="6"/>
              <a:endCxn id="7" idx="2"/>
            </p:cNvCxnSpPr>
            <p:nvPr/>
          </p:nvCxnSpPr>
          <p:spPr>
            <a:xfrm flipV="1">
              <a:off x="4254366" y="3549318"/>
              <a:ext cx="1783481" cy="55104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5" idx="6"/>
              <a:endCxn id="8" idx="2"/>
            </p:cNvCxnSpPr>
            <p:nvPr/>
          </p:nvCxnSpPr>
          <p:spPr>
            <a:xfrm>
              <a:off x="4254366" y="4100363"/>
              <a:ext cx="1783481" cy="54623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a:stCxn id="7" idx="6"/>
              <a:endCxn id="6" idx="2"/>
            </p:cNvCxnSpPr>
            <p:nvPr/>
          </p:nvCxnSpPr>
          <p:spPr>
            <a:xfrm>
              <a:off x="6586487" y="3549318"/>
              <a:ext cx="1783481" cy="54864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8" idx="6"/>
              <a:endCxn id="6" idx="2"/>
            </p:cNvCxnSpPr>
            <p:nvPr/>
          </p:nvCxnSpPr>
          <p:spPr>
            <a:xfrm flipV="1">
              <a:off x="6586487" y="4097958"/>
              <a:ext cx="1783481" cy="54864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21" name="TextBox 20"/>
                <p:cNvSpPr txBox="1"/>
                <p:nvPr/>
              </p:nvSpPr>
              <p:spPr>
                <a:xfrm rot="20570077">
                  <a:off x="4567887" y="3448020"/>
                  <a:ext cx="110523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charset="0"/>
                              </a:rPr>
                              <m:t>𝑙</m:t>
                            </m:r>
                          </m:e>
                          <m:sub>
                            <m:r>
                              <a:rPr lang="en-US" b="0" i="1" smtClean="0">
                                <a:latin typeface="Cambria Math" charset="0"/>
                              </a:rPr>
                              <m:t>1</m:t>
                            </m:r>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charset="0"/>
                                  </a:rPr>
                                  <m:t>1</m:t>
                                </m:r>
                              </m:sub>
                            </m:sSub>
                          </m:e>
                        </m:d>
                        <m:r>
                          <a:rPr lang="en-US" b="0" i="1" smtClean="0">
                            <a:latin typeface="Cambria Math"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charset="0"/>
                              </a:rPr>
                              <m:t>1</m:t>
                            </m:r>
                          </m:sub>
                        </m:sSub>
                      </m:oMath>
                    </m:oMathPara>
                  </a14:m>
                  <a:endParaRPr lang="en-US" dirty="0"/>
                </a:p>
              </p:txBody>
            </p:sp>
          </mc:Choice>
          <mc:Fallback xmlns="">
            <p:sp>
              <p:nvSpPr>
                <p:cNvPr id="21" name="TextBox 20"/>
                <p:cNvSpPr txBox="1">
                  <a:spLocks noRot="1" noChangeAspect="1" noMove="1" noResize="1" noEditPoints="1" noAdjustHandles="1" noChangeArrowheads="1" noChangeShapeType="1" noTextEdit="1"/>
                </p:cNvSpPr>
                <p:nvPr/>
              </p:nvSpPr>
              <p:spPr>
                <a:xfrm rot="20570077">
                  <a:off x="4567887" y="3448020"/>
                  <a:ext cx="1105238" cy="276999"/>
                </a:xfrm>
                <a:prstGeom prst="rect">
                  <a:avLst/>
                </a:prstGeom>
                <a:blipFill>
                  <a:blip r:embed="rId3"/>
                  <a:stretch>
                    <a:fillRect l="-4396" r="-3297" b="-625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p:cNvSpPr txBox="1"/>
                <p:nvPr/>
              </p:nvSpPr>
              <p:spPr>
                <a:xfrm rot="20570077">
                  <a:off x="6882717" y="4439102"/>
                  <a:ext cx="110312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charset="0"/>
                              </a:rPr>
                              <m:t>𝑙</m:t>
                            </m:r>
                          </m:e>
                          <m:sub>
                            <m:r>
                              <a:rPr lang="en-US" b="0" i="1" smtClean="0">
                                <a:latin typeface="Cambria Math" charset="0"/>
                              </a:rPr>
                              <m:t>4</m:t>
                            </m:r>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charset="0"/>
                                  </a:rPr>
                                  <m:t>4</m:t>
                                </m:r>
                              </m:sub>
                            </m:sSub>
                          </m:e>
                        </m:d>
                        <m:r>
                          <a:rPr lang="en-US" b="0" i="1" smtClean="0">
                            <a:latin typeface="Cambria Math"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charset="0"/>
                              </a:rPr>
                              <m:t>4</m:t>
                            </m:r>
                          </m:sub>
                        </m:sSub>
                      </m:oMath>
                    </m:oMathPara>
                  </a14:m>
                  <a:endParaRPr lang="en-US" dirty="0"/>
                </a:p>
              </p:txBody>
            </p:sp>
          </mc:Choice>
          <mc:Fallback xmlns="">
            <p:sp>
              <p:nvSpPr>
                <p:cNvPr id="22" name="TextBox 21"/>
                <p:cNvSpPr txBox="1">
                  <a:spLocks noRot="1" noChangeAspect="1" noMove="1" noResize="1" noEditPoints="1" noAdjustHandles="1" noChangeArrowheads="1" noChangeShapeType="1" noTextEdit="1"/>
                </p:cNvSpPr>
                <p:nvPr/>
              </p:nvSpPr>
              <p:spPr>
                <a:xfrm rot="20570077">
                  <a:off x="6882717" y="4439102"/>
                  <a:ext cx="1103122" cy="276999"/>
                </a:xfrm>
                <a:prstGeom prst="rect">
                  <a:avLst/>
                </a:prstGeom>
                <a:blipFill>
                  <a:blip r:embed="rId4"/>
                  <a:stretch>
                    <a:fillRect l="-4396" t="-2083" r="-3297" b="-41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rot="995470">
                  <a:off x="4503760" y="4415240"/>
                  <a:ext cx="108209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charset="0"/>
                              </a:rPr>
                              <m:t>𝑙</m:t>
                            </m:r>
                          </m:e>
                          <m:sub>
                            <m:r>
                              <a:rPr lang="en-US" b="0" i="1" smtClean="0">
                                <a:latin typeface="Cambria Math" charset="0"/>
                              </a:rPr>
                              <m:t>2</m:t>
                            </m:r>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charset="0"/>
                                  </a:rPr>
                                  <m:t>2</m:t>
                                </m:r>
                              </m:sub>
                            </m:sSub>
                          </m:e>
                        </m:d>
                        <m:r>
                          <a:rPr lang="en-US" b="0" i="1" smtClean="0">
                            <a:latin typeface="Cambria Math" charset="0"/>
                          </a:rPr>
                          <m:t>=1</m:t>
                        </m:r>
                      </m:oMath>
                    </m:oMathPara>
                  </a14:m>
                  <a:endParaRPr lang="en-US" dirty="0"/>
                </a:p>
              </p:txBody>
            </p:sp>
          </mc:Choice>
          <mc:Fallback xmlns="">
            <p:sp>
              <p:nvSpPr>
                <p:cNvPr id="23" name="TextBox 22"/>
                <p:cNvSpPr txBox="1">
                  <a:spLocks noRot="1" noChangeAspect="1" noMove="1" noResize="1" noEditPoints="1" noAdjustHandles="1" noChangeArrowheads="1" noChangeShapeType="1" noTextEdit="1"/>
                </p:cNvSpPr>
                <p:nvPr/>
              </p:nvSpPr>
              <p:spPr>
                <a:xfrm rot="995470">
                  <a:off x="4503760" y="4415240"/>
                  <a:ext cx="1082091" cy="276999"/>
                </a:xfrm>
                <a:prstGeom prst="rect">
                  <a:avLst/>
                </a:prstGeom>
                <a:blipFill>
                  <a:blip r:embed="rId5"/>
                  <a:stretch>
                    <a:fillRect l="-4494" r="-2247" b="-425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rot="995470">
                  <a:off x="6858887" y="3448019"/>
                  <a:ext cx="108209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charset="0"/>
                              </a:rPr>
                              <m:t>𝑙</m:t>
                            </m:r>
                          </m:e>
                          <m:sub>
                            <m:r>
                              <a:rPr lang="en-US" b="0" i="1" smtClean="0">
                                <a:latin typeface="Cambria Math" charset="0"/>
                              </a:rPr>
                              <m:t>3</m:t>
                            </m:r>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charset="0"/>
                                  </a:rPr>
                                  <m:t>3</m:t>
                                </m:r>
                              </m:sub>
                            </m:sSub>
                          </m:e>
                        </m:d>
                        <m:r>
                          <a:rPr lang="en-US" b="0" i="1" smtClean="0">
                            <a:latin typeface="Cambria Math" charset="0"/>
                          </a:rPr>
                          <m:t>=1</m:t>
                        </m:r>
                      </m:oMath>
                    </m:oMathPara>
                  </a14:m>
                  <a:endParaRPr lang="en-US" dirty="0"/>
                </a:p>
              </p:txBody>
            </p:sp>
          </mc:Choice>
          <mc:Fallback xmlns="">
            <p:sp>
              <p:nvSpPr>
                <p:cNvPr id="24" name="TextBox 23"/>
                <p:cNvSpPr txBox="1">
                  <a:spLocks noRot="1" noChangeAspect="1" noMove="1" noResize="1" noEditPoints="1" noAdjustHandles="1" noChangeArrowheads="1" noChangeShapeType="1" noTextEdit="1"/>
                </p:cNvSpPr>
                <p:nvPr/>
              </p:nvSpPr>
              <p:spPr>
                <a:xfrm rot="995470">
                  <a:off x="6858887" y="3448019"/>
                  <a:ext cx="1082091" cy="276999"/>
                </a:xfrm>
                <a:prstGeom prst="rect">
                  <a:avLst/>
                </a:prstGeom>
                <a:blipFill>
                  <a:blip r:embed="rId6"/>
                  <a:stretch>
                    <a:fillRect l="-3371" r="-2247" b="-4255"/>
                  </a:stretch>
                </a:blipFill>
              </p:spPr>
              <p:txBody>
                <a:bodyPr/>
                <a:lstStyle/>
                <a:p>
                  <a:r>
                    <a:rPr lang="en-US">
                      <a:noFill/>
                    </a:rPr>
                    <a:t> </a:t>
                  </a:r>
                </a:p>
              </p:txBody>
            </p:sp>
          </mc:Fallback>
        </mc:AlternateContent>
      </p:grpSp>
      <p:sp>
        <p:nvSpPr>
          <p:cNvPr id="4" name="Slide Number Placeholder 3">
            <a:extLst>
              <a:ext uri="{FF2B5EF4-FFF2-40B4-BE49-F238E27FC236}">
                <a16:creationId xmlns:a16="http://schemas.microsoft.com/office/drawing/2014/main" id="{C44FD8B6-71EF-DDFA-CC15-B307B299EFEC}"/>
              </a:ext>
            </a:extLst>
          </p:cNvPr>
          <p:cNvSpPr>
            <a:spLocks noGrp="1"/>
          </p:cNvSpPr>
          <p:nvPr>
            <p:ph type="sldNum" sz="quarter" idx="12"/>
          </p:nvPr>
        </p:nvSpPr>
        <p:spPr/>
        <p:txBody>
          <a:bodyPr/>
          <a:lstStyle/>
          <a:p>
            <a:fld id="{5E14A864-8846-DC49-9FDC-14F56CA6E9FC}" type="slidenum">
              <a:rPr lang="en-US" smtClean="0"/>
              <a:t>45</a:t>
            </a:fld>
            <a:endParaRPr lang="en-US"/>
          </a:p>
        </p:txBody>
      </p:sp>
    </p:spTree>
    <p:extLst>
      <p:ext uri="{BB962C8B-B14F-4D97-AF65-F5344CB8AC3E}">
        <p14:creationId xmlns:p14="http://schemas.microsoft.com/office/powerpoint/2010/main" val="14226207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Braess’s</a:t>
            </a:r>
            <a:r>
              <a:rPr lang="en-US" dirty="0"/>
              <a:t> paradox</a:t>
            </a:r>
          </a:p>
        </p:txBody>
      </p:sp>
      <p:sp>
        <p:nvSpPr>
          <p:cNvPr id="3" name="Content Placeholder 2"/>
          <p:cNvSpPr>
            <a:spLocks noGrp="1"/>
          </p:cNvSpPr>
          <p:nvPr>
            <p:ph idx="1"/>
          </p:nvPr>
        </p:nvSpPr>
        <p:spPr>
          <a:xfrm>
            <a:off x="609600" y="1869902"/>
            <a:ext cx="10972800" cy="4692315"/>
          </a:xfrm>
        </p:spPr>
        <p:txBody>
          <a:bodyPr>
            <a:normAutofit/>
          </a:bodyPr>
          <a:lstStyle/>
          <a:p>
            <a:r>
              <a:rPr lang="en-US" dirty="0" err="1"/>
              <a:t>TxDOT</a:t>
            </a:r>
            <a:r>
              <a:rPr lang="en-US" dirty="0"/>
              <a:t> built a new road</a:t>
            </a:r>
          </a:p>
          <a:p>
            <a:endParaRPr lang="en-US" dirty="0"/>
          </a:p>
          <a:p>
            <a:endParaRPr lang="en-US" dirty="0"/>
          </a:p>
          <a:p>
            <a:endParaRPr lang="en-US" dirty="0"/>
          </a:p>
          <a:p>
            <a:endParaRPr lang="en-US" dirty="0"/>
          </a:p>
          <a:p>
            <a:endParaRPr lang="en-US" dirty="0"/>
          </a:p>
          <a:p>
            <a:r>
              <a:rPr lang="en-US" dirty="0"/>
              <a:t>What’s the new UE?</a:t>
            </a:r>
          </a:p>
        </p:txBody>
      </p:sp>
      <p:grpSp>
        <p:nvGrpSpPr>
          <p:cNvPr id="18" name="Group 17"/>
          <p:cNvGrpSpPr/>
          <p:nvPr/>
        </p:nvGrpSpPr>
        <p:grpSpPr>
          <a:xfrm>
            <a:off x="3963275" y="2844460"/>
            <a:ext cx="5212882" cy="1645920"/>
            <a:chOff x="3705726" y="3274998"/>
            <a:chExt cx="5212882" cy="1645920"/>
          </a:xfrm>
        </p:grpSpPr>
        <p:sp>
          <p:nvSpPr>
            <p:cNvPr id="19" name="Oval 18"/>
            <p:cNvSpPr>
              <a:spLocks noChangeAspect="1"/>
            </p:cNvSpPr>
            <p:nvPr/>
          </p:nvSpPr>
          <p:spPr>
            <a:xfrm>
              <a:off x="3705726" y="3826043"/>
              <a:ext cx="548640" cy="54864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800"/>
                <a:t>s</a:t>
              </a:r>
            </a:p>
          </p:txBody>
        </p:sp>
        <p:sp>
          <p:nvSpPr>
            <p:cNvPr id="20" name="Oval 19"/>
            <p:cNvSpPr>
              <a:spLocks noChangeAspect="1"/>
            </p:cNvSpPr>
            <p:nvPr/>
          </p:nvSpPr>
          <p:spPr>
            <a:xfrm>
              <a:off x="8369968" y="3823638"/>
              <a:ext cx="548640" cy="54864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a:t>t</a:t>
              </a:r>
            </a:p>
          </p:txBody>
        </p:sp>
        <p:sp>
          <p:nvSpPr>
            <p:cNvPr id="21" name="Oval 20"/>
            <p:cNvSpPr>
              <a:spLocks noChangeAspect="1"/>
            </p:cNvSpPr>
            <p:nvPr/>
          </p:nvSpPr>
          <p:spPr>
            <a:xfrm>
              <a:off x="6037847" y="3274998"/>
              <a:ext cx="548640" cy="54864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2800" dirty="0"/>
            </a:p>
          </p:txBody>
        </p:sp>
        <p:sp>
          <p:nvSpPr>
            <p:cNvPr id="22" name="Oval 21"/>
            <p:cNvSpPr>
              <a:spLocks noChangeAspect="1"/>
            </p:cNvSpPr>
            <p:nvPr/>
          </p:nvSpPr>
          <p:spPr>
            <a:xfrm>
              <a:off x="6037847" y="4372278"/>
              <a:ext cx="548640" cy="54864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2800" dirty="0"/>
            </a:p>
          </p:txBody>
        </p:sp>
        <p:cxnSp>
          <p:nvCxnSpPr>
            <p:cNvPr id="23" name="Straight Arrow Connector 22"/>
            <p:cNvCxnSpPr>
              <a:stCxn id="21" idx="6"/>
              <a:endCxn id="23" idx="2"/>
            </p:cNvCxnSpPr>
            <p:nvPr/>
          </p:nvCxnSpPr>
          <p:spPr>
            <a:xfrm flipV="1">
              <a:off x="4254366" y="3549318"/>
              <a:ext cx="1783481" cy="55104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a:stCxn id="21" idx="6"/>
              <a:endCxn id="24" idx="2"/>
            </p:cNvCxnSpPr>
            <p:nvPr/>
          </p:nvCxnSpPr>
          <p:spPr>
            <a:xfrm>
              <a:off x="4254366" y="4100363"/>
              <a:ext cx="1783481" cy="54623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a:stCxn id="23" idx="6"/>
              <a:endCxn id="22" idx="2"/>
            </p:cNvCxnSpPr>
            <p:nvPr/>
          </p:nvCxnSpPr>
          <p:spPr>
            <a:xfrm>
              <a:off x="6586487" y="3549318"/>
              <a:ext cx="1783481" cy="54864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a:stCxn id="24" idx="6"/>
              <a:endCxn id="22" idx="2"/>
            </p:cNvCxnSpPr>
            <p:nvPr/>
          </p:nvCxnSpPr>
          <p:spPr>
            <a:xfrm flipV="1">
              <a:off x="6586487" y="4097958"/>
              <a:ext cx="1783481" cy="54864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27" name="TextBox 26"/>
                <p:cNvSpPr txBox="1"/>
                <p:nvPr/>
              </p:nvSpPr>
              <p:spPr>
                <a:xfrm rot="20570077">
                  <a:off x="4562276" y="3448020"/>
                  <a:ext cx="111645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charset="0"/>
                              </a:rPr>
                              <m:t>𝑙</m:t>
                            </m:r>
                          </m:e>
                          <m:sub>
                            <m:r>
                              <a:rPr lang="en-US" b="0" i="1" smtClean="0">
                                <a:latin typeface="Cambria Math" charset="0"/>
                              </a:rPr>
                              <m:t>1</m:t>
                            </m:r>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charset="0"/>
                                  </a:rPr>
                                  <m:t>𝑓</m:t>
                                </m:r>
                              </m:e>
                              <m:sub>
                                <m:r>
                                  <a:rPr lang="en-US" b="0" i="1" smtClean="0">
                                    <a:latin typeface="Cambria Math" charset="0"/>
                                  </a:rPr>
                                  <m:t>1</m:t>
                                </m:r>
                              </m:sub>
                            </m:sSub>
                          </m:e>
                        </m:d>
                        <m:r>
                          <a:rPr lang="en-US" b="0" i="1" smtClean="0">
                            <a:latin typeface="Cambria Math" charset="0"/>
                          </a:rPr>
                          <m:t>=</m:t>
                        </m:r>
                        <m:sSub>
                          <m:sSubPr>
                            <m:ctrlPr>
                              <a:rPr lang="en-US" b="0" i="1" smtClean="0">
                                <a:latin typeface="Cambria Math" panose="02040503050406030204" pitchFamily="18" charset="0"/>
                              </a:rPr>
                            </m:ctrlPr>
                          </m:sSubPr>
                          <m:e>
                            <m:r>
                              <a:rPr lang="en-US" b="0" i="1" smtClean="0">
                                <a:latin typeface="Cambria Math" charset="0"/>
                              </a:rPr>
                              <m:t>𝑓</m:t>
                            </m:r>
                          </m:e>
                          <m:sub>
                            <m:r>
                              <a:rPr lang="en-US" b="0" i="1" smtClean="0">
                                <a:latin typeface="Cambria Math" charset="0"/>
                              </a:rPr>
                              <m:t>1</m:t>
                            </m:r>
                          </m:sub>
                        </m:sSub>
                      </m:oMath>
                    </m:oMathPara>
                  </a14:m>
                  <a:endParaRPr lang="en-US" dirty="0"/>
                </a:p>
              </p:txBody>
            </p:sp>
          </mc:Choice>
          <mc:Fallback xmlns="">
            <p:sp>
              <p:nvSpPr>
                <p:cNvPr id="27" name="TextBox 26"/>
                <p:cNvSpPr txBox="1">
                  <a:spLocks noRot="1" noChangeAspect="1" noMove="1" noResize="1" noEditPoints="1" noAdjustHandles="1" noChangeArrowheads="1" noChangeShapeType="1" noTextEdit="1"/>
                </p:cNvSpPr>
                <p:nvPr/>
              </p:nvSpPr>
              <p:spPr>
                <a:xfrm rot="20570077">
                  <a:off x="4562276" y="3448020"/>
                  <a:ext cx="1116459" cy="276999"/>
                </a:xfrm>
                <a:prstGeom prst="rect">
                  <a:avLst/>
                </a:prstGeom>
                <a:blipFill rotWithShape="0">
                  <a:blip r:embed="rId2"/>
                  <a:stretch>
                    <a:fillRect l="-3704" r="-3175" b="-606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rot="20570077">
                  <a:off x="6873388" y="4439102"/>
                  <a:ext cx="112178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charset="0"/>
                              </a:rPr>
                              <m:t>𝑙</m:t>
                            </m:r>
                          </m:e>
                          <m:sub>
                            <m:r>
                              <a:rPr lang="en-US" b="0" i="1" smtClean="0">
                                <a:latin typeface="Cambria Math" charset="0"/>
                              </a:rPr>
                              <m:t>4</m:t>
                            </m:r>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charset="0"/>
                                  </a:rPr>
                                  <m:t>𝑓</m:t>
                                </m:r>
                              </m:e>
                              <m:sub>
                                <m:r>
                                  <a:rPr lang="en-US" b="0" i="1" smtClean="0">
                                    <a:latin typeface="Cambria Math" charset="0"/>
                                  </a:rPr>
                                  <m:t>4</m:t>
                                </m:r>
                              </m:sub>
                            </m:sSub>
                          </m:e>
                        </m:d>
                        <m:r>
                          <a:rPr lang="en-US" b="0" i="1" smtClean="0">
                            <a:latin typeface="Cambria Math" charset="0"/>
                          </a:rPr>
                          <m:t>=</m:t>
                        </m:r>
                        <m:sSub>
                          <m:sSubPr>
                            <m:ctrlPr>
                              <a:rPr lang="en-US" b="0" i="1" smtClean="0">
                                <a:latin typeface="Cambria Math" panose="02040503050406030204" pitchFamily="18" charset="0"/>
                              </a:rPr>
                            </m:ctrlPr>
                          </m:sSubPr>
                          <m:e>
                            <m:r>
                              <a:rPr lang="en-US" b="0" i="1" smtClean="0">
                                <a:latin typeface="Cambria Math" charset="0"/>
                              </a:rPr>
                              <m:t>𝑓</m:t>
                            </m:r>
                          </m:e>
                          <m:sub>
                            <m:r>
                              <a:rPr lang="en-US" b="0" i="1" smtClean="0">
                                <a:latin typeface="Cambria Math" charset="0"/>
                              </a:rPr>
                              <m:t>4</m:t>
                            </m:r>
                          </m:sub>
                        </m:sSub>
                      </m:oMath>
                    </m:oMathPara>
                  </a14:m>
                  <a:endParaRPr lang="en-US" dirty="0"/>
                </a:p>
              </p:txBody>
            </p:sp>
          </mc:Choice>
          <mc:Fallback xmlns="">
            <p:sp>
              <p:nvSpPr>
                <p:cNvPr id="28" name="TextBox 27"/>
                <p:cNvSpPr txBox="1">
                  <a:spLocks noRot="1" noChangeAspect="1" noMove="1" noResize="1" noEditPoints="1" noAdjustHandles="1" noChangeArrowheads="1" noChangeShapeType="1" noTextEdit="1"/>
                </p:cNvSpPr>
                <p:nvPr/>
              </p:nvSpPr>
              <p:spPr>
                <a:xfrm rot="20570077">
                  <a:off x="6873388" y="4439102"/>
                  <a:ext cx="1121781" cy="276999"/>
                </a:xfrm>
                <a:prstGeom prst="rect">
                  <a:avLst/>
                </a:prstGeom>
                <a:blipFill rotWithShape="0">
                  <a:blip r:embed="rId3"/>
                  <a:stretch>
                    <a:fillRect l="-3158" t="-1020" r="-3158" b="-61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p:cNvSpPr txBox="1"/>
                <p:nvPr/>
              </p:nvSpPr>
              <p:spPr>
                <a:xfrm rot="995470">
                  <a:off x="4513442" y="4415240"/>
                  <a:ext cx="106272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charset="0"/>
                              </a:rPr>
                              <m:t>𝑙</m:t>
                            </m:r>
                          </m:e>
                          <m:sub>
                            <m:r>
                              <a:rPr lang="en-US" b="0" i="1" smtClean="0">
                                <a:latin typeface="Cambria Math" charset="0"/>
                              </a:rPr>
                              <m:t>2</m:t>
                            </m:r>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charset="0"/>
                                  </a:rPr>
                                  <m:t>𝑓</m:t>
                                </m:r>
                              </m:e>
                              <m:sub>
                                <m:r>
                                  <a:rPr lang="en-US" b="0" i="1" smtClean="0">
                                    <a:latin typeface="Cambria Math" charset="0"/>
                                  </a:rPr>
                                  <m:t>2</m:t>
                                </m:r>
                              </m:sub>
                            </m:sSub>
                          </m:e>
                        </m:d>
                        <m:r>
                          <a:rPr lang="en-US" b="0" i="1" smtClean="0">
                            <a:latin typeface="Cambria Math" charset="0"/>
                          </a:rPr>
                          <m:t>=1</m:t>
                        </m:r>
                      </m:oMath>
                    </m:oMathPara>
                  </a14:m>
                  <a:endParaRPr lang="en-US" dirty="0"/>
                </a:p>
              </p:txBody>
            </p:sp>
          </mc:Choice>
          <mc:Fallback xmlns="">
            <p:sp>
              <p:nvSpPr>
                <p:cNvPr id="29" name="TextBox 28"/>
                <p:cNvSpPr txBox="1">
                  <a:spLocks noRot="1" noChangeAspect="1" noMove="1" noResize="1" noEditPoints="1" noAdjustHandles="1" noChangeArrowheads="1" noChangeShapeType="1" noTextEdit="1"/>
                </p:cNvSpPr>
                <p:nvPr/>
              </p:nvSpPr>
              <p:spPr>
                <a:xfrm rot="995470">
                  <a:off x="4513442" y="4415240"/>
                  <a:ext cx="1062727" cy="276999"/>
                </a:xfrm>
                <a:prstGeom prst="rect">
                  <a:avLst/>
                </a:prstGeom>
                <a:blipFill rotWithShape="0">
                  <a:blip r:embed="rId4"/>
                  <a:stretch>
                    <a:fillRect l="-4972" r="-2762" b="-638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p:cNvSpPr txBox="1"/>
                <p:nvPr/>
              </p:nvSpPr>
              <p:spPr>
                <a:xfrm rot="995470">
                  <a:off x="6868569" y="3448019"/>
                  <a:ext cx="106272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charset="0"/>
                              </a:rPr>
                              <m:t>𝑙</m:t>
                            </m:r>
                          </m:e>
                          <m:sub>
                            <m:r>
                              <a:rPr lang="en-US" b="0" i="1" smtClean="0">
                                <a:latin typeface="Cambria Math" charset="0"/>
                              </a:rPr>
                              <m:t>3</m:t>
                            </m:r>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charset="0"/>
                                  </a:rPr>
                                  <m:t>𝑓</m:t>
                                </m:r>
                              </m:e>
                              <m:sub>
                                <m:r>
                                  <a:rPr lang="en-US" b="0" i="1" smtClean="0">
                                    <a:latin typeface="Cambria Math" charset="0"/>
                                  </a:rPr>
                                  <m:t>3</m:t>
                                </m:r>
                              </m:sub>
                            </m:sSub>
                          </m:e>
                        </m:d>
                        <m:r>
                          <a:rPr lang="en-US" b="0" i="1" smtClean="0">
                            <a:latin typeface="Cambria Math" charset="0"/>
                          </a:rPr>
                          <m:t>=1</m:t>
                        </m:r>
                      </m:oMath>
                    </m:oMathPara>
                  </a14:m>
                  <a:endParaRPr lang="en-US" dirty="0"/>
                </a:p>
              </p:txBody>
            </p:sp>
          </mc:Choice>
          <mc:Fallback xmlns="">
            <p:sp>
              <p:nvSpPr>
                <p:cNvPr id="30" name="TextBox 29"/>
                <p:cNvSpPr txBox="1">
                  <a:spLocks noRot="1" noChangeAspect="1" noMove="1" noResize="1" noEditPoints="1" noAdjustHandles="1" noChangeArrowheads="1" noChangeShapeType="1" noTextEdit="1"/>
                </p:cNvSpPr>
                <p:nvPr/>
              </p:nvSpPr>
              <p:spPr>
                <a:xfrm rot="995470">
                  <a:off x="6868569" y="3448019"/>
                  <a:ext cx="1062727" cy="276999"/>
                </a:xfrm>
                <a:prstGeom prst="rect">
                  <a:avLst/>
                </a:prstGeom>
                <a:blipFill rotWithShape="0">
                  <a:blip r:embed="rId5"/>
                  <a:stretch>
                    <a:fillRect l="-4420" r="-2762" b="-5263"/>
                  </a:stretch>
                </a:blipFill>
              </p:spPr>
              <p:txBody>
                <a:bodyPr/>
                <a:lstStyle/>
                <a:p>
                  <a:r>
                    <a:rPr lang="en-US">
                      <a:noFill/>
                    </a:rPr>
                    <a:t> </a:t>
                  </a:r>
                </a:p>
              </p:txBody>
            </p:sp>
          </mc:Fallback>
        </mc:AlternateContent>
      </p:grpSp>
      <p:cxnSp>
        <p:nvCxnSpPr>
          <p:cNvPr id="31" name="Straight Arrow Connector 30"/>
          <p:cNvCxnSpPr>
            <a:stCxn id="21" idx="4"/>
            <a:endCxn id="22" idx="0"/>
          </p:cNvCxnSpPr>
          <p:nvPr/>
        </p:nvCxnSpPr>
        <p:spPr>
          <a:xfrm>
            <a:off x="6569716" y="3393100"/>
            <a:ext cx="0" cy="548640"/>
          </a:xfrm>
          <a:prstGeom prst="straightConnector1">
            <a:avLst/>
          </a:prstGeom>
          <a:ln>
            <a:prstDash val="sysDash"/>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34" name="TextBox 33"/>
              <p:cNvSpPr txBox="1"/>
              <p:nvPr/>
            </p:nvSpPr>
            <p:spPr>
              <a:xfrm>
                <a:off x="6569716" y="3463762"/>
                <a:ext cx="19236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0</m:t>
                      </m:r>
                    </m:oMath>
                  </m:oMathPara>
                </a14:m>
                <a:endParaRPr lang="en-US" dirty="0"/>
              </a:p>
            </p:txBody>
          </p:sp>
        </mc:Choice>
        <mc:Fallback xmlns="">
          <p:sp>
            <p:nvSpPr>
              <p:cNvPr id="34" name="TextBox 33"/>
              <p:cNvSpPr txBox="1">
                <a:spLocks noRot="1" noChangeAspect="1" noMove="1" noResize="1" noEditPoints="1" noAdjustHandles="1" noChangeArrowheads="1" noChangeShapeType="1" noTextEdit="1"/>
              </p:cNvSpPr>
              <p:nvPr/>
            </p:nvSpPr>
            <p:spPr>
              <a:xfrm>
                <a:off x="6569716" y="3463762"/>
                <a:ext cx="192360" cy="276999"/>
              </a:xfrm>
              <a:prstGeom prst="rect">
                <a:avLst/>
              </a:prstGeom>
              <a:blipFill rotWithShape="0">
                <a:blip r:embed="rId6"/>
                <a:stretch>
                  <a:fillRect l="-29032" r="-25806" b="-8696"/>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322BA2E1-C9A3-EEF4-B610-3AB0A1DA2FD8}"/>
              </a:ext>
            </a:extLst>
          </p:cNvPr>
          <p:cNvSpPr>
            <a:spLocks noGrp="1"/>
          </p:cNvSpPr>
          <p:nvPr>
            <p:ph type="sldNum" sz="quarter" idx="12"/>
          </p:nvPr>
        </p:nvSpPr>
        <p:spPr/>
        <p:txBody>
          <a:bodyPr/>
          <a:lstStyle/>
          <a:p>
            <a:fld id="{5E14A864-8846-DC49-9FDC-14F56CA6E9FC}" type="slidenum">
              <a:rPr lang="en-US" smtClean="0"/>
              <a:t>46</a:t>
            </a:fld>
            <a:endParaRPr lang="en-US"/>
          </a:p>
        </p:txBody>
      </p:sp>
    </p:spTree>
    <p:extLst>
      <p:ext uri="{BB962C8B-B14F-4D97-AF65-F5344CB8AC3E}">
        <p14:creationId xmlns:p14="http://schemas.microsoft.com/office/powerpoint/2010/main" val="32200493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Braess’s</a:t>
            </a:r>
            <a:r>
              <a:rPr lang="en-US" dirty="0"/>
              <a:t> paradox</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User equilibrium is not optimal (</a:t>
                </a:r>
                <a14:m>
                  <m:oMath xmlns:m="http://schemas.openxmlformats.org/officeDocument/2006/math">
                    <m:r>
                      <m:rPr>
                        <m:sty m:val="p"/>
                      </m:rPr>
                      <a:rPr lang="en-US" b="0" i="0" smtClean="0">
                        <a:latin typeface="Cambria Math" panose="02040503050406030204" pitchFamily="18" charset="0"/>
                      </a:rPr>
                      <m:t>C</m:t>
                    </m:r>
                    <m:d>
                      <m:dPr>
                        <m:ctrlPr>
                          <a:rPr lang="en-US" b="0" i="1" smtClean="0">
                            <a:latin typeface="Cambria Math" panose="02040503050406030204" pitchFamily="18" charset="0"/>
                          </a:rPr>
                        </m:ctrlPr>
                      </m:dPr>
                      <m:e>
                        <m:r>
                          <m:rPr>
                            <m:sty m:val="p"/>
                          </m:rPr>
                          <a:rPr lang="en-US" b="0" i="0" smtClean="0">
                            <a:latin typeface="Cambria Math" charset="0"/>
                          </a:rPr>
                          <m:t>UE</m:t>
                        </m:r>
                      </m:e>
                    </m:d>
                    <m:r>
                      <a:rPr lang="en-US" b="0" i="1" smtClean="0">
                        <a:latin typeface="Cambria Math" charset="0"/>
                      </a:rPr>
                      <m:t>≥</m:t>
                    </m:r>
                    <m:r>
                      <a:rPr lang="en-US" b="0" i="1" smtClean="0">
                        <a:latin typeface="Cambria Math" panose="02040503050406030204" pitchFamily="18" charset="0"/>
                      </a:rPr>
                      <m:t>𝐶</m:t>
                    </m:r>
                    <m:d>
                      <m:dPr>
                        <m:ctrlPr>
                          <a:rPr lang="en-US" b="0" i="1" smtClean="0">
                            <a:latin typeface="Cambria Math" panose="02040503050406030204" pitchFamily="18" charset="0"/>
                          </a:rPr>
                        </m:ctrlPr>
                      </m:dPr>
                      <m:e>
                        <m:r>
                          <a:rPr lang="en-US" b="0" i="1" smtClean="0">
                            <a:latin typeface="Cambria Math" charset="0"/>
                          </a:rPr>
                          <m:t>𝑆𝑂</m:t>
                        </m:r>
                      </m:e>
                    </m:d>
                  </m:oMath>
                </a14:m>
                <a:r>
                  <a:rPr lang="en-US" dirty="0"/>
                  <a:t>)</a:t>
                </a:r>
              </a:p>
              <a:p>
                <a:r>
                  <a:rPr lang="en-US" dirty="0"/>
                  <a:t>The “invisible hand” does not function well in traffic networks </a:t>
                </a:r>
              </a:p>
              <a:p>
                <a:r>
                  <a:rPr lang="en-US" dirty="0"/>
                  <a:t>There may be room for engineers and policy makers to design better mechanisms</a:t>
                </a:r>
              </a:p>
              <a:p>
                <a:r>
                  <a:rPr lang="en-US" dirty="0"/>
                  <a:t>Define price of anarchy (</a:t>
                </a:r>
                <a:r>
                  <a:rPr lang="en-US" dirty="0" err="1"/>
                  <a:t>PoA</a:t>
                </a:r>
                <a:r>
                  <a:rPr lang="en-US" dirty="0"/>
                  <a:t>) the ratio between the 'worst equilibrium' and the optimal 'centralized' solution</a:t>
                </a:r>
              </a:p>
              <a:p>
                <a:pPr lvl="1"/>
                <a14:m>
                  <m:oMath xmlns:m="http://schemas.openxmlformats.org/officeDocument/2006/math">
                    <m:r>
                      <a:rPr lang="en-US" b="0" i="1" smtClean="0">
                        <a:latin typeface="Cambria Math" panose="02040503050406030204" pitchFamily="18" charset="0"/>
                      </a:rPr>
                      <m:t>𝑃𝑜𝐴</m:t>
                    </m:r>
                    <m:r>
                      <a:rPr lang="en-US" b="0" i="1" smtClean="0">
                        <a:latin typeface="Cambria Math" panose="02040503050406030204" pitchFamily="18" charset="0"/>
                      </a:rPr>
                      <m:t>=</m:t>
                    </m:r>
                    <m:f>
                      <m:fPr>
                        <m:ctrlPr>
                          <a:rPr lang="en-US" b="0" i="1" smtClean="0">
                            <a:latin typeface="Cambria Math" panose="02040503050406030204" pitchFamily="18" charset="0"/>
                          </a:rPr>
                        </m:ctrlPr>
                      </m:fPr>
                      <m:num>
                        <m:func>
                          <m:funcPr>
                            <m:ctrlPr>
                              <a:rPr lang="en-US" b="0" i="1" smtClean="0">
                                <a:latin typeface="Cambria Math" panose="02040503050406030204" pitchFamily="18" charset="0"/>
                              </a:rPr>
                            </m:ctrlPr>
                          </m:funcPr>
                          <m:fName>
                            <m:limLow>
                              <m:limLowPr>
                                <m:ctrlPr>
                                  <a:rPr lang="en-US" b="0" i="1" smtClean="0">
                                    <a:latin typeface="Cambria Math" panose="02040503050406030204" pitchFamily="18" charset="0"/>
                                  </a:rPr>
                                </m:ctrlPr>
                              </m:limLowPr>
                              <m:e>
                                <m:r>
                                  <m:rPr>
                                    <m:sty m:val="p"/>
                                  </m:rPr>
                                  <a:rPr lang="en-US" b="0" i="0" smtClean="0">
                                    <a:latin typeface="Cambria Math" panose="02040503050406030204" pitchFamily="18" charset="0"/>
                                  </a:rPr>
                                  <m:t>max</m:t>
                                </m:r>
                              </m:e>
                              <m:lim>
                                <m:r>
                                  <a:rPr lang="en-US" b="0" i="1" smtClean="0">
                                    <a:latin typeface="Cambria Math" panose="02040503050406030204" pitchFamily="18" charset="0"/>
                                  </a:rPr>
                                  <m:t>𝑓</m:t>
                                </m:r>
                                <m:r>
                                  <a:rPr lang="en-US" b="0" i="1" smtClean="0">
                                    <a:latin typeface="Cambria Math" panose="02040503050406030204" pitchFamily="18" charset="0"/>
                                  </a:rPr>
                                  <m:t> </m:t>
                                </m:r>
                                <m:r>
                                  <a:rPr lang="en-US" b="0" i="1" smtClean="0">
                                    <a:latin typeface="Cambria Math" panose="02040503050406030204" pitchFamily="18" charset="0"/>
                                  </a:rPr>
                                  <m:t>𝑖𝑠</m:t>
                                </m:r>
                                <m:r>
                                  <a:rPr lang="en-US" b="0" i="1" smtClean="0">
                                    <a:latin typeface="Cambria Math" panose="02040503050406030204" pitchFamily="18" charset="0"/>
                                  </a:rPr>
                                  <m:t> </m:t>
                                </m:r>
                                <m:r>
                                  <a:rPr lang="en-US" b="0" i="1" smtClean="0">
                                    <a:latin typeface="Cambria Math" panose="02040503050406030204" pitchFamily="18" charset="0"/>
                                  </a:rPr>
                                  <m:t>𝑈𝐸</m:t>
                                </m:r>
                              </m:lim>
                            </m:limLow>
                          </m:fName>
                          <m:e>
                            <m:r>
                              <a:rPr lang="en-US" i="1">
                                <a:latin typeface="Cambria Math" panose="02040503050406030204" pitchFamily="18" charset="0"/>
                              </a:rPr>
                              <m:t>𝐶</m:t>
                            </m:r>
                            <m:d>
                              <m:dPr>
                                <m:ctrlPr>
                                  <a:rPr lang="en-US" i="1">
                                    <a:latin typeface="Cambria Math" panose="02040503050406030204" pitchFamily="18" charset="0"/>
                                  </a:rPr>
                                </m:ctrlPr>
                              </m:dPr>
                              <m:e>
                                <m:r>
                                  <a:rPr lang="en-US" i="1">
                                    <a:latin typeface="Cambria Math" panose="02040503050406030204" pitchFamily="18" charset="0"/>
                                  </a:rPr>
                                  <m:t>𝑓</m:t>
                                </m:r>
                              </m:e>
                            </m:d>
                          </m:e>
                        </m:func>
                      </m:num>
                      <m:den>
                        <m:func>
                          <m:funcPr>
                            <m:ctrlPr>
                              <a:rPr lang="en-US" b="0" i="1" smtClean="0">
                                <a:latin typeface="Cambria Math" panose="02040503050406030204" pitchFamily="18" charset="0"/>
                              </a:rPr>
                            </m:ctrlPr>
                          </m:funcPr>
                          <m:fName>
                            <m:limLow>
                              <m:limLowPr>
                                <m:ctrlPr>
                                  <a:rPr lang="en-US" b="0" i="1" smtClean="0">
                                    <a:latin typeface="Cambria Math" panose="02040503050406030204" pitchFamily="18" charset="0"/>
                                  </a:rPr>
                                </m:ctrlPr>
                              </m:limLowPr>
                              <m:e>
                                <m:r>
                                  <m:rPr>
                                    <m:sty m:val="p"/>
                                  </m:rPr>
                                  <a:rPr lang="en-US" b="0" i="0" smtClean="0">
                                    <a:latin typeface="Cambria Math" panose="02040503050406030204" pitchFamily="18" charset="0"/>
                                  </a:rPr>
                                  <m:t>min</m:t>
                                </m:r>
                              </m:e>
                              <m:lim>
                                <m:r>
                                  <a:rPr lang="en-US" b="0" i="1" smtClean="0">
                                    <a:latin typeface="Cambria Math" panose="02040503050406030204" pitchFamily="18" charset="0"/>
                                  </a:rPr>
                                  <m:t>𝑓</m:t>
                                </m:r>
                                <m:r>
                                  <a:rPr lang="en-US" b="0" i="1" smtClean="0">
                                    <a:latin typeface="Cambria Math" panose="02040503050406030204" pitchFamily="18" charset="0"/>
                                  </a:rPr>
                                  <m:t> </m:t>
                                </m:r>
                                <m:r>
                                  <a:rPr lang="en-US" b="0" i="1" smtClean="0">
                                    <a:latin typeface="Cambria Math" panose="02040503050406030204" pitchFamily="18" charset="0"/>
                                  </a:rPr>
                                  <m:t>𝑖𝑠</m:t>
                                </m:r>
                                <m:r>
                                  <a:rPr lang="en-US" b="0" i="1" smtClean="0">
                                    <a:latin typeface="Cambria Math" panose="02040503050406030204" pitchFamily="18" charset="0"/>
                                  </a:rPr>
                                  <m:t> </m:t>
                                </m:r>
                                <m:r>
                                  <a:rPr lang="en-US" b="0" i="1" smtClean="0">
                                    <a:latin typeface="Cambria Math" panose="02040503050406030204" pitchFamily="18" charset="0"/>
                                  </a:rPr>
                                  <m:t>𝑓𝑒𝑎𝑠𝑖𝑏𝑙𝑒</m:t>
                                </m:r>
                              </m:lim>
                            </m:limLow>
                          </m:fName>
                          <m:e>
                            <m:r>
                              <a:rPr lang="en-US" b="0" i="1" smtClean="0">
                                <a:latin typeface="Cambria Math" panose="02040503050406030204" pitchFamily="18" charset="0"/>
                              </a:rPr>
                              <m:t>𝐶</m:t>
                            </m:r>
                            <m:d>
                              <m:dPr>
                                <m:ctrlPr>
                                  <a:rPr lang="en-US" b="0" i="1" smtClean="0">
                                    <a:latin typeface="Cambria Math" panose="02040503050406030204" pitchFamily="18" charset="0"/>
                                  </a:rPr>
                                </m:ctrlPr>
                              </m:dPr>
                              <m:e>
                                <m:r>
                                  <a:rPr lang="en-US" b="0" i="1" smtClean="0">
                                    <a:latin typeface="Cambria Math" panose="02040503050406030204" pitchFamily="18" charset="0"/>
                                  </a:rPr>
                                  <m:t>𝑓</m:t>
                                </m:r>
                              </m:e>
                            </m:d>
                          </m:e>
                        </m:func>
                      </m:den>
                    </m:f>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086" t="-2326"/>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B3F82D14-4D02-36F0-5D25-88DED0F9746B}"/>
              </a:ext>
            </a:extLst>
          </p:cNvPr>
          <p:cNvSpPr>
            <a:spLocks noGrp="1"/>
          </p:cNvSpPr>
          <p:nvPr>
            <p:ph type="sldNum" sz="quarter" idx="12"/>
          </p:nvPr>
        </p:nvSpPr>
        <p:spPr/>
        <p:txBody>
          <a:bodyPr/>
          <a:lstStyle/>
          <a:p>
            <a:fld id="{5E14A864-8846-DC49-9FDC-14F56CA6E9FC}" type="slidenum">
              <a:rPr lang="en-US" smtClean="0"/>
              <a:t>47</a:t>
            </a:fld>
            <a:endParaRPr lang="en-US"/>
          </a:p>
        </p:txBody>
      </p:sp>
    </p:spTree>
    <p:extLst>
      <p:ext uri="{BB962C8B-B14F-4D97-AF65-F5344CB8AC3E}">
        <p14:creationId xmlns:p14="http://schemas.microsoft.com/office/powerpoint/2010/main" val="30210151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35BA6-1855-4845-9042-C38C5E18D484}"/>
              </a:ext>
            </a:extLst>
          </p:cNvPr>
          <p:cNvSpPr>
            <a:spLocks noGrp="1"/>
          </p:cNvSpPr>
          <p:nvPr>
            <p:ph type="title"/>
          </p:nvPr>
        </p:nvSpPr>
        <p:spPr/>
        <p:txBody>
          <a:bodyPr/>
          <a:lstStyle/>
          <a:p>
            <a:r>
              <a:rPr lang="en-US" dirty="0"/>
              <a:t>Price of anarchy – network routing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7EC34E1-BE0A-4841-861E-64B61E29D6E2}"/>
                  </a:ext>
                </a:extLst>
              </p:cNvPr>
              <p:cNvSpPr>
                <a:spLocks noGrp="1"/>
              </p:cNvSpPr>
              <p:nvPr>
                <p:ph idx="1"/>
              </p:nvPr>
            </p:nvSpPr>
            <p:spPr/>
            <p:txBody>
              <a:bodyPr>
                <a:normAutofit lnSpcReduction="10000"/>
              </a:bodyPr>
              <a:lstStyle/>
              <a:p>
                <a:r>
                  <a:rPr lang="en-US" dirty="0"/>
                  <a:t>“If the latency of each edge is a linear function of its congestion, then the total latency of the routes chosen by selfish network users is at most </a:t>
                </a:r>
                <a14:m>
                  <m:oMath xmlns:m="http://schemas.openxmlformats.org/officeDocument/2006/math">
                    <m:f>
                      <m:fPr>
                        <m:ctrlPr>
                          <a:rPr lang="en-US" b="0" i="1" dirty="0" smtClean="0">
                            <a:latin typeface="Cambria Math" panose="02040503050406030204" pitchFamily="18" charset="0"/>
                          </a:rPr>
                        </m:ctrlPr>
                      </m:fPr>
                      <m:num>
                        <m:r>
                          <a:rPr lang="en-US" i="1" dirty="0" smtClean="0">
                            <a:latin typeface="Cambria Math" panose="02040503050406030204" pitchFamily="18" charset="0"/>
                          </a:rPr>
                          <m:t>4</m:t>
                        </m:r>
                      </m:num>
                      <m:den>
                        <m:r>
                          <a:rPr lang="en-US" i="1" dirty="0" smtClean="0">
                            <a:latin typeface="Cambria Math" panose="02040503050406030204" pitchFamily="18" charset="0"/>
                          </a:rPr>
                          <m:t>3</m:t>
                        </m:r>
                      </m:den>
                    </m:f>
                  </m:oMath>
                </a14:m>
                <a:r>
                  <a:rPr lang="en-US" dirty="0"/>
                  <a:t> times the minimum possible total latency” </a:t>
                </a:r>
                <a:r>
                  <a:rPr lang="en-US" sz="2000" dirty="0" err="1"/>
                  <a:t>PoA</a:t>
                </a:r>
                <a:r>
                  <a:rPr lang="en-US" sz="2000" dirty="0"/>
                  <a:t> in data networks</a:t>
                </a:r>
              </a:p>
              <a:p>
                <a:r>
                  <a:rPr lang="en-US" dirty="0"/>
                  <a:t>In the general case: “The total latency of the routes chosen by unregulated selfish network users may be arbitrarily larger than the minimum possible total latency” </a:t>
                </a:r>
                <a:r>
                  <a:rPr lang="en-US" sz="2000" dirty="0"/>
                  <a:t>Unbounded </a:t>
                </a:r>
                <a:r>
                  <a:rPr lang="en-US" sz="2000" dirty="0" err="1"/>
                  <a:t>PoA</a:t>
                </a:r>
                <a:endParaRPr lang="en-US" dirty="0"/>
              </a:p>
              <a:p>
                <a:r>
                  <a:rPr lang="en-US" dirty="0"/>
                  <a:t>“However, it is no more than the total latency incurred by optimally routing twice as much traffic”</a:t>
                </a:r>
              </a:p>
              <a:p>
                <a:endParaRPr lang="en-US" dirty="0"/>
              </a:p>
              <a:p>
                <a:pPr lvl="1"/>
                <a:r>
                  <a:rPr lang="en-US" dirty="0"/>
                  <a:t>[</a:t>
                </a:r>
                <a:r>
                  <a:rPr lang="en-US" dirty="0" err="1"/>
                  <a:t>Roughgarden</a:t>
                </a:r>
                <a:r>
                  <a:rPr lang="en-US" dirty="0"/>
                  <a:t> and </a:t>
                </a:r>
                <a:r>
                  <a:rPr lang="en-US" dirty="0" err="1"/>
                  <a:t>Tardos</a:t>
                </a:r>
                <a:r>
                  <a:rPr lang="en-US" dirty="0"/>
                  <a:t> 2002, “How Bad is Selfish Routing?”]</a:t>
                </a:r>
              </a:p>
            </p:txBody>
          </p:sp>
        </mc:Choice>
        <mc:Fallback xmlns="">
          <p:sp>
            <p:nvSpPr>
              <p:cNvPr id="3" name="Content Placeholder 2">
                <a:extLst>
                  <a:ext uri="{FF2B5EF4-FFF2-40B4-BE49-F238E27FC236}">
                    <a16:creationId xmlns:a16="http://schemas.microsoft.com/office/drawing/2014/main" id="{67EC34E1-BE0A-4841-861E-64B61E29D6E2}"/>
                  </a:ext>
                </a:extLst>
              </p:cNvPr>
              <p:cNvSpPr>
                <a:spLocks noGrp="1" noRot="1" noChangeAspect="1" noMove="1" noResize="1" noEditPoints="1" noAdjustHandles="1" noChangeArrowheads="1" noChangeShapeType="1" noTextEdit="1"/>
              </p:cNvSpPr>
              <p:nvPr>
                <p:ph idx="1"/>
              </p:nvPr>
            </p:nvSpPr>
            <p:spPr>
              <a:blipFill>
                <a:blip r:embed="rId2"/>
                <a:stretch>
                  <a:fillRect l="-1086" t="-3198" r="-724"/>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98EB5C9F-DBBA-1A8D-0004-388BD3BAA1DF}"/>
              </a:ext>
            </a:extLst>
          </p:cNvPr>
          <p:cNvSpPr>
            <a:spLocks noGrp="1"/>
          </p:cNvSpPr>
          <p:nvPr>
            <p:ph type="sldNum" sz="quarter" idx="12"/>
          </p:nvPr>
        </p:nvSpPr>
        <p:spPr/>
        <p:txBody>
          <a:bodyPr/>
          <a:lstStyle/>
          <a:p>
            <a:fld id="{5E14A864-8846-DC49-9FDC-14F56CA6E9FC}" type="slidenum">
              <a:rPr lang="en-US" smtClean="0"/>
              <a:t>48</a:t>
            </a:fld>
            <a:endParaRPr lang="en-US"/>
          </a:p>
        </p:txBody>
      </p:sp>
    </p:spTree>
    <p:extLst>
      <p:ext uri="{BB962C8B-B14F-4D97-AF65-F5344CB8AC3E}">
        <p14:creationId xmlns:p14="http://schemas.microsoft.com/office/powerpoint/2010/main" val="35601947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Computing the UE</a:t>
            </a:r>
          </a:p>
        </p:txBody>
      </p:sp>
      <p:sp>
        <p:nvSpPr>
          <p:cNvPr id="3" name="Content Placeholder 2"/>
          <p:cNvSpPr>
            <a:spLocks noGrp="1"/>
          </p:cNvSpPr>
          <p:nvPr>
            <p:ph idx="1"/>
          </p:nvPr>
        </p:nvSpPr>
        <p:spPr>
          <a:xfrm>
            <a:off x="838200" y="2141537"/>
            <a:ext cx="10515600" cy="4351338"/>
          </a:xfrm>
        </p:spPr>
        <p:txBody>
          <a:bodyPr/>
          <a:lstStyle/>
          <a:p>
            <a:r>
              <a:rPr lang="en-US" dirty="0"/>
              <a:t>There are three important questions you should be asking at this point:</a:t>
            </a:r>
          </a:p>
          <a:p>
            <a:pPr lvl="1"/>
            <a:r>
              <a:rPr lang="en-US" dirty="0"/>
              <a:t>Does a user equilibrium solution always exist?</a:t>
            </a:r>
          </a:p>
          <a:p>
            <a:pPr lvl="1"/>
            <a:r>
              <a:rPr lang="en-US" dirty="0"/>
              <a:t>If so, is the user equilibrium solution unique?</a:t>
            </a:r>
          </a:p>
          <a:p>
            <a:pPr lvl="1"/>
            <a:r>
              <a:rPr lang="en-US" dirty="0"/>
              <a:t>Is there any practical way to find an equilibrium in large networks?</a:t>
            </a:r>
          </a:p>
        </p:txBody>
      </p:sp>
      <p:sp>
        <p:nvSpPr>
          <p:cNvPr id="4" name="Slide Number Placeholder 3">
            <a:extLst>
              <a:ext uri="{FF2B5EF4-FFF2-40B4-BE49-F238E27FC236}">
                <a16:creationId xmlns:a16="http://schemas.microsoft.com/office/drawing/2014/main" id="{E65939D5-347D-C8D9-1FB0-03F78990DCEC}"/>
              </a:ext>
            </a:extLst>
          </p:cNvPr>
          <p:cNvSpPr>
            <a:spLocks noGrp="1"/>
          </p:cNvSpPr>
          <p:nvPr>
            <p:ph type="sldNum" sz="quarter" idx="12"/>
          </p:nvPr>
        </p:nvSpPr>
        <p:spPr/>
        <p:txBody>
          <a:bodyPr/>
          <a:lstStyle/>
          <a:p>
            <a:fld id="{5E14A864-8846-DC49-9FDC-14F56CA6E9FC}" type="slidenum">
              <a:rPr lang="en-US" smtClean="0"/>
              <a:t>49</a:t>
            </a:fld>
            <a:endParaRPr lang="en-US"/>
          </a:p>
        </p:txBody>
      </p:sp>
    </p:spTree>
    <p:extLst>
      <p:ext uri="{BB962C8B-B14F-4D97-AF65-F5344CB8AC3E}">
        <p14:creationId xmlns:p14="http://schemas.microsoft.com/office/powerpoint/2010/main" val="989255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Brouwer's</a:t>
            </a:r>
            <a:r>
              <a:rPr lang="en-US" dirty="0"/>
              <a:t> Theorem</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If </a:t>
                </a:r>
                <a14:m>
                  <m:oMath xmlns:m="http://schemas.openxmlformats.org/officeDocument/2006/math">
                    <m:r>
                      <a:rPr lang="en-US" i="1" dirty="0" smtClean="0">
                        <a:solidFill>
                          <a:srgbClr val="FF0000"/>
                        </a:solidFill>
                        <a:latin typeface="Cambria Math" charset="0"/>
                      </a:rPr>
                      <m:t>𝑋</m:t>
                    </m:r>
                  </m:oMath>
                </a14:m>
                <a:r>
                  <a:rPr lang="en-US" dirty="0"/>
                  <a:t> is a compact convex set and </a:t>
                </a:r>
                <a14:m>
                  <m:oMath xmlns:m="http://schemas.openxmlformats.org/officeDocument/2006/math">
                    <m:r>
                      <a:rPr lang="en-US" b="0" i="1" dirty="0" smtClean="0">
                        <a:solidFill>
                          <a:srgbClr val="FF0000"/>
                        </a:solidFill>
                        <a:latin typeface="Cambria Math" charset="0"/>
                      </a:rPr>
                      <m:t>𝑔</m:t>
                    </m:r>
                    <m:r>
                      <a:rPr lang="en-US" b="0" i="1" dirty="0" smtClean="0">
                        <a:solidFill>
                          <a:srgbClr val="FF0000"/>
                        </a:solidFill>
                        <a:latin typeface="Cambria Math" charset="0"/>
                      </a:rPr>
                      <m:t>:</m:t>
                    </m:r>
                    <m:r>
                      <a:rPr lang="en-US" b="0" i="1" dirty="0" smtClean="0">
                        <a:solidFill>
                          <a:srgbClr val="FF0000"/>
                        </a:solidFill>
                        <a:latin typeface="Cambria Math" charset="0"/>
                      </a:rPr>
                      <m:t>𝑋</m:t>
                    </m:r>
                    <m:r>
                      <a:rPr lang="en-US" b="0" i="1" dirty="0" smtClean="0">
                        <a:solidFill>
                          <a:srgbClr val="FF0000"/>
                        </a:solidFill>
                        <a:latin typeface="Cambria Math" charset="0"/>
                      </a:rPr>
                      <m:t>→</m:t>
                    </m:r>
                    <m:r>
                      <a:rPr lang="en-US" b="0" i="1" dirty="0" smtClean="0">
                        <a:solidFill>
                          <a:srgbClr val="FF0000"/>
                        </a:solidFill>
                        <a:latin typeface="Cambria Math" charset="0"/>
                      </a:rPr>
                      <m:t>𝑋</m:t>
                    </m:r>
                  </m:oMath>
                </a14:m>
                <a:r>
                  <a:rPr lang="en-US" dirty="0">
                    <a:solidFill>
                      <a:srgbClr val="FF0000"/>
                    </a:solidFill>
                  </a:rPr>
                  <a:t> </a:t>
                </a:r>
                <a:r>
                  <a:rPr lang="en-US" dirty="0"/>
                  <a:t>is a continuous function, then</a:t>
                </a:r>
                <a14:m>
                  <m:oMath xmlns:m="http://schemas.openxmlformats.org/officeDocument/2006/math">
                    <m:r>
                      <a:rPr lang="en-US" i="1" dirty="0" smtClean="0">
                        <a:latin typeface="Cambria Math" charset="0"/>
                      </a:rPr>
                      <m:t> </m:t>
                    </m:r>
                    <m:r>
                      <a:rPr lang="en-US" b="0" i="1" dirty="0" smtClean="0">
                        <a:solidFill>
                          <a:srgbClr val="FF0000"/>
                        </a:solidFill>
                        <a:latin typeface="Cambria Math" charset="0"/>
                      </a:rPr>
                      <m:t>𝑔</m:t>
                    </m:r>
                    <m:r>
                      <a:rPr lang="en-US" i="1" dirty="0" smtClean="0">
                        <a:latin typeface="Cambria Math" charset="0"/>
                      </a:rPr>
                      <m:t> </m:t>
                    </m:r>
                  </m:oMath>
                </a14:m>
                <a:r>
                  <a:rPr lang="en-US" dirty="0"/>
                  <a:t>has at least one fixed point</a:t>
                </a:r>
              </a:p>
              <a:p>
                <a:pPr lvl="1"/>
                <a:r>
                  <a:rPr lang="en-US" dirty="0"/>
                  <a:t>A set is </a:t>
                </a:r>
                <a:r>
                  <a:rPr lang="en-US" b="1" dirty="0"/>
                  <a:t>compact</a:t>
                </a:r>
                <a:r>
                  <a:rPr lang="en-US" dirty="0"/>
                  <a:t> if it is closed and bounded</a:t>
                </a:r>
              </a:p>
              <a:p>
                <a:pPr lvl="1"/>
                <a:r>
                  <a:rPr lang="en-US" dirty="0"/>
                  <a:t>A set is </a:t>
                </a:r>
                <a:r>
                  <a:rPr lang="en-US" b="1" dirty="0"/>
                  <a:t>closed</a:t>
                </a:r>
                <a:r>
                  <a:rPr lang="en-US" dirty="0"/>
                  <a:t> if it contains all of its boundary points</a:t>
                </a:r>
              </a:p>
              <a:p>
                <a:pPr lvl="1"/>
                <a:r>
                  <a:rPr lang="en-US" dirty="0"/>
                  <a:t>A set is </a:t>
                </a:r>
                <a:r>
                  <a:rPr lang="en-US" b="1" dirty="0"/>
                  <a:t>bounded</a:t>
                </a:r>
                <a:r>
                  <a:rPr lang="en-US" dirty="0"/>
                  <a:t> if it can be contained by a sufficiently large ball</a:t>
                </a:r>
              </a:p>
              <a:p>
                <a:pPr lvl="1"/>
                <a:r>
                  <a:rPr lang="en-US" dirty="0"/>
                  <a:t>A set is </a:t>
                </a:r>
                <a:r>
                  <a:rPr lang="en-US" b="1" dirty="0"/>
                  <a:t>convex</a:t>
                </a:r>
                <a:r>
                  <a:rPr lang="en-US" dirty="0"/>
                  <a:t> if the line connecting any two points in the set lies within the set as well </a:t>
                </a:r>
              </a:p>
              <a:p>
                <a:pPr lvl="1"/>
                <a:r>
                  <a:rPr lang="en-US" dirty="0"/>
                  <a:t>A function is </a:t>
                </a:r>
                <a:r>
                  <a:rPr lang="en-US" b="1" dirty="0"/>
                  <a:t>continuous</a:t>
                </a:r>
                <a:r>
                  <a:rPr lang="en-US" dirty="0"/>
                  <a:t> if at all points </a:t>
                </a:r>
                <a14:m>
                  <m:oMath xmlns:m="http://schemas.openxmlformats.org/officeDocument/2006/math">
                    <m:r>
                      <a:rPr lang="en-US" b="0" i="1" smtClean="0">
                        <a:solidFill>
                          <a:srgbClr val="FF0000"/>
                        </a:solidFill>
                        <a:latin typeface="Cambria Math" charset="0"/>
                      </a:rPr>
                      <m:t>𝑎</m:t>
                    </m:r>
                    <m:r>
                      <a:rPr lang="en-US" b="0" i="1" smtClean="0">
                        <a:solidFill>
                          <a:srgbClr val="FF0000"/>
                        </a:solidFill>
                        <a:latin typeface="Cambria Math" charset="0"/>
                      </a:rPr>
                      <m:t>∈</m:t>
                    </m:r>
                    <m:r>
                      <a:rPr lang="en-US" b="0" i="1" smtClean="0">
                        <a:solidFill>
                          <a:srgbClr val="FF0000"/>
                        </a:solidFill>
                        <a:latin typeface="Cambria Math" charset="0"/>
                      </a:rPr>
                      <m:t>𝑋</m:t>
                    </m:r>
                    <m:r>
                      <a:rPr lang="en-US" b="0" i="1" smtClean="0">
                        <a:solidFill>
                          <a:srgbClr val="FF0000"/>
                        </a:solidFill>
                        <a:latin typeface="Cambria Math" charset="0"/>
                      </a:rPr>
                      <m:t>,</m:t>
                    </m:r>
                    <m:func>
                      <m:funcPr>
                        <m:ctrlPr>
                          <a:rPr lang="en-US" b="0" i="1" smtClean="0">
                            <a:solidFill>
                              <a:srgbClr val="FF0000"/>
                            </a:solidFill>
                            <a:latin typeface="Cambria Math" panose="02040503050406030204" pitchFamily="18" charset="0"/>
                          </a:rPr>
                        </m:ctrlPr>
                      </m:funcPr>
                      <m:fName>
                        <m:limLow>
                          <m:limLowPr>
                            <m:ctrlPr>
                              <a:rPr lang="en-US" b="0" i="1" smtClean="0">
                                <a:solidFill>
                                  <a:srgbClr val="FF0000"/>
                                </a:solidFill>
                                <a:latin typeface="Cambria Math" panose="02040503050406030204" pitchFamily="18" charset="0"/>
                              </a:rPr>
                            </m:ctrlPr>
                          </m:limLowPr>
                          <m:e>
                            <m:r>
                              <m:rPr>
                                <m:sty m:val="p"/>
                              </m:rPr>
                              <a:rPr lang="en-US" b="0" i="0" smtClean="0">
                                <a:solidFill>
                                  <a:srgbClr val="FF0000"/>
                                </a:solidFill>
                                <a:latin typeface="Cambria Math" charset="0"/>
                              </a:rPr>
                              <m:t>lim</m:t>
                            </m:r>
                          </m:e>
                          <m:lim>
                            <m:r>
                              <a:rPr lang="en-US" b="0" i="1" smtClean="0">
                                <a:solidFill>
                                  <a:srgbClr val="FF0000"/>
                                </a:solidFill>
                                <a:latin typeface="Cambria Math" charset="0"/>
                              </a:rPr>
                              <m:t>𝑥</m:t>
                            </m:r>
                            <m:r>
                              <a:rPr lang="en-US" b="0" i="1" smtClean="0">
                                <a:solidFill>
                                  <a:srgbClr val="FF0000"/>
                                </a:solidFill>
                                <a:latin typeface="Cambria Math" charset="0"/>
                              </a:rPr>
                              <m:t>→</m:t>
                            </m:r>
                            <m:r>
                              <a:rPr lang="en-US" b="0" i="1" smtClean="0">
                                <a:solidFill>
                                  <a:srgbClr val="FF0000"/>
                                </a:solidFill>
                                <a:latin typeface="Cambria Math" charset="0"/>
                              </a:rPr>
                              <m:t>𝑎</m:t>
                            </m:r>
                            <m:r>
                              <a:rPr lang="en-US" b="0" i="1" smtClean="0">
                                <a:solidFill>
                                  <a:srgbClr val="FF0000"/>
                                </a:solidFill>
                                <a:latin typeface="Cambria Math" charset="0"/>
                              </a:rPr>
                              <m:t> </m:t>
                            </m:r>
                          </m:lim>
                        </m:limLow>
                      </m:fName>
                      <m:e>
                        <m:r>
                          <a:rPr lang="en-US" b="0" i="1" smtClean="0">
                            <a:solidFill>
                              <a:srgbClr val="FF0000"/>
                            </a:solidFill>
                            <a:latin typeface="Cambria Math" charset="0"/>
                          </a:rPr>
                          <m:t>𝑔</m:t>
                        </m:r>
                        <m:r>
                          <a:rPr lang="en-US" b="0" i="1" smtClean="0">
                            <a:solidFill>
                              <a:srgbClr val="FF0000"/>
                            </a:solidFill>
                            <a:latin typeface="Cambria Math" charset="0"/>
                          </a:rPr>
                          <m:t>(</m:t>
                        </m:r>
                        <m:r>
                          <a:rPr lang="en-US" b="0" i="1" smtClean="0">
                            <a:solidFill>
                              <a:srgbClr val="FF0000"/>
                            </a:solidFill>
                            <a:latin typeface="Cambria Math" charset="0"/>
                          </a:rPr>
                          <m:t>𝑥</m:t>
                        </m:r>
                        <m:r>
                          <a:rPr lang="en-US" b="0" i="1" smtClean="0">
                            <a:solidFill>
                              <a:srgbClr val="FF0000"/>
                            </a:solidFill>
                            <a:latin typeface="Cambria Math" charset="0"/>
                          </a:rPr>
                          <m:t>)</m:t>
                        </m:r>
                      </m:e>
                    </m:func>
                  </m:oMath>
                </a14:m>
                <a:r>
                  <a:rPr lang="en-US" dirty="0"/>
                  <a:t> exists and equal to </a:t>
                </a:r>
                <a14:m>
                  <m:oMath xmlns:m="http://schemas.openxmlformats.org/officeDocument/2006/math">
                    <m:r>
                      <a:rPr lang="en-US" b="0" i="1" dirty="0" smtClean="0">
                        <a:solidFill>
                          <a:srgbClr val="FF0000"/>
                        </a:solidFill>
                        <a:latin typeface="Cambria Math" charset="0"/>
                      </a:rPr>
                      <m:t>𝑔</m:t>
                    </m:r>
                    <m:r>
                      <a:rPr lang="en-US" i="1" dirty="0" smtClean="0">
                        <a:solidFill>
                          <a:srgbClr val="FF0000"/>
                        </a:solidFill>
                        <a:latin typeface="Cambria Math" charset="0"/>
                      </a:rPr>
                      <m:t>(</m:t>
                    </m:r>
                    <m:r>
                      <a:rPr lang="en-US" b="0" i="1" dirty="0" smtClean="0">
                        <a:solidFill>
                          <a:srgbClr val="FF0000"/>
                        </a:solidFill>
                        <a:latin typeface="Cambria Math" charset="0"/>
                      </a:rPr>
                      <m:t>𝑎</m:t>
                    </m:r>
                    <m:r>
                      <a:rPr lang="en-US" i="1" dirty="0" smtClean="0">
                        <a:solidFill>
                          <a:srgbClr val="FF0000"/>
                        </a:solidFill>
                        <a:latin typeface="Cambria Math" charset="0"/>
                      </a:rPr>
                      <m:t>)</m:t>
                    </m:r>
                  </m:oMath>
                </a14:m>
                <a:endParaRPr lang="en-US" dirty="0">
                  <a:solidFill>
                    <a:srgbClr val="FF0000"/>
                  </a:solidFill>
                </a:endParaRP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086" t="-2326"/>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932A348D-62FC-3954-FAC8-5615C3E1EA6A}"/>
              </a:ext>
            </a:extLst>
          </p:cNvPr>
          <p:cNvSpPr>
            <a:spLocks noGrp="1"/>
          </p:cNvSpPr>
          <p:nvPr>
            <p:ph type="sldNum" sz="quarter" idx="12"/>
          </p:nvPr>
        </p:nvSpPr>
        <p:spPr/>
        <p:txBody>
          <a:bodyPr/>
          <a:lstStyle/>
          <a:p>
            <a:fld id="{5E14A864-8846-DC49-9FDC-14F56CA6E9FC}" type="slidenum">
              <a:rPr lang="en-US" smtClean="0"/>
              <a:t>50</a:t>
            </a:fld>
            <a:endParaRPr lang="en-US"/>
          </a:p>
        </p:txBody>
      </p:sp>
    </p:spTree>
    <p:extLst>
      <p:ext uri="{BB962C8B-B14F-4D97-AF65-F5344CB8AC3E}">
        <p14:creationId xmlns:p14="http://schemas.microsoft.com/office/powerpoint/2010/main" val="2031838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Convex set</a:t>
            </a:r>
          </a:p>
        </p:txBody>
      </p:sp>
      <p:sp>
        <p:nvSpPr>
          <p:cNvPr id="3" name="Content Placeholder 2"/>
          <p:cNvSpPr>
            <a:spLocks noGrp="1"/>
          </p:cNvSpPr>
          <p:nvPr>
            <p:ph idx="1"/>
          </p:nvPr>
        </p:nvSpPr>
        <p:spPr/>
        <p:txBody>
          <a:bodyPr>
            <a:normAutofit/>
          </a:bodyPr>
          <a:lstStyle/>
          <a:p>
            <a:r>
              <a:rPr lang="en-US" sz="2800"/>
              <a:t>Intuitively, a convex set does not have any “holes” or “bites” in it</a:t>
            </a:r>
          </a:p>
        </p:txBody>
      </p:sp>
      <p:pic>
        <p:nvPicPr>
          <p:cNvPr id="5" name="Picture 4"/>
          <p:cNvPicPr>
            <a:picLocks noChangeAspect="1"/>
          </p:cNvPicPr>
          <p:nvPr/>
        </p:nvPicPr>
        <p:blipFill>
          <a:blip r:embed="rId2"/>
          <a:stretch>
            <a:fillRect/>
          </a:stretch>
        </p:blipFill>
        <p:spPr>
          <a:xfrm>
            <a:off x="1371599" y="2579823"/>
            <a:ext cx="9653337" cy="3322059"/>
          </a:xfrm>
          <a:prstGeom prst="rect">
            <a:avLst/>
          </a:prstGeom>
        </p:spPr>
      </p:pic>
      <p:sp>
        <p:nvSpPr>
          <p:cNvPr id="4" name="Slide Number Placeholder 3">
            <a:extLst>
              <a:ext uri="{FF2B5EF4-FFF2-40B4-BE49-F238E27FC236}">
                <a16:creationId xmlns:a16="http://schemas.microsoft.com/office/drawing/2014/main" id="{4FEA48FF-9A24-4A6F-7110-E509B34C092C}"/>
              </a:ext>
            </a:extLst>
          </p:cNvPr>
          <p:cNvSpPr>
            <a:spLocks noGrp="1"/>
          </p:cNvSpPr>
          <p:nvPr>
            <p:ph type="sldNum" sz="quarter" idx="12"/>
          </p:nvPr>
        </p:nvSpPr>
        <p:spPr/>
        <p:txBody>
          <a:bodyPr/>
          <a:lstStyle/>
          <a:p>
            <a:fld id="{5E14A864-8846-DC49-9FDC-14F56CA6E9FC}" type="slidenum">
              <a:rPr lang="en-US" smtClean="0"/>
              <a:t>51</a:t>
            </a:fld>
            <a:endParaRPr lang="en-US"/>
          </a:p>
        </p:txBody>
      </p:sp>
    </p:spTree>
    <p:extLst>
      <p:ext uri="{BB962C8B-B14F-4D97-AF65-F5344CB8AC3E}">
        <p14:creationId xmlns:p14="http://schemas.microsoft.com/office/powerpoint/2010/main" val="11500540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Convex set</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09600" y="1600201"/>
                <a:ext cx="10972800" cy="4668252"/>
              </a:xfrm>
            </p:spPr>
            <p:txBody>
              <a:bodyPr>
                <a:normAutofit fontScale="92500" lnSpcReduction="10000"/>
              </a:bodyPr>
              <a:lstStyle/>
              <a:p>
                <a:r>
                  <a:rPr lang="en-US" dirty="0"/>
                  <a:t>The more precise definition is that for any two points in the set, the straight line connecting those two points also lies in the set</a:t>
                </a:r>
              </a:p>
              <a:p>
                <a:endParaRPr lang="en-US" dirty="0"/>
              </a:p>
              <a:p>
                <a:endParaRPr lang="en-US" dirty="0"/>
              </a:p>
              <a:p>
                <a:endParaRPr lang="en-US" dirty="0"/>
              </a:p>
              <a:p>
                <a:endParaRPr lang="en-US" dirty="0"/>
              </a:p>
              <a:p>
                <a:endParaRPr lang="en-US" dirty="0"/>
              </a:p>
              <a:p>
                <a:r>
                  <a:rPr lang="en-US" dirty="0"/>
                  <a:t>Specifically, the set </a:t>
                </a:r>
                <a14:m>
                  <m:oMath xmlns:m="http://schemas.openxmlformats.org/officeDocument/2006/math">
                    <m:r>
                      <a:rPr lang="en-US" b="0" i="1" dirty="0" smtClean="0">
                        <a:solidFill>
                          <a:srgbClr val="FF0000"/>
                        </a:solidFill>
                        <a:latin typeface="Cambria Math" charset="0"/>
                      </a:rPr>
                      <m:t>𝑋</m:t>
                    </m:r>
                  </m:oMath>
                </a14:m>
                <a:r>
                  <a:rPr lang="en-US" dirty="0"/>
                  <a:t> is convex if, for any </a:t>
                </a:r>
                <a14:m>
                  <m:oMath xmlns:m="http://schemas.openxmlformats.org/officeDocument/2006/math">
                    <m:sSub>
                      <m:sSubPr>
                        <m:ctrlPr>
                          <a:rPr lang="en-US" b="0" i="1" dirty="0" smtClean="0">
                            <a:solidFill>
                              <a:srgbClr val="FF0000"/>
                            </a:solidFill>
                            <a:latin typeface="Cambria Math" panose="02040503050406030204" pitchFamily="18" charset="0"/>
                          </a:rPr>
                        </m:ctrlPr>
                      </m:sSubPr>
                      <m:e>
                        <m:r>
                          <a:rPr lang="en-US" b="0" i="1" dirty="0" smtClean="0">
                            <a:solidFill>
                              <a:srgbClr val="FF0000"/>
                            </a:solidFill>
                            <a:latin typeface="Cambria Math" charset="0"/>
                          </a:rPr>
                          <m:t>𝑥</m:t>
                        </m:r>
                      </m:e>
                      <m:sub>
                        <m:r>
                          <a:rPr lang="en-US" b="0" i="1" dirty="0" smtClean="0">
                            <a:solidFill>
                              <a:srgbClr val="FF0000"/>
                            </a:solidFill>
                            <a:latin typeface="Cambria Math" charset="0"/>
                          </a:rPr>
                          <m:t>1</m:t>
                        </m:r>
                      </m:sub>
                    </m:sSub>
                    <m:r>
                      <a:rPr lang="en-US" b="0" i="1" dirty="0" smtClean="0">
                        <a:solidFill>
                          <a:srgbClr val="FF0000"/>
                        </a:solidFill>
                        <a:latin typeface="Cambria Math" charset="0"/>
                      </a:rPr>
                      <m:t>∈</m:t>
                    </m:r>
                    <m:r>
                      <a:rPr lang="en-US" b="0" i="1" dirty="0" smtClean="0">
                        <a:solidFill>
                          <a:srgbClr val="FF0000"/>
                        </a:solidFill>
                        <a:latin typeface="Cambria Math" charset="0"/>
                      </a:rPr>
                      <m:t>𝑋</m:t>
                    </m:r>
                    <m:r>
                      <a:rPr lang="en-US" i="1" dirty="0" smtClean="0">
                        <a:solidFill>
                          <a:srgbClr val="FF0000"/>
                        </a:solidFill>
                        <a:latin typeface="Cambria Math" charset="0"/>
                      </a:rPr>
                      <m:t>,</m:t>
                    </m:r>
                    <m:sSub>
                      <m:sSubPr>
                        <m:ctrlPr>
                          <a:rPr lang="en-US" i="1" dirty="0">
                            <a:solidFill>
                              <a:srgbClr val="FF0000"/>
                            </a:solidFill>
                            <a:latin typeface="Cambria Math" panose="02040503050406030204" pitchFamily="18" charset="0"/>
                          </a:rPr>
                        </m:ctrlPr>
                      </m:sSubPr>
                      <m:e>
                        <m:r>
                          <a:rPr lang="en-US" b="0" i="1" dirty="0" smtClean="0">
                            <a:solidFill>
                              <a:srgbClr val="FF0000"/>
                            </a:solidFill>
                            <a:latin typeface="Cambria Math" charset="0"/>
                          </a:rPr>
                          <m:t>𝑥</m:t>
                        </m:r>
                      </m:e>
                      <m:sub>
                        <m:r>
                          <a:rPr lang="en-US" b="0" i="1" dirty="0" smtClean="0">
                            <a:solidFill>
                              <a:srgbClr val="FF0000"/>
                            </a:solidFill>
                            <a:latin typeface="Cambria Math" charset="0"/>
                          </a:rPr>
                          <m:t>2</m:t>
                        </m:r>
                      </m:sub>
                    </m:sSub>
                    <m:r>
                      <a:rPr lang="en-US" i="1" dirty="0">
                        <a:solidFill>
                          <a:srgbClr val="FF0000"/>
                        </a:solidFill>
                        <a:latin typeface="Cambria Math" charset="0"/>
                      </a:rPr>
                      <m:t>∈</m:t>
                    </m:r>
                    <m:r>
                      <a:rPr lang="en-US" b="0" i="1" dirty="0" smtClean="0">
                        <a:solidFill>
                          <a:srgbClr val="FF0000"/>
                        </a:solidFill>
                        <a:latin typeface="Cambria Math" charset="0"/>
                      </a:rPr>
                      <m:t>𝑋</m:t>
                    </m:r>
                  </m:oMath>
                </a14:m>
                <a:r>
                  <a:rPr lang="en-US" dirty="0">
                    <a:solidFill>
                      <a:srgbClr val="FF0000"/>
                    </a:solidFill>
                  </a:rPr>
                  <a:t> </a:t>
                </a:r>
                <a:r>
                  <a:rPr lang="en-US" dirty="0"/>
                  <a:t>and </a:t>
                </a:r>
                <a14:m>
                  <m:oMath xmlns:m="http://schemas.openxmlformats.org/officeDocument/2006/math">
                    <m:r>
                      <a:rPr lang="en-US" b="0" i="1" smtClean="0">
                        <a:solidFill>
                          <a:srgbClr val="FF0000"/>
                        </a:solidFill>
                        <a:latin typeface="Cambria Math" charset="0"/>
                      </a:rPr>
                      <m:t>𝜆</m:t>
                    </m:r>
                    <m:r>
                      <a:rPr lang="en-US" b="0" i="1" smtClean="0">
                        <a:solidFill>
                          <a:srgbClr val="FF0000"/>
                        </a:solidFill>
                        <a:latin typeface="Cambria Math" charset="0"/>
                      </a:rPr>
                      <m:t>∈[0,1]</m:t>
                    </m:r>
                  </m:oMath>
                </a14:m>
                <a:r>
                  <a:rPr lang="en-US" dirty="0"/>
                  <a:t>, the point </a:t>
                </a:r>
                <a14:m>
                  <m:oMath xmlns:m="http://schemas.openxmlformats.org/officeDocument/2006/math">
                    <m:r>
                      <a:rPr lang="en-US" i="1" smtClean="0">
                        <a:solidFill>
                          <a:srgbClr val="FF0000"/>
                        </a:solidFill>
                        <a:latin typeface="Cambria Math" charset="0"/>
                      </a:rPr>
                      <m:t>𝜆</m:t>
                    </m:r>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charset="0"/>
                          </a:rPr>
                          <m:t>𝑥</m:t>
                        </m:r>
                      </m:e>
                      <m:sub>
                        <m:r>
                          <a:rPr lang="en-US" b="0" i="1" smtClean="0">
                            <a:solidFill>
                              <a:srgbClr val="FF0000"/>
                            </a:solidFill>
                            <a:latin typeface="Cambria Math" charset="0"/>
                          </a:rPr>
                          <m:t>1</m:t>
                        </m:r>
                      </m:sub>
                    </m:sSub>
                    <m:r>
                      <a:rPr lang="en-US" b="0" i="1" smtClean="0">
                        <a:solidFill>
                          <a:srgbClr val="FF0000"/>
                        </a:solidFill>
                        <a:latin typeface="Cambria Math" charset="0"/>
                      </a:rPr>
                      <m:t>+</m:t>
                    </m:r>
                    <m:d>
                      <m:dPr>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charset="0"/>
                          </a:rPr>
                          <m:t>1−</m:t>
                        </m:r>
                        <m:r>
                          <a:rPr lang="en-US" i="1">
                            <a:solidFill>
                              <a:srgbClr val="FF0000"/>
                            </a:solidFill>
                            <a:latin typeface="Cambria Math" charset="0"/>
                          </a:rPr>
                          <m:t>𝜆</m:t>
                        </m:r>
                      </m:e>
                    </m:d>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charset="0"/>
                          </a:rPr>
                          <m:t>𝑥</m:t>
                        </m:r>
                      </m:e>
                      <m:sub>
                        <m:r>
                          <a:rPr lang="en-US" b="0" i="1" smtClean="0">
                            <a:solidFill>
                              <a:srgbClr val="FF0000"/>
                            </a:solidFill>
                            <a:latin typeface="Cambria Math" charset="0"/>
                          </a:rPr>
                          <m:t>2</m:t>
                        </m:r>
                      </m:sub>
                    </m:sSub>
                    <m:r>
                      <a:rPr lang="en-US" b="0" i="1" smtClean="0">
                        <a:solidFill>
                          <a:srgbClr val="FF0000"/>
                        </a:solidFill>
                        <a:latin typeface="Cambria Math" charset="0"/>
                      </a:rPr>
                      <m:t>∈</m:t>
                    </m:r>
                    <m:r>
                      <a:rPr lang="en-US" b="0" i="1" smtClean="0">
                        <a:solidFill>
                          <a:srgbClr val="FF0000"/>
                        </a:solidFill>
                        <a:latin typeface="Cambria Math" charset="0"/>
                      </a:rPr>
                      <m:t>𝑋</m:t>
                    </m:r>
                  </m:oMath>
                </a14:m>
                <a:r>
                  <a:rPr lang="en-US" dirty="0"/>
                  <a:t>. 	</a:t>
                </a:r>
              </a:p>
              <a:p>
                <a:pPr lvl="1"/>
                <a:r>
                  <a:rPr lang="en-US" dirty="0"/>
                  <a:t>Such a point is a convex combination of </a:t>
                </a:r>
                <a14:m>
                  <m:oMath xmlns:m="http://schemas.openxmlformats.org/officeDocument/2006/math">
                    <m:sSub>
                      <m:sSubPr>
                        <m:ctrlPr>
                          <a:rPr lang="en-US" b="0" i="1" dirty="0" smtClean="0">
                            <a:solidFill>
                              <a:srgbClr val="FF0000"/>
                            </a:solidFill>
                            <a:latin typeface="Cambria Math" panose="02040503050406030204" pitchFamily="18" charset="0"/>
                          </a:rPr>
                        </m:ctrlPr>
                      </m:sSubPr>
                      <m:e>
                        <m:r>
                          <a:rPr lang="en-US" b="0" i="1" dirty="0" smtClean="0">
                            <a:solidFill>
                              <a:srgbClr val="FF0000"/>
                            </a:solidFill>
                            <a:latin typeface="Cambria Math" charset="0"/>
                          </a:rPr>
                          <m:t>𝑥</m:t>
                        </m:r>
                      </m:e>
                      <m:sub>
                        <m:r>
                          <a:rPr lang="en-US" i="1" dirty="0" smtClean="0">
                            <a:solidFill>
                              <a:srgbClr val="FF0000"/>
                            </a:solidFill>
                            <a:latin typeface="Cambria Math" charset="0"/>
                          </a:rPr>
                          <m:t>1</m:t>
                        </m:r>
                      </m:sub>
                    </m:sSub>
                    <m:r>
                      <a:rPr lang="en-US" i="1" dirty="0" smtClean="0">
                        <a:latin typeface="Cambria Math" charset="0"/>
                      </a:rPr>
                      <m:t> </m:t>
                    </m:r>
                  </m:oMath>
                </a14:m>
                <a:r>
                  <a:rPr lang="en-US" dirty="0"/>
                  <a:t>and </a:t>
                </a:r>
                <a14:m>
                  <m:oMath xmlns:m="http://schemas.openxmlformats.org/officeDocument/2006/math">
                    <m:sSub>
                      <m:sSubPr>
                        <m:ctrlPr>
                          <a:rPr lang="en-US" b="0" i="1" dirty="0" smtClean="0">
                            <a:solidFill>
                              <a:srgbClr val="FF0000"/>
                            </a:solidFill>
                            <a:latin typeface="Cambria Math" panose="02040503050406030204" pitchFamily="18" charset="0"/>
                          </a:rPr>
                        </m:ctrlPr>
                      </m:sSubPr>
                      <m:e>
                        <m:r>
                          <a:rPr lang="en-US" b="0" i="1" dirty="0" smtClean="0">
                            <a:solidFill>
                              <a:srgbClr val="FF0000"/>
                            </a:solidFill>
                            <a:latin typeface="Cambria Math" charset="0"/>
                          </a:rPr>
                          <m:t>𝑥</m:t>
                        </m:r>
                      </m:e>
                      <m:sub>
                        <m:r>
                          <a:rPr lang="en-US" i="1" dirty="0" smtClean="0">
                            <a:solidFill>
                              <a:srgbClr val="FF0000"/>
                            </a:solidFill>
                            <a:latin typeface="Cambria Math" charset="0"/>
                          </a:rPr>
                          <m:t>2</m:t>
                        </m:r>
                      </m:sub>
                    </m:sSub>
                  </m:oMath>
                </a14:m>
                <a:endParaRPr lang="en-US" dirty="0"/>
              </a:p>
              <a:p>
                <a:pPr lvl="1"/>
                <a14:m>
                  <m:oMath xmlns:m="http://schemas.openxmlformats.org/officeDocument/2006/math">
                    <m:r>
                      <a:rPr lang="en-US" b="0" i="1" smtClean="0">
                        <a:solidFill>
                          <a:srgbClr val="FF0000"/>
                        </a:solidFill>
                        <a:latin typeface="Cambria Math" panose="02040503050406030204" pitchFamily="18" charset="0"/>
                      </a:rPr>
                      <m:t>𝑥</m:t>
                    </m:r>
                  </m:oMath>
                </a14:m>
                <a:r>
                  <a:rPr lang="en-US" dirty="0"/>
                  <a:t> can be a high-dimensional coordinate</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09600" y="1600201"/>
                <a:ext cx="10972800" cy="4668252"/>
              </a:xfrm>
              <a:blipFill>
                <a:blip r:embed="rId3"/>
                <a:stretch>
                  <a:fillRect l="-925" t="-2717"/>
                </a:stretch>
              </a:blipFill>
            </p:spPr>
            <p:txBody>
              <a:bodyPr/>
              <a:lstStyle/>
              <a:p>
                <a:r>
                  <a:rPr lang="en-US">
                    <a:noFill/>
                  </a:rPr>
                  <a:t> </a:t>
                </a:r>
              </a:p>
            </p:txBody>
          </p:sp>
        </mc:Fallback>
      </mc:AlternateContent>
      <p:pic>
        <p:nvPicPr>
          <p:cNvPr id="4" name="Picture 3"/>
          <p:cNvPicPr>
            <a:picLocks noChangeAspect="1"/>
          </p:cNvPicPr>
          <p:nvPr/>
        </p:nvPicPr>
        <p:blipFill>
          <a:blip r:embed="rId4"/>
          <a:stretch>
            <a:fillRect/>
          </a:stretch>
        </p:blipFill>
        <p:spPr>
          <a:xfrm>
            <a:off x="4559968" y="2494268"/>
            <a:ext cx="2454443" cy="1823912"/>
          </a:xfrm>
          <a:prstGeom prst="rect">
            <a:avLst/>
          </a:prstGeom>
        </p:spPr>
      </p:pic>
      <p:sp>
        <p:nvSpPr>
          <p:cNvPr id="5" name="Slide Number Placeholder 4">
            <a:extLst>
              <a:ext uri="{FF2B5EF4-FFF2-40B4-BE49-F238E27FC236}">
                <a16:creationId xmlns:a16="http://schemas.microsoft.com/office/drawing/2014/main" id="{81CC1521-8076-6B7C-5D70-354AF774B3D9}"/>
              </a:ext>
            </a:extLst>
          </p:cNvPr>
          <p:cNvSpPr>
            <a:spLocks noGrp="1"/>
          </p:cNvSpPr>
          <p:nvPr>
            <p:ph type="sldNum" sz="quarter" idx="12"/>
          </p:nvPr>
        </p:nvSpPr>
        <p:spPr/>
        <p:txBody>
          <a:bodyPr/>
          <a:lstStyle/>
          <a:p>
            <a:fld id="{5E14A864-8846-DC49-9FDC-14F56CA6E9FC}" type="slidenum">
              <a:rPr lang="en-US" smtClean="0"/>
              <a:t>52</a:t>
            </a:fld>
            <a:endParaRPr lang="en-US"/>
          </a:p>
        </p:txBody>
      </p:sp>
    </p:spTree>
    <p:extLst>
      <p:ext uri="{BB962C8B-B14F-4D97-AF65-F5344CB8AC3E}">
        <p14:creationId xmlns:p14="http://schemas.microsoft.com/office/powerpoint/2010/main" val="27178581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Convex set - example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566931" y="1934671"/>
                <a:ext cx="6961817" cy="4558204"/>
              </a:xfrm>
            </p:spPr>
            <p:txBody>
              <a:bodyPr>
                <a:normAutofit fontScale="92500" lnSpcReduction="20000"/>
              </a:bodyPr>
              <a:lstStyle/>
              <a:p>
                <a:pPr>
                  <a:lnSpc>
                    <a:spcPct val="110000"/>
                  </a:lnSpc>
                </a:pPr>
                <a:r>
                  <a:rPr lang="en-US" sz="2400" dirty="0"/>
                  <a:t>The set of feasible flows is</a:t>
                </a:r>
              </a:p>
              <a:p>
                <a:pPr lvl="1">
                  <a:lnSpc>
                    <a:spcPct val="110000"/>
                  </a:lnSpc>
                  <a:buFont typeface="Wingdings" charset="2"/>
                  <a:buChar char="§"/>
                </a:pPr>
                <a14:m>
                  <m:oMath xmlns:m="http://schemas.openxmlformats.org/officeDocument/2006/math">
                    <m:sSub>
                      <m:sSubPr>
                        <m:ctrlPr>
                          <a:rPr lang="en-US" sz="2000" b="0" i="1" smtClean="0">
                            <a:solidFill>
                              <a:srgbClr val="FF0000"/>
                            </a:solidFill>
                            <a:latin typeface="Cambria Math" panose="02040503050406030204" pitchFamily="18" charset="0"/>
                          </a:rPr>
                        </m:ctrlPr>
                      </m:sSubPr>
                      <m:e>
                        <m:r>
                          <a:rPr lang="en-US" sz="2000" b="0" i="1" smtClean="0">
                            <a:solidFill>
                              <a:srgbClr val="FF0000"/>
                            </a:solidFill>
                            <a:latin typeface="Cambria Math" charset="0"/>
                          </a:rPr>
                          <m:t>𝑓</m:t>
                        </m:r>
                      </m:e>
                      <m:sub>
                        <m:r>
                          <a:rPr lang="en-US" sz="2000" b="0" i="1" smtClean="0">
                            <a:solidFill>
                              <a:srgbClr val="FF0000"/>
                            </a:solidFill>
                            <a:latin typeface="Cambria Math" charset="0"/>
                          </a:rPr>
                          <m:t>1</m:t>
                        </m:r>
                      </m:sub>
                    </m:sSub>
                    <m:r>
                      <a:rPr lang="en-US" sz="2000" b="0" i="1" smtClean="0">
                        <a:solidFill>
                          <a:srgbClr val="FF0000"/>
                        </a:solidFill>
                        <a:latin typeface="Cambria Math" charset="0"/>
                      </a:rPr>
                      <m:t>+</m:t>
                    </m:r>
                    <m:sSub>
                      <m:sSubPr>
                        <m:ctrlPr>
                          <a:rPr lang="en-US" sz="2000" b="0" i="1" smtClean="0">
                            <a:solidFill>
                              <a:srgbClr val="FF0000"/>
                            </a:solidFill>
                            <a:latin typeface="Cambria Math" panose="02040503050406030204" pitchFamily="18" charset="0"/>
                          </a:rPr>
                        </m:ctrlPr>
                      </m:sSubPr>
                      <m:e>
                        <m:r>
                          <a:rPr lang="en-US" sz="2000" b="0" i="1" smtClean="0">
                            <a:solidFill>
                              <a:srgbClr val="FF0000"/>
                            </a:solidFill>
                            <a:latin typeface="Cambria Math" charset="0"/>
                          </a:rPr>
                          <m:t>𝑓</m:t>
                        </m:r>
                      </m:e>
                      <m:sub>
                        <m:r>
                          <a:rPr lang="en-US" sz="2000" b="0" i="1" smtClean="0">
                            <a:solidFill>
                              <a:srgbClr val="FF0000"/>
                            </a:solidFill>
                            <a:latin typeface="Cambria Math" charset="0"/>
                          </a:rPr>
                          <m:t>2</m:t>
                        </m:r>
                      </m:sub>
                    </m:sSub>
                    <m:r>
                      <a:rPr lang="en-US" sz="2000" b="0" i="1" smtClean="0">
                        <a:solidFill>
                          <a:srgbClr val="FF0000"/>
                        </a:solidFill>
                        <a:latin typeface="Cambria Math" charset="0"/>
                      </a:rPr>
                      <m:t>+</m:t>
                    </m:r>
                    <m:sSub>
                      <m:sSubPr>
                        <m:ctrlPr>
                          <a:rPr lang="en-US" sz="2000" b="0" i="1" smtClean="0">
                            <a:solidFill>
                              <a:srgbClr val="FF0000"/>
                            </a:solidFill>
                            <a:latin typeface="Cambria Math" panose="02040503050406030204" pitchFamily="18" charset="0"/>
                          </a:rPr>
                        </m:ctrlPr>
                      </m:sSubPr>
                      <m:e>
                        <m:r>
                          <a:rPr lang="en-US" sz="2000" b="0" i="1" smtClean="0">
                            <a:solidFill>
                              <a:srgbClr val="FF0000"/>
                            </a:solidFill>
                            <a:latin typeface="Cambria Math" charset="0"/>
                          </a:rPr>
                          <m:t>𝑓</m:t>
                        </m:r>
                      </m:e>
                      <m:sub>
                        <m:r>
                          <a:rPr lang="en-US" sz="2000" b="0" i="1" smtClean="0">
                            <a:solidFill>
                              <a:srgbClr val="FF0000"/>
                            </a:solidFill>
                            <a:latin typeface="Cambria Math" charset="0"/>
                          </a:rPr>
                          <m:t>3</m:t>
                        </m:r>
                      </m:sub>
                    </m:sSub>
                    <m:r>
                      <a:rPr lang="en-US" sz="2000" b="0" i="1" smtClean="0">
                        <a:solidFill>
                          <a:srgbClr val="FF0000"/>
                        </a:solidFill>
                        <a:latin typeface="Cambria Math" charset="0"/>
                      </a:rPr>
                      <m:t>=100</m:t>
                    </m:r>
                  </m:oMath>
                </a14:m>
                <a:endParaRPr lang="en-US" sz="2000" dirty="0"/>
              </a:p>
              <a:p>
                <a:pPr>
                  <a:lnSpc>
                    <a:spcPct val="110000"/>
                  </a:lnSpc>
                  <a:buFont typeface="Arial" charset="0"/>
                  <a:buChar char="•"/>
                </a:pPr>
                <a:r>
                  <a:rPr lang="en-US" sz="2400" dirty="0"/>
                  <a:t>Pick any </a:t>
                </a:r>
                <a14:m>
                  <m:oMath xmlns:m="http://schemas.openxmlformats.org/officeDocument/2006/math">
                    <m:d>
                      <m:dPr>
                        <m:ctrlPr>
                          <a:rPr lang="en-US" sz="2400" b="0" i="1" smtClean="0">
                            <a:solidFill>
                              <a:srgbClr val="FF0000"/>
                            </a:solidFill>
                            <a:latin typeface="Cambria Math" panose="02040503050406030204" pitchFamily="18" charset="0"/>
                          </a:rPr>
                        </m:ctrlPr>
                      </m:dPr>
                      <m:e>
                        <m:sSub>
                          <m:sSubPr>
                            <m:ctrlPr>
                              <a:rPr lang="en-US" sz="2400" i="1">
                                <a:solidFill>
                                  <a:srgbClr val="FF0000"/>
                                </a:solidFill>
                                <a:latin typeface="Cambria Math" panose="02040503050406030204" pitchFamily="18" charset="0"/>
                              </a:rPr>
                            </m:ctrlPr>
                          </m:sSubPr>
                          <m:e>
                            <m:r>
                              <a:rPr lang="en-US" sz="2400" i="1">
                                <a:solidFill>
                                  <a:srgbClr val="FF0000"/>
                                </a:solidFill>
                                <a:latin typeface="Cambria Math" charset="0"/>
                              </a:rPr>
                              <m:t>𝑓</m:t>
                            </m:r>
                          </m:e>
                          <m:sub>
                            <m:r>
                              <a:rPr lang="en-US" sz="2400" i="1">
                                <a:solidFill>
                                  <a:srgbClr val="FF0000"/>
                                </a:solidFill>
                                <a:latin typeface="Cambria Math" charset="0"/>
                              </a:rPr>
                              <m:t>1</m:t>
                            </m:r>
                          </m:sub>
                        </m:sSub>
                        <m:r>
                          <a:rPr lang="en-US" sz="2400" b="0" i="1" smtClean="0">
                            <a:solidFill>
                              <a:srgbClr val="FF0000"/>
                            </a:solidFill>
                            <a:latin typeface="Cambria Math" charset="0"/>
                          </a:rPr>
                          <m:t>,</m:t>
                        </m:r>
                        <m:sSub>
                          <m:sSubPr>
                            <m:ctrlPr>
                              <a:rPr lang="en-US" sz="2400" i="1">
                                <a:solidFill>
                                  <a:srgbClr val="FF0000"/>
                                </a:solidFill>
                                <a:latin typeface="Cambria Math" panose="02040503050406030204" pitchFamily="18" charset="0"/>
                              </a:rPr>
                            </m:ctrlPr>
                          </m:sSubPr>
                          <m:e>
                            <m:r>
                              <a:rPr lang="en-US" sz="2400" i="1">
                                <a:solidFill>
                                  <a:srgbClr val="FF0000"/>
                                </a:solidFill>
                                <a:latin typeface="Cambria Math" charset="0"/>
                              </a:rPr>
                              <m:t>𝑓</m:t>
                            </m:r>
                          </m:e>
                          <m:sub>
                            <m:r>
                              <a:rPr lang="en-US" sz="2400" i="1">
                                <a:solidFill>
                                  <a:srgbClr val="FF0000"/>
                                </a:solidFill>
                                <a:latin typeface="Cambria Math" charset="0"/>
                              </a:rPr>
                              <m:t>2</m:t>
                            </m:r>
                          </m:sub>
                        </m:sSub>
                        <m:r>
                          <a:rPr lang="en-US" sz="2400" b="0" i="1" smtClean="0">
                            <a:solidFill>
                              <a:srgbClr val="FF0000"/>
                            </a:solidFill>
                            <a:latin typeface="Cambria Math" charset="0"/>
                          </a:rPr>
                          <m:t>,</m:t>
                        </m:r>
                        <m:sSub>
                          <m:sSubPr>
                            <m:ctrlPr>
                              <a:rPr lang="en-US" sz="2400" i="1">
                                <a:solidFill>
                                  <a:srgbClr val="FF0000"/>
                                </a:solidFill>
                                <a:latin typeface="Cambria Math" panose="02040503050406030204" pitchFamily="18" charset="0"/>
                              </a:rPr>
                            </m:ctrlPr>
                          </m:sSubPr>
                          <m:e>
                            <m:r>
                              <a:rPr lang="en-US" sz="2400" i="1">
                                <a:solidFill>
                                  <a:srgbClr val="FF0000"/>
                                </a:solidFill>
                                <a:latin typeface="Cambria Math" charset="0"/>
                              </a:rPr>
                              <m:t>𝑓</m:t>
                            </m:r>
                          </m:e>
                          <m:sub>
                            <m:r>
                              <a:rPr lang="en-US" sz="2400" i="1">
                                <a:solidFill>
                                  <a:srgbClr val="FF0000"/>
                                </a:solidFill>
                                <a:latin typeface="Cambria Math" charset="0"/>
                              </a:rPr>
                              <m:t>3</m:t>
                            </m:r>
                          </m:sub>
                        </m:sSub>
                      </m:e>
                    </m:d>
                  </m:oMath>
                </a14:m>
                <a:r>
                  <a:rPr lang="en-US" sz="2400" dirty="0"/>
                  <a:t> and </a:t>
                </a:r>
                <a14:m>
                  <m:oMath xmlns:m="http://schemas.openxmlformats.org/officeDocument/2006/math">
                    <m:d>
                      <m:dPr>
                        <m:ctrlPr>
                          <a:rPr lang="en-US" sz="2400" i="1" smtClean="0">
                            <a:solidFill>
                              <a:srgbClr val="FF0000"/>
                            </a:solidFill>
                            <a:latin typeface="Cambria Math" panose="02040503050406030204" pitchFamily="18" charset="0"/>
                          </a:rPr>
                        </m:ctrlPr>
                      </m:dPr>
                      <m:e>
                        <m:sSub>
                          <m:sSubPr>
                            <m:ctrlPr>
                              <a:rPr lang="en-US" sz="2400" i="1">
                                <a:solidFill>
                                  <a:srgbClr val="FF0000"/>
                                </a:solidFill>
                                <a:latin typeface="Cambria Math" panose="02040503050406030204" pitchFamily="18" charset="0"/>
                              </a:rPr>
                            </m:ctrlPr>
                          </m:sSubPr>
                          <m:e>
                            <m:r>
                              <a:rPr lang="en-US" sz="2400" i="1">
                                <a:solidFill>
                                  <a:srgbClr val="FF0000"/>
                                </a:solidFill>
                                <a:latin typeface="Cambria Math" charset="0"/>
                              </a:rPr>
                              <m:t>𝑓</m:t>
                            </m:r>
                            <m:r>
                              <a:rPr lang="en-US" sz="2400" b="0" i="1" smtClean="0">
                                <a:solidFill>
                                  <a:srgbClr val="FF0000"/>
                                </a:solidFill>
                                <a:latin typeface="Cambria Math" charset="0"/>
                              </a:rPr>
                              <m:t>′</m:t>
                            </m:r>
                          </m:e>
                          <m:sub>
                            <m:r>
                              <a:rPr lang="en-US" sz="2400" i="1">
                                <a:solidFill>
                                  <a:srgbClr val="FF0000"/>
                                </a:solidFill>
                                <a:latin typeface="Cambria Math" charset="0"/>
                              </a:rPr>
                              <m:t>1</m:t>
                            </m:r>
                          </m:sub>
                        </m:sSub>
                        <m:r>
                          <a:rPr lang="en-US" sz="2400" b="0" i="1" smtClean="0">
                            <a:solidFill>
                              <a:srgbClr val="FF0000"/>
                            </a:solidFill>
                            <a:latin typeface="Cambria Math" charset="0"/>
                          </a:rPr>
                          <m:t>,</m:t>
                        </m:r>
                        <m:sSub>
                          <m:sSubPr>
                            <m:ctrlPr>
                              <a:rPr lang="en-US" sz="2400" i="1">
                                <a:solidFill>
                                  <a:srgbClr val="FF0000"/>
                                </a:solidFill>
                                <a:latin typeface="Cambria Math" panose="02040503050406030204" pitchFamily="18" charset="0"/>
                              </a:rPr>
                            </m:ctrlPr>
                          </m:sSubPr>
                          <m:e>
                            <m:r>
                              <a:rPr lang="en-US" sz="2400" i="1">
                                <a:solidFill>
                                  <a:srgbClr val="FF0000"/>
                                </a:solidFill>
                                <a:latin typeface="Cambria Math" charset="0"/>
                              </a:rPr>
                              <m:t>𝑓</m:t>
                            </m:r>
                            <m:r>
                              <a:rPr lang="en-US" sz="2400" b="0" i="1" smtClean="0">
                                <a:solidFill>
                                  <a:srgbClr val="FF0000"/>
                                </a:solidFill>
                                <a:latin typeface="Cambria Math" charset="0"/>
                              </a:rPr>
                              <m:t>′</m:t>
                            </m:r>
                          </m:e>
                          <m:sub>
                            <m:r>
                              <a:rPr lang="en-US" sz="2400" i="1">
                                <a:solidFill>
                                  <a:srgbClr val="FF0000"/>
                                </a:solidFill>
                                <a:latin typeface="Cambria Math" charset="0"/>
                              </a:rPr>
                              <m:t>2</m:t>
                            </m:r>
                          </m:sub>
                        </m:sSub>
                        <m:r>
                          <a:rPr lang="en-US" sz="2400" b="0" i="1" smtClean="0">
                            <a:solidFill>
                              <a:srgbClr val="FF0000"/>
                            </a:solidFill>
                            <a:latin typeface="Cambria Math" charset="0"/>
                          </a:rPr>
                          <m:t>,</m:t>
                        </m:r>
                        <m:sSub>
                          <m:sSubPr>
                            <m:ctrlPr>
                              <a:rPr lang="en-US" sz="2400" i="1">
                                <a:solidFill>
                                  <a:srgbClr val="FF0000"/>
                                </a:solidFill>
                                <a:latin typeface="Cambria Math" panose="02040503050406030204" pitchFamily="18" charset="0"/>
                              </a:rPr>
                            </m:ctrlPr>
                          </m:sSubPr>
                          <m:e>
                            <m:r>
                              <a:rPr lang="en-US" sz="2400" i="1">
                                <a:solidFill>
                                  <a:srgbClr val="FF0000"/>
                                </a:solidFill>
                                <a:latin typeface="Cambria Math" charset="0"/>
                              </a:rPr>
                              <m:t>𝑓</m:t>
                            </m:r>
                            <m:r>
                              <a:rPr lang="en-US" sz="2400" b="0" i="1" smtClean="0">
                                <a:solidFill>
                                  <a:srgbClr val="FF0000"/>
                                </a:solidFill>
                                <a:latin typeface="Cambria Math" charset="0"/>
                              </a:rPr>
                              <m:t>′</m:t>
                            </m:r>
                          </m:e>
                          <m:sub>
                            <m:r>
                              <a:rPr lang="en-US" sz="2400" i="1">
                                <a:solidFill>
                                  <a:srgbClr val="FF0000"/>
                                </a:solidFill>
                                <a:latin typeface="Cambria Math" charset="0"/>
                              </a:rPr>
                              <m:t>3</m:t>
                            </m:r>
                          </m:sub>
                        </m:sSub>
                      </m:e>
                    </m:d>
                  </m:oMath>
                </a14:m>
                <a:r>
                  <a:rPr lang="en-US" sz="2400" dirty="0"/>
                  <a:t> from this set and </a:t>
                </a:r>
                <a14:m>
                  <m:oMath xmlns:m="http://schemas.openxmlformats.org/officeDocument/2006/math">
                    <m:r>
                      <a:rPr lang="en-US" sz="2400" i="1" smtClean="0">
                        <a:solidFill>
                          <a:srgbClr val="FF0000"/>
                        </a:solidFill>
                        <a:latin typeface="Cambria Math" charset="0"/>
                      </a:rPr>
                      <m:t>𝜆</m:t>
                    </m:r>
                    <m:r>
                      <a:rPr lang="en-US" sz="2400" i="1" smtClean="0">
                        <a:solidFill>
                          <a:srgbClr val="FF0000"/>
                        </a:solidFill>
                        <a:latin typeface="Cambria Math" charset="0"/>
                      </a:rPr>
                      <m:t>∈[0,1]</m:t>
                    </m:r>
                  </m:oMath>
                </a14:m>
                <a:endParaRPr lang="en-US" sz="2400" dirty="0">
                  <a:solidFill>
                    <a:srgbClr val="FF0000"/>
                  </a:solidFill>
                </a:endParaRPr>
              </a:p>
              <a:p>
                <a:pPr>
                  <a:lnSpc>
                    <a:spcPct val="110000"/>
                  </a:lnSpc>
                  <a:buFont typeface="Arial" charset="0"/>
                  <a:buChar char="•"/>
                </a:pPr>
                <a:r>
                  <a:rPr lang="en-US" sz="2400" dirty="0"/>
                  <a:t>Then the convex combination is </a:t>
                </a:r>
              </a:p>
              <a:p>
                <a:pPr lvl="1">
                  <a:lnSpc>
                    <a:spcPct val="110000"/>
                  </a:lnSpc>
                  <a:buFont typeface="Arial" charset="0"/>
                  <a:buChar char="•"/>
                </a:pPr>
                <a14:m>
                  <m:oMath xmlns:m="http://schemas.openxmlformats.org/officeDocument/2006/math">
                    <m:d>
                      <m:dPr>
                        <m:ctrlPr>
                          <a:rPr lang="en-US" sz="2000" i="1" smtClean="0">
                            <a:solidFill>
                              <a:srgbClr val="FF0000"/>
                            </a:solidFill>
                            <a:latin typeface="Cambria Math" panose="02040503050406030204" pitchFamily="18" charset="0"/>
                          </a:rPr>
                        </m:ctrlPr>
                      </m:dPr>
                      <m:e>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charset="0"/>
                              </a:rPr>
                              <m:t>𝜆</m:t>
                            </m:r>
                            <m:r>
                              <a:rPr lang="en-US" sz="2000" i="1">
                                <a:solidFill>
                                  <a:srgbClr val="FF0000"/>
                                </a:solidFill>
                                <a:latin typeface="Cambria Math" charset="0"/>
                              </a:rPr>
                              <m:t>𝑓</m:t>
                            </m:r>
                          </m:e>
                          <m:sub>
                            <m:r>
                              <a:rPr lang="en-US" sz="2000" i="1">
                                <a:solidFill>
                                  <a:srgbClr val="FF0000"/>
                                </a:solidFill>
                                <a:latin typeface="Cambria Math" charset="0"/>
                              </a:rPr>
                              <m:t>1</m:t>
                            </m:r>
                          </m:sub>
                        </m:sSub>
                        <m:r>
                          <a:rPr lang="en-US" sz="2000" i="1">
                            <a:solidFill>
                              <a:srgbClr val="FF0000"/>
                            </a:solidFill>
                            <a:latin typeface="Cambria Math" charset="0"/>
                          </a:rPr>
                          <m:t>+</m:t>
                        </m:r>
                        <m:d>
                          <m:dPr>
                            <m:ctrlPr>
                              <a:rPr lang="en-US" sz="2000" b="0" i="1" smtClean="0">
                                <a:solidFill>
                                  <a:srgbClr val="FF0000"/>
                                </a:solidFill>
                                <a:latin typeface="Cambria Math" panose="02040503050406030204" pitchFamily="18" charset="0"/>
                              </a:rPr>
                            </m:ctrlPr>
                          </m:dPr>
                          <m:e>
                            <m:r>
                              <a:rPr lang="en-US" sz="2000" b="0" i="1" smtClean="0">
                                <a:solidFill>
                                  <a:srgbClr val="FF0000"/>
                                </a:solidFill>
                                <a:latin typeface="Cambria Math" charset="0"/>
                              </a:rPr>
                              <m:t>1−</m:t>
                            </m:r>
                            <m:r>
                              <a:rPr lang="en-US" sz="2000" i="1">
                                <a:solidFill>
                                  <a:srgbClr val="FF0000"/>
                                </a:solidFill>
                                <a:latin typeface="Cambria Math" charset="0"/>
                              </a:rPr>
                              <m:t>𝜆</m:t>
                            </m:r>
                          </m:e>
                        </m:d>
                        <m:sSubSup>
                          <m:sSubSupPr>
                            <m:ctrlPr>
                              <a:rPr lang="en-US" sz="2000" b="0" i="1" smtClean="0">
                                <a:solidFill>
                                  <a:srgbClr val="FF0000"/>
                                </a:solidFill>
                                <a:latin typeface="Cambria Math" panose="02040503050406030204" pitchFamily="18" charset="0"/>
                              </a:rPr>
                            </m:ctrlPr>
                          </m:sSubSupPr>
                          <m:e>
                            <m:r>
                              <a:rPr lang="en-US" sz="2000" b="0" i="1" smtClean="0">
                                <a:solidFill>
                                  <a:srgbClr val="FF0000"/>
                                </a:solidFill>
                                <a:latin typeface="Cambria Math" charset="0"/>
                              </a:rPr>
                              <m:t>𝑓</m:t>
                            </m:r>
                          </m:e>
                          <m:sub>
                            <m:r>
                              <a:rPr lang="en-US" sz="2000" b="0" i="1" smtClean="0">
                                <a:solidFill>
                                  <a:srgbClr val="FF0000"/>
                                </a:solidFill>
                                <a:latin typeface="Cambria Math" charset="0"/>
                              </a:rPr>
                              <m:t>1</m:t>
                            </m:r>
                          </m:sub>
                          <m:sup>
                            <m:r>
                              <a:rPr lang="en-US" sz="2000" b="0" i="1" smtClean="0">
                                <a:solidFill>
                                  <a:srgbClr val="FF0000"/>
                                </a:solidFill>
                                <a:latin typeface="Cambria Math" charset="0"/>
                              </a:rPr>
                              <m:t>′</m:t>
                            </m:r>
                          </m:sup>
                        </m:sSubSup>
                        <m:r>
                          <a:rPr lang="en-US" sz="2000" b="0" i="1" smtClean="0">
                            <a:solidFill>
                              <a:srgbClr val="FF0000"/>
                            </a:solidFill>
                            <a:latin typeface="Cambria Math" charset="0"/>
                          </a:rPr>
                          <m:t>,</m:t>
                        </m:r>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charset="0"/>
                              </a:rPr>
                              <m:t>𝜆</m:t>
                            </m:r>
                            <m:r>
                              <a:rPr lang="en-US" sz="2000" i="1">
                                <a:solidFill>
                                  <a:srgbClr val="FF0000"/>
                                </a:solidFill>
                                <a:latin typeface="Cambria Math" charset="0"/>
                              </a:rPr>
                              <m:t>𝑓</m:t>
                            </m:r>
                          </m:e>
                          <m:sub>
                            <m:r>
                              <a:rPr lang="en-US" sz="2000" b="0" i="1" smtClean="0">
                                <a:solidFill>
                                  <a:srgbClr val="FF0000"/>
                                </a:solidFill>
                                <a:latin typeface="Cambria Math" charset="0"/>
                              </a:rPr>
                              <m:t>2</m:t>
                            </m:r>
                          </m:sub>
                        </m:sSub>
                        <m:r>
                          <a:rPr lang="en-US" sz="2000" i="1">
                            <a:solidFill>
                              <a:srgbClr val="FF0000"/>
                            </a:solidFill>
                            <a:latin typeface="Cambria Math" charset="0"/>
                          </a:rPr>
                          <m:t>+</m:t>
                        </m:r>
                        <m:d>
                          <m:dPr>
                            <m:ctrlPr>
                              <a:rPr lang="en-US" sz="2000" i="1">
                                <a:solidFill>
                                  <a:srgbClr val="FF0000"/>
                                </a:solidFill>
                                <a:latin typeface="Cambria Math" panose="02040503050406030204" pitchFamily="18" charset="0"/>
                              </a:rPr>
                            </m:ctrlPr>
                          </m:dPr>
                          <m:e>
                            <m:r>
                              <a:rPr lang="en-US" sz="2000" i="1">
                                <a:solidFill>
                                  <a:srgbClr val="FF0000"/>
                                </a:solidFill>
                                <a:latin typeface="Cambria Math" charset="0"/>
                              </a:rPr>
                              <m:t>1−</m:t>
                            </m:r>
                            <m:r>
                              <a:rPr lang="en-US" sz="2000" i="1">
                                <a:solidFill>
                                  <a:srgbClr val="FF0000"/>
                                </a:solidFill>
                                <a:latin typeface="Cambria Math" charset="0"/>
                              </a:rPr>
                              <m:t>𝜆</m:t>
                            </m:r>
                          </m:e>
                        </m:d>
                        <m:sSubSup>
                          <m:sSubSupPr>
                            <m:ctrlPr>
                              <a:rPr lang="en-US" sz="2000" i="1">
                                <a:solidFill>
                                  <a:srgbClr val="FF0000"/>
                                </a:solidFill>
                                <a:latin typeface="Cambria Math" panose="02040503050406030204" pitchFamily="18" charset="0"/>
                              </a:rPr>
                            </m:ctrlPr>
                          </m:sSubSupPr>
                          <m:e>
                            <m:r>
                              <a:rPr lang="en-US" sz="2000" i="1">
                                <a:solidFill>
                                  <a:srgbClr val="FF0000"/>
                                </a:solidFill>
                                <a:latin typeface="Cambria Math" charset="0"/>
                              </a:rPr>
                              <m:t>𝑓</m:t>
                            </m:r>
                          </m:e>
                          <m:sub>
                            <m:r>
                              <a:rPr lang="en-US" sz="2000" b="0" i="1" smtClean="0">
                                <a:solidFill>
                                  <a:srgbClr val="FF0000"/>
                                </a:solidFill>
                                <a:latin typeface="Cambria Math" charset="0"/>
                              </a:rPr>
                              <m:t>2</m:t>
                            </m:r>
                          </m:sub>
                          <m:sup>
                            <m:r>
                              <a:rPr lang="en-US" sz="2000" i="1">
                                <a:solidFill>
                                  <a:srgbClr val="FF0000"/>
                                </a:solidFill>
                                <a:latin typeface="Cambria Math" charset="0"/>
                              </a:rPr>
                              <m:t>′</m:t>
                            </m:r>
                          </m:sup>
                        </m:sSubSup>
                        <m:r>
                          <a:rPr lang="en-US" sz="2000" b="0" i="1" smtClean="0">
                            <a:solidFill>
                              <a:srgbClr val="FF0000"/>
                            </a:solidFill>
                            <a:latin typeface="Cambria Math" charset="0"/>
                          </a:rPr>
                          <m:t>,</m:t>
                        </m:r>
                        <m:sSub>
                          <m:sSubPr>
                            <m:ctrlPr>
                              <a:rPr lang="en-US" sz="2000" i="1">
                                <a:solidFill>
                                  <a:srgbClr val="FF0000"/>
                                </a:solidFill>
                                <a:latin typeface="Cambria Math" panose="02040503050406030204" pitchFamily="18" charset="0"/>
                              </a:rPr>
                            </m:ctrlPr>
                          </m:sSubPr>
                          <m:e>
                            <m:r>
                              <a:rPr lang="en-US" sz="2000" b="0" i="1" smtClean="0">
                                <a:solidFill>
                                  <a:srgbClr val="FF0000"/>
                                </a:solidFill>
                                <a:latin typeface="Cambria Math" charset="0"/>
                              </a:rPr>
                              <m:t> </m:t>
                            </m:r>
                            <m:r>
                              <a:rPr lang="en-US" sz="2000" i="1">
                                <a:solidFill>
                                  <a:srgbClr val="FF0000"/>
                                </a:solidFill>
                                <a:latin typeface="Cambria Math" charset="0"/>
                              </a:rPr>
                              <m:t>𝜆</m:t>
                            </m:r>
                            <m:r>
                              <a:rPr lang="en-US" sz="2000" i="1">
                                <a:solidFill>
                                  <a:srgbClr val="FF0000"/>
                                </a:solidFill>
                                <a:latin typeface="Cambria Math" charset="0"/>
                              </a:rPr>
                              <m:t>𝑓</m:t>
                            </m:r>
                          </m:e>
                          <m:sub>
                            <m:r>
                              <a:rPr lang="en-US" sz="2000" b="0" i="1" smtClean="0">
                                <a:solidFill>
                                  <a:srgbClr val="FF0000"/>
                                </a:solidFill>
                                <a:latin typeface="Cambria Math" charset="0"/>
                              </a:rPr>
                              <m:t>3</m:t>
                            </m:r>
                          </m:sub>
                        </m:sSub>
                        <m:r>
                          <a:rPr lang="en-US" sz="2000" i="1">
                            <a:solidFill>
                              <a:srgbClr val="FF0000"/>
                            </a:solidFill>
                            <a:latin typeface="Cambria Math" charset="0"/>
                          </a:rPr>
                          <m:t>+</m:t>
                        </m:r>
                        <m:d>
                          <m:dPr>
                            <m:ctrlPr>
                              <a:rPr lang="en-US" sz="2000" i="1">
                                <a:solidFill>
                                  <a:srgbClr val="FF0000"/>
                                </a:solidFill>
                                <a:latin typeface="Cambria Math" panose="02040503050406030204" pitchFamily="18" charset="0"/>
                              </a:rPr>
                            </m:ctrlPr>
                          </m:dPr>
                          <m:e>
                            <m:r>
                              <a:rPr lang="en-US" sz="2000" i="1">
                                <a:solidFill>
                                  <a:srgbClr val="FF0000"/>
                                </a:solidFill>
                                <a:latin typeface="Cambria Math" charset="0"/>
                              </a:rPr>
                              <m:t>1−</m:t>
                            </m:r>
                            <m:r>
                              <a:rPr lang="en-US" sz="2000" i="1">
                                <a:solidFill>
                                  <a:srgbClr val="FF0000"/>
                                </a:solidFill>
                                <a:latin typeface="Cambria Math" charset="0"/>
                              </a:rPr>
                              <m:t>𝜆</m:t>
                            </m:r>
                          </m:e>
                        </m:d>
                        <m:sSubSup>
                          <m:sSubSupPr>
                            <m:ctrlPr>
                              <a:rPr lang="en-US" sz="2000" i="1">
                                <a:solidFill>
                                  <a:srgbClr val="FF0000"/>
                                </a:solidFill>
                                <a:latin typeface="Cambria Math" panose="02040503050406030204" pitchFamily="18" charset="0"/>
                              </a:rPr>
                            </m:ctrlPr>
                          </m:sSubSupPr>
                          <m:e>
                            <m:r>
                              <a:rPr lang="en-US" sz="2000" i="1">
                                <a:solidFill>
                                  <a:srgbClr val="FF0000"/>
                                </a:solidFill>
                                <a:latin typeface="Cambria Math" charset="0"/>
                              </a:rPr>
                              <m:t>𝑓</m:t>
                            </m:r>
                          </m:e>
                          <m:sub>
                            <m:r>
                              <a:rPr lang="en-US" sz="2000" b="0" i="1" smtClean="0">
                                <a:solidFill>
                                  <a:srgbClr val="FF0000"/>
                                </a:solidFill>
                                <a:latin typeface="Cambria Math" charset="0"/>
                              </a:rPr>
                              <m:t>3</m:t>
                            </m:r>
                          </m:sub>
                          <m:sup>
                            <m:r>
                              <a:rPr lang="en-US" sz="2000" i="1">
                                <a:solidFill>
                                  <a:srgbClr val="FF0000"/>
                                </a:solidFill>
                                <a:latin typeface="Cambria Math" charset="0"/>
                              </a:rPr>
                              <m:t>′</m:t>
                            </m:r>
                          </m:sup>
                        </m:sSubSup>
                      </m:e>
                    </m:d>
                  </m:oMath>
                </a14:m>
                <a:endParaRPr lang="en-US" sz="2000" dirty="0"/>
              </a:p>
              <a:p>
                <a:pPr>
                  <a:lnSpc>
                    <a:spcPct val="110000"/>
                  </a:lnSpc>
                  <a:buFont typeface="Arial" charset="0"/>
                  <a:buChar char="•"/>
                </a:pPr>
                <a:r>
                  <a:rPr lang="en-US" sz="2400" dirty="0"/>
                  <a:t>The set in question is convex if:</a:t>
                </a:r>
              </a:p>
              <a:p>
                <a:pPr lvl="1">
                  <a:lnSpc>
                    <a:spcPct val="110000"/>
                  </a:lnSpc>
                  <a:buFont typeface="Arial" charset="0"/>
                  <a:buChar char="•"/>
                </a:pPr>
                <a14:m>
                  <m:oMath xmlns:m="http://schemas.openxmlformats.org/officeDocument/2006/math">
                    <m:sSub>
                      <m:sSubPr>
                        <m:ctrlPr>
                          <a:rPr lang="en-US" i="1" smtClean="0">
                            <a:solidFill>
                              <a:srgbClr val="FF0000"/>
                            </a:solidFill>
                            <a:latin typeface="Cambria Math" panose="02040503050406030204" pitchFamily="18" charset="0"/>
                          </a:rPr>
                        </m:ctrlPr>
                      </m:sSubPr>
                      <m:e>
                        <m:r>
                          <a:rPr lang="en-US" i="1">
                            <a:solidFill>
                              <a:srgbClr val="FF0000"/>
                            </a:solidFill>
                            <a:latin typeface="Cambria Math" charset="0"/>
                          </a:rPr>
                          <m:t>𝜆</m:t>
                        </m:r>
                        <m:r>
                          <a:rPr lang="en-US" i="1">
                            <a:solidFill>
                              <a:srgbClr val="FF0000"/>
                            </a:solidFill>
                            <a:latin typeface="Cambria Math" charset="0"/>
                          </a:rPr>
                          <m:t>𝑓</m:t>
                        </m:r>
                      </m:e>
                      <m:sub>
                        <m:r>
                          <a:rPr lang="en-US" i="1">
                            <a:solidFill>
                              <a:srgbClr val="FF0000"/>
                            </a:solidFill>
                            <a:latin typeface="Cambria Math" charset="0"/>
                          </a:rPr>
                          <m:t>1</m:t>
                        </m:r>
                      </m:sub>
                    </m:sSub>
                    <m:r>
                      <a:rPr lang="en-US" i="1">
                        <a:solidFill>
                          <a:srgbClr val="FF0000"/>
                        </a:solidFill>
                        <a:latin typeface="Cambria Math" charset="0"/>
                      </a:rPr>
                      <m:t>+</m:t>
                    </m:r>
                    <m:d>
                      <m:dPr>
                        <m:ctrlPr>
                          <a:rPr lang="en-US" i="1">
                            <a:solidFill>
                              <a:srgbClr val="FF0000"/>
                            </a:solidFill>
                            <a:latin typeface="Cambria Math" panose="02040503050406030204" pitchFamily="18" charset="0"/>
                          </a:rPr>
                        </m:ctrlPr>
                      </m:dPr>
                      <m:e>
                        <m:r>
                          <a:rPr lang="en-US" i="1">
                            <a:solidFill>
                              <a:srgbClr val="FF0000"/>
                            </a:solidFill>
                            <a:latin typeface="Cambria Math" charset="0"/>
                          </a:rPr>
                          <m:t>1−</m:t>
                        </m:r>
                        <m:r>
                          <a:rPr lang="en-US" i="1">
                            <a:solidFill>
                              <a:srgbClr val="FF0000"/>
                            </a:solidFill>
                            <a:latin typeface="Cambria Math" charset="0"/>
                          </a:rPr>
                          <m:t>𝜆</m:t>
                        </m:r>
                      </m:e>
                    </m:d>
                    <m:sSubSup>
                      <m:sSubSupPr>
                        <m:ctrlPr>
                          <a:rPr lang="en-US" i="1">
                            <a:solidFill>
                              <a:srgbClr val="FF0000"/>
                            </a:solidFill>
                            <a:latin typeface="Cambria Math" panose="02040503050406030204" pitchFamily="18" charset="0"/>
                          </a:rPr>
                        </m:ctrlPr>
                      </m:sSubSupPr>
                      <m:e>
                        <m:r>
                          <a:rPr lang="en-US" i="1">
                            <a:solidFill>
                              <a:srgbClr val="FF0000"/>
                            </a:solidFill>
                            <a:latin typeface="Cambria Math" charset="0"/>
                          </a:rPr>
                          <m:t>𝑓</m:t>
                        </m:r>
                      </m:e>
                      <m:sub>
                        <m:r>
                          <a:rPr lang="en-US" i="1">
                            <a:solidFill>
                              <a:srgbClr val="FF0000"/>
                            </a:solidFill>
                            <a:latin typeface="Cambria Math" charset="0"/>
                          </a:rPr>
                          <m:t>1</m:t>
                        </m:r>
                      </m:sub>
                      <m:sup>
                        <m:r>
                          <a:rPr lang="en-US" i="1">
                            <a:solidFill>
                              <a:srgbClr val="FF0000"/>
                            </a:solidFill>
                            <a:latin typeface="Cambria Math" charset="0"/>
                          </a:rPr>
                          <m:t>′</m:t>
                        </m:r>
                      </m:sup>
                    </m:sSubSup>
                    <m:r>
                      <a:rPr lang="en-US" i="1">
                        <a:solidFill>
                          <a:srgbClr val="FF0000"/>
                        </a:solidFill>
                        <a:latin typeface="Cambria Math"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𝜆</m:t>
                        </m:r>
                        <m:r>
                          <a:rPr lang="en-US" i="1">
                            <a:solidFill>
                              <a:srgbClr val="FF0000"/>
                            </a:solidFill>
                            <a:latin typeface="Cambria Math" charset="0"/>
                          </a:rPr>
                          <m:t>𝑓</m:t>
                        </m:r>
                      </m:e>
                      <m:sub>
                        <m:r>
                          <a:rPr lang="en-US" i="1">
                            <a:solidFill>
                              <a:srgbClr val="FF0000"/>
                            </a:solidFill>
                            <a:latin typeface="Cambria Math" charset="0"/>
                          </a:rPr>
                          <m:t>2</m:t>
                        </m:r>
                      </m:sub>
                    </m:sSub>
                    <m:r>
                      <a:rPr lang="en-US" i="1">
                        <a:solidFill>
                          <a:srgbClr val="FF0000"/>
                        </a:solidFill>
                        <a:latin typeface="Cambria Math" charset="0"/>
                      </a:rPr>
                      <m:t>+</m:t>
                    </m:r>
                    <m:d>
                      <m:dPr>
                        <m:ctrlPr>
                          <a:rPr lang="en-US" i="1">
                            <a:solidFill>
                              <a:srgbClr val="FF0000"/>
                            </a:solidFill>
                            <a:latin typeface="Cambria Math" panose="02040503050406030204" pitchFamily="18" charset="0"/>
                          </a:rPr>
                        </m:ctrlPr>
                      </m:dPr>
                      <m:e>
                        <m:r>
                          <a:rPr lang="en-US" i="1">
                            <a:solidFill>
                              <a:srgbClr val="FF0000"/>
                            </a:solidFill>
                            <a:latin typeface="Cambria Math" charset="0"/>
                          </a:rPr>
                          <m:t>1−</m:t>
                        </m:r>
                        <m:r>
                          <a:rPr lang="en-US" i="1">
                            <a:solidFill>
                              <a:srgbClr val="FF0000"/>
                            </a:solidFill>
                            <a:latin typeface="Cambria Math" charset="0"/>
                          </a:rPr>
                          <m:t>𝜆</m:t>
                        </m:r>
                      </m:e>
                    </m:d>
                    <m:sSubSup>
                      <m:sSubSupPr>
                        <m:ctrlPr>
                          <a:rPr lang="en-US" i="1">
                            <a:solidFill>
                              <a:srgbClr val="FF0000"/>
                            </a:solidFill>
                            <a:latin typeface="Cambria Math" panose="02040503050406030204" pitchFamily="18" charset="0"/>
                          </a:rPr>
                        </m:ctrlPr>
                      </m:sSubSupPr>
                      <m:e>
                        <m:r>
                          <a:rPr lang="en-US" i="1">
                            <a:solidFill>
                              <a:srgbClr val="FF0000"/>
                            </a:solidFill>
                            <a:latin typeface="Cambria Math" charset="0"/>
                          </a:rPr>
                          <m:t>𝑓</m:t>
                        </m:r>
                      </m:e>
                      <m:sub>
                        <m:r>
                          <a:rPr lang="en-US" i="1">
                            <a:solidFill>
                              <a:srgbClr val="FF0000"/>
                            </a:solidFill>
                            <a:latin typeface="Cambria Math" charset="0"/>
                          </a:rPr>
                          <m:t>2</m:t>
                        </m:r>
                      </m:sub>
                      <m:sup>
                        <m:r>
                          <a:rPr lang="en-US" i="1">
                            <a:solidFill>
                              <a:srgbClr val="FF0000"/>
                            </a:solidFill>
                            <a:latin typeface="Cambria Math" charset="0"/>
                          </a:rPr>
                          <m:t>′</m:t>
                        </m:r>
                      </m:sup>
                    </m:sSubSup>
                    <m:r>
                      <a:rPr lang="en-US" i="1">
                        <a:solidFill>
                          <a:srgbClr val="FF0000"/>
                        </a:solidFill>
                        <a:latin typeface="Cambria Math"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 </m:t>
                        </m:r>
                        <m:r>
                          <a:rPr lang="en-US" i="1">
                            <a:solidFill>
                              <a:srgbClr val="FF0000"/>
                            </a:solidFill>
                            <a:latin typeface="Cambria Math" charset="0"/>
                          </a:rPr>
                          <m:t>𝜆</m:t>
                        </m:r>
                        <m:r>
                          <a:rPr lang="en-US" i="1">
                            <a:solidFill>
                              <a:srgbClr val="FF0000"/>
                            </a:solidFill>
                            <a:latin typeface="Cambria Math" charset="0"/>
                          </a:rPr>
                          <m:t>𝑓</m:t>
                        </m:r>
                      </m:e>
                      <m:sub>
                        <m:r>
                          <a:rPr lang="en-US" i="1">
                            <a:solidFill>
                              <a:srgbClr val="FF0000"/>
                            </a:solidFill>
                            <a:latin typeface="Cambria Math" charset="0"/>
                          </a:rPr>
                          <m:t>3</m:t>
                        </m:r>
                      </m:sub>
                    </m:sSub>
                    <m:r>
                      <a:rPr lang="en-US" i="1">
                        <a:solidFill>
                          <a:srgbClr val="FF0000"/>
                        </a:solidFill>
                        <a:latin typeface="Cambria Math" charset="0"/>
                      </a:rPr>
                      <m:t>+</m:t>
                    </m:r>
                    <m:d>
                      <m:dPr>
                        <m:ctrlPr>
                          <a:rPr lang="en-US" i="1">
                            <a:solidFill>
                              <a:srgbClr val="FF0000"/>
                            </a:solidFill>
                            <a:latin typeface="Cambria Math" panose="02040503050406030204" pitchFamily="18" charset="0"/>
                          </a:rPr>
                        </m:ctrlPr>
                      </m:dPr>
                      <m:e>
                        <m:r>
                          <a:rPr lang="en-US" i="1">
                            <a:solidFill>
                              <a:srgbClr val="FF0000"/>
                            </a:solidFill>
                            <a:latin typeface="Cambria Math" charset="0"/>
                          </a:rPr>
                          <m:t>1−</m:t>
                        </m:r>
                        <m:r>
                          <a:rPr lang="en-US" i="1">
                            <a:solidFill>
                              <a:srgbClr val="FF0000"/>
                            </a:solidFill>
                            <a:latin typeface="Cambria Math" charset="0"/>
                          </a:rPr>
                          <m:t>𝜆</m:t>
                        </m:r>
                      </m:e>
                    </m:d>
                    <m:sSubSup>
                      <m:sSubSupPr>
                        <m:ctrlPr>
                          <a:rPr lang="en-US" i="1">
                            <a:solidFill>
                              <a:srgbClr val="FF0000"/>
                            </a:solidFill>
                            <a:latin typeface="Cambria Math" panose="02040503050406030204" pitchFamily="18" charset="0"/>
                          </a:rPr>
                        </m:ctrlPr>
                      </m:sSubSupPr>
                      <m:e>
                        <m:r>
                          <a:rPr lang="en-US" i="1">
                            <a:solidFill>
                              <a:srgbClr val="FF0000"/>
                            </a:solidFill>
                            <a:latin typeface="Cambria Math" charset="0"/>
                          </a:rPr>
                          <m:t>𝑓</m:t>
                        </m:r>
                      </m:e>
                      <m:sub>
                        <m:r>
                          <a:rPr lang="en-US" i="1">
                            <a:solidFill>
                              <a:srgbClr val="FF0000"/>
                            </a:solidFill>
                            <a:latin typeface="Cambria Math" charset="0"/>
                          </a:rPr>
                          <m:t>3</m:t>
                        </m:r>
                      </m:sub>
                      <m:sup>
                        <m:r>
                          <a:rPr lang="en-US" i="1">
                            <a:solidFill>
                              <a:srgbClr val="FF0000"/>
                            </a:solidFill>
                            <a:latin typeface="Cambria Math" charset="0"/>
                          </a:rPr>
                          <m:t>′</m:t>
                        </m:r>
                      </m:sup>
                    </m:sSubSup>
                    <m:r>
                      <a:rPr lang="en-US" b="0" i="1" smtClean="0">
                        <a:solidFill>
                          <a:srgbClr val="FF0000"/>
                        </a:solidFill>
                        <a:latin typeface="Cambria Math" charset="0"/>
                      </a:rPr>
                      <m:t>=100</m:t>
                    </m:r>
                  </m:oMath>
                </a14:m>
                <a:endParaRPr lang="en-US" b="0" dirty="0">
                  <a:solidFill>
                    <a:srgbClr val="FF0000"/>
                  </a:solidFill>
                </a:endParaRPr>
              </a:p>
              <a:p>
                <a:pPr lvl="1">
                  <a:lnSpc>
                    <a:spcPct val="110000"/>
                  </a:lnSpc>
                  <a:buFont typeface="Arial" charset="0"/>
                  <a:buChar char="•"/>
                </a:pPr>
                <a14:m>
                  <m:oMath xmlns:m="http://schemas.openxmlformats.org/officeDocument/2006/math">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charset="0"/>
                          </a:rPr>
                          <m:t>𝜆</m:t>
                        </m:r>
                        <m:r>
                          <a:rPr lang="en-US" sz="2000" b="0" i="1" smtClean="0">
                            <a:solidFill>
                              <a:srgbClr val="FF0000"/>
                            </a:solidFill>
                            <a:latin typeface="Cambria Math" charset="0"/>
                          </a:rPr>
                          <m:t>(</m:t>
                        </m:r>
                        <m:r>
                          <a:rPr lang="en-US" sz="2000" i="1">
                            <a:solidFill>
                              <a:srgbClr val="FF0000"/>
                            </a:solidFill>
                            <a:latin typeface="Cambria Math" charset="0"/>
                          </a:rPr>
                          <m:t>𝑓</m:t>
                        </m:r>
                      </m:e>
                      <m:sub>
                        <m:r>
                          <a:rPr lang="en-US" sz="2000" i="1">
                            <a:solidFill>
                              <a:srgbClr val="FF0000"/>
                            </a:solidFill>
                            <a:latin typeface="Cambria Math" charset="0"/>
                          </a:rPr>
                          <m:t>1</m:t>
                        </m:r>
                      </m:sub>
                    </m:sSub>
                    <m:r>
                      <a:rPr lang="en-US" sz="2000" b="0" i="1" smtClean="0">
                        <a:solidFill>
                          <a:srgbClr val="FF0000"/>
                        </a:solidFill>
                        <a:latin typeface="Cambria Math" charset="0"/>
                      </a:rPr>
                      <m:t>+</m:t>
                    </m:r>
                    <m:sSub>
                      <m:sSubPr>
                        <m:ctrlPr>
                          <a:rPr lang="en-US" sz="2000" b="0" i="1" smtClean="0">
                            <a:solidFill>
                              <a:srgbClr val="FF0000"/>
                            </a:solidFill>
                            <a:latin typeface="Cambria Math" panose="02040503050406030204" pitchFamily="18" charset="0"/>
                          </a:rPr>
                        </m:ctrlPr>
                      </m:sSubPr>
                      <m:e>
                        <m:r>
                          <a:rPr lang="en-US" sz="2000" b="0" i="1" smtClean="0">
                            <a:solidFill>
                              <a:srgbClr val="FF0000"/>
                            </a:solidFill>
                            <a:latin typeface="Cambria Math" charset="0"/>
                          </a:rPr>
                          <m:t>𝑓</m:t>
                        </m:r>
                      </m:e>
                      <m:sub>
                        <m:r>
                          <a:rPr lang="en-US" sz="2000" b="0" i="1" smtClean="0">
                            <a:solidFill>
                              <a:srgbClr val="FF0000"/>
                            </a:solidFill>
                            <a:latin typeface="Cambria Math" charset="0"/>
                          </a:rPr>
                          <m:t>2</m:t>
                        </m:r>
                      </m:sub>
                    </m:sSub>
                    <m:r>
                      <a:rPr lang="en-US" sz="2000" b="0" i="1" smtClean="0">
                        <a:solidFill>
                          <a:srgbClr val="FF0000"/>
                        </a:solidFill>
                        <a:latin typeface="Cambria Math" charset="0"/>
                      </a:rPr>
                      <m:t>+</m:t>
                    </m:r>
                    <m:sSub>
                      <m:sSubPr>
                        <m:ctrlPr>
                          <a:rPr lang="en-US" sz="2000" b="0" i="1" smtClean="0">
                            <a:solidFill>
                              <a:srgbClr val="FF0000"/>
                            </a:solidFill>
                            <a:latin typeface="Cambria Math" panose="02040503050406030204" pitchFamily="18" charset="0"/>
                          </a:rPr>
                        </m:ctrlPr>
                      </m:sSubPr>
                      <m:e>
                        <m:r>
                          <a:rPr lang="en-US" sz="2000" b="0" i="1" smtClean="0">
                            <a:solidFill>
                              <a:srgbClr val="FF0000"/>
                            </a:solidFill>
                            <a:latin typeface="Cambria Math" charset="0"/>
                          </a:rPr>
                          <m:t>𝑓</m:t>
                        </m:r>
                      </m:e>
                      <m:sub>
                        <m:r>
                          <a:rPr lang="en-US" sz="2000" b="0" i="1" smtClean="0">
                            <a:solidFill>
                              <a:srgbClr val="FF0000"/>
                            </a:solidFill>
                            <a:latin typeface="Cambria Math" charset="0"/>
                          </a:rPr>
                          <m:t>3</m:t>
                        </m:r>
                      </m:sub>
                    </m:sSub>
                    <m:r>
                      <a:rPr lang="en-US" sz="2000" b="0" i="1" smtClean="0">
                        <a:solidFill>
                          <a:srgbClr val="FF0000"/>
                        </a:solidFill>
                        <a:latin typeface="Cambria Math" charset="0"/>
                      </a:rPr>
                      <m:t>)</m:t>
                    </m:r>
                    <m:r>
                      <a:rPr lang="en-US" sz="2000" i="1">
                        <a:solidFill>
                          <a:srgbClr val="FF0000"/>
                        </a:solidFill>
                        <a:latin typeface="Cambria Math" charset="0"/>
                      </a:rPr>
                      <m:t>+</m:t>
                    </m:r>
                    <m:d>
                      <m:dPr>
                        <m:ctrlPr>
                          <a:rPr lang="en-US" sz="2000" i="1">
                            <a:solidFill>
                              <a:srgbClr val="FF0000"/>
                            </a:solidFill>
                            <a:latin typeface="Cambria Math" panose="02040503050406030204" pitchFamily="18" charset="0"/>
                          </a:rPr>
                        </m:ctrlPr>
                      </m:dPr>
                      <m:e>
                        <m:r>
                          <a:rPr lang="en-US" sz="2000" i="1">
                            <a:solidFill>
                              <a:srgbClr val="FF0000"/>
                            </a:solidFill>
                            <a:latin typeface="Cambria Math" charset="0"/>
                          </a:rPr>
                          <m:t>1−</m:t>
                        </m:r>
                        <m:r>
                          <a:rPr lang="en-US" sz="2000" i="1">
                            <a:solidFill>
                              <a:srgbClr val="FF0000"/>
                            </a:solidFill>
                            <a:latin typeface="Cambria Math" charset="0"/>
                          </a:rPr>
                          <m:t>𝜆</m:t>
                        </m:r>
                      </m:e>
                    </m:d>
                    <m:r>
                      <a:rPr lang="en-US" sz="2000" b="0" i="1" smtClean="0">
                        <a:solidFill>
                          <a:srgbClr val="FF0000"/>
                        </a:solidFill>
                        <a:latin typeface="Cambria Math" charset="0"/>
                      </a:rPr>
                      <m:t>(</m:t>
                    </m:r>
                    <m:sSubSup>
                      <m:sSubSupPr>
                        <m:ctrlPr>
                          <a:rPr lang="en-US" sz="2000" i="1">
                            <a:solidFill>
                              <a:srgbClr val="FF0000"/>
                            </a:solidFill>
                            <a:latin typeface="Cambria Math" panose="02040503050406030204" pitchFamily="18" charset="0"/>
                          </a:rPr>
                        </m:ctrlPr>
                      </m:sSubSupPr>
                      <m:e>
                        <m:r>
                          <a:rPr lang="en-US" sz="2000" i="1">
                            <a:solidFill>
                              <a:srgbClr val="FF0000"/>
                            </a:solidFill>
                            <a:latin typeface="Cambria Math" charset="0"/>
                          </a:rPr>
                          <m:t>𝑓</m:t>
                        </m:r>
                      </m:e>
                      <m:sub>
                        <m:r>
                          <a:rPr lang="en-US" sz="2000" i="1">
                            <a:solidFill>
                              <a:srgbClr val="FF0000"/>
                            </a:solidFill>
                            <a:latin typeface="Cambria Math" charset="0"/>
                          </a:rPr>
                          <m:t>1</m:t>
                        </m:r>
                      </m:sub>
                      <m:sup>
                        <m:r>
                          <a:rPr lang="en-US" sz="2000" i="1">
                            <a:solidFill>
                              <a:srgbClr val="FF0000"/>
                            </a:solidFill>
                            <a:latin typeface="Cambria Math" charset="0"/>
                          </a:rPr>
                          <m:t>′</m:t>
                        </m:r>
                      </m:sup>
                    </m:sSubSup>
                    <m:r>
                      <a:rPr lang="en-US" sz="2000" i="1" smtClean="0">
                        <a:solidFill>
                          <a:srgbClr val="FF0000"/>
                        </a:solidFill>
                        <a:latin typeface="Cambria Math" charset="0"/>
                      </a:rPr>
                      <m:t>+</m:t>
                    </m:r>
                    <m:sSubSup>
                      <m:sSubSupPr>
                        <m:ctrlPr>
                          <a:rPr lang="en-US" sz="2000" i="1">
                            <a:solidFill>
                              <a:srgbClr val="FF0000"/>
                            </a:solidFill>
                            <a:latin typeface="Cambria Math" panose="02040503050406030204" pitchFamily="18" charset="0"/>
                          </a:rPr>
                        </m:ctrlPr>
                      </m:sSubSupPr>
                      <m:e>
                        <m:r>
                          <a:rPr lang="en-US" sz="2000" i="1">
                            <a:solidFill>
                              <a:srgbClr val="FF0000"/>
                            </a:solidFill>
                            <a:latin typeface="Cambria Math" charset="0"/>
                          </a:rPr>
                          <m:t>𝑓</m:t>
                        </m:r>
                      </m:e>
                      <m:sub>
                        <m:r>
                          <a:rPr lang="en-US" sz="2000" i="1">
                            <a:solidFill>
                              <a:srgbClr val="FF0000"/>
                            </a:solidFill>
                            <a:latin typeface="Cambria Math" charset="0"/>
                          </a:rPr>
                          <m:t>2</m:t>
                        </m:r>
                      </m:sub>
                      <m:sup>
                        <m:r>
                          <a:rPr lang="en-US" sz="2000" i="1">
                            <a:solidFill>
                              <a:srgbClr val="FF0000"/>
                            </a:solidFill>
                            <a:latin typeface="Cambria Math" charset="0"/>
                          </a:rPr>
                          <m:t>′</m:t>
                        </m:r>
                      </m:sup>
                    </m:sSubSup>
                    <m:r>
                      <a:rPr lang="en-US" sz="2000" i="1">
                        <a:solidFill>
                          <a:srgbClr val="FF0000"/>
                        </a:solidFill>
                        <a:latin typeface="Cambria Math" charset="0"/>
                      </a:rPr>
                      <m:t>+</m:t>
                    </m:r>
                    <m:sSubSup>
                      <m:sSubSupPr>
                        <m:ctrlPr>
                          <a:rPr lang="en-US" sz="2000" i="1">
                            <a:solidFill>
                              <a:srgbClr val="FF0000"/>
                            </a:solidFill>
                            <a:latin typeface="Cambria Math" panose="02040503050406030204" pitchFamily="18" charset="0"/>
                          </a:rPr>
                        </m:ctrlPr>
                      </m:sSubSupPr>
                      <m:e>
                        <m:r>
                          <a:rPr lang="en-US" sz="2000" i="1">
                            <a:solidFill>
                              <a:srgbClr val="FF0000"/>
                            </a:solidFill>
                            <a:latin typeface="Cambria Math" charset="0"/>
                          </a:rPr>
                          <m:t>𝑓</m:t>
                        </m:r>
                      </m:e>
                      <m:sub>
                        <m:r>
                          <a:rPr lang="en-US" sz="2000" i="1">
                            <a:solidFill>
                              <a:srgbClr val="FF0000"/>
                            </a:solidFill>
                            <a:latin typeface="Cambria Math" charset="0"/>
                          </a:rPr>
                          <m:t>3</m:t>
                        </m:r>
                      </m:sub>
                      <m:sup>
                        <m:r>
                          <a:rPr lang="en-US" sz="2000" i="1">
                            <a:solidFill>
                              <a:srgbClr val="FF0000"/>
                            </a:solidFill>
                            <a:latin typeface="Cambria Math" charset="0"/>
                          </a:rPr>
                          <m:t>′</m:t>
                        </m:r>
                      </m:sup>
                    </m:sSubSup>
                    <m:r>
                      <a:rPr lang="en-US" sz="2000" b="0" i="1" smtClean="0">
                        <a:solidFill>
                          <a:srgbClr val="FF0000"/>
                        </a:solidFill>
                        <a:latin typeface="Cambria Math" charset="0"/>
                      </a:rPr>
                      <m:t>)</m:t>
                    </m:r>
                    <m:r>
                      <a:rPr lang="en-US" sz="2000" i="1">
                        <a:solidFill>
                          <a:srgbClr val="FF0000"/>
                        </a:solidFill>
                        <a:latin typeface="Cambria Math" charset="0"/>
                      </a:rPr>
                      <m:t>=100</m:t>
                    </m:r>
                  </m:oMath>
                </a14:m>
                <a:endParaRPr lang="en-US" sz="2000" dirty="0">
                  <a:solidFill>
                    <a:srgbClr val="FF0000"/>
                  </a:solidFill>
                </a:endParaRPr>
              </a:p>
              <a:p>
                <a:pPr lvl="1">
                  <a:lnSpc>
                    <a:spcPct val="110000"/>
                  </a:lnSpc>
                  <a:buFont typeface="Arial" charset="0"/>
                  <a:buChar char="•"/>
                </a:pPr>
                <a14:m>
                  <m:oMath xmlns:m="http://schemas.openxmlformats.org/officeDocument/2006/math">
                    <m:r>
                      <a:rPr lang="en-US" sz="2000" b="0" i="0" smtClean="0">
                        <a:solidFill>
                          <a:srgbClr val="FF0000"/>
                        </a:solidFill>
                        <a:latin typeface="Cambria Math" charset="0"/>
                      </a:rPr>
                      <m:t>100</m:t>
                    </m:r>
                    <m:r>
                      <a:rPr lang="en-US" sz="2000" i="1">
                        <a:solidFill>
                          <a:srgbClr val="FF0000"/>
                        </a:solidFill>
                        <a:latin typeface="Cambria Math" charset="0"/>
                      </a:rPr>
                      <m:t>𝜆</m:t>
                    </m:r>
                    <m:r>
                      <a:rPr lang="en-US" sz="2000" i="1">
                        <a:solidFill>
                          <a:srgbClr val="FF0000"/>
                        </a:solidFill>
                        <a:latin typeface="Cambria Math" charset="0"/>
                      </a:rPr>
                      <m:t> +100</m:t>
                    </m:r>
                    <m:d>
                      <m:dPr>
                        <m:ctrlPr>
                          <a:rPr lang="en-US" sz="2000" i="1">
                            <a:solidFill>
                              <a:srgbClr val="FF0000"/>
                            </a:solidFill>
                            <a:latin typeface="Cambria Math" panose="02040503050406030204" pitchFamily="18" charset="0"/>
                          </a:rPr>
                        </m:ctrlPr>
                      </m:dPr>
                      <m:e>
                        <m:r>
                          <a:rPr lang="en-US" sz="2000" i="1">
                            <a:solidFill>
                              <a:srgbClr val="FF0000"/>
                            </a:solidFill>
                            <a:latin typeface="Cambria Math" charset="0"/>
                          </a:rPr>
                          <m:t>1−</m:t>
                        </m:r>
                        <m:r>
                          <a:rPr lang="en-US" sz="2000" i="1">
                            <a:solidFill>
                              <a:srgbClr val="FF0000"/>
                            </a:solidFill>
                            <a:latin typeface="Cambria Math" charset="0"/>
                          </a:rPr>
                          <m:t>𝜆</m:t>
                        </m:r>
                      </m:e>
                    </m:d>
                    <m:r>
                      <a:rPr lang="en-US" sz="2000" i="1">
                        <a:solidFill>
                          <a:srgbClr val="FF0000"/>
                        </a:solidFill>
                        <a:latin typeface="Cambria Math" charset="0"/>
                      </a:rPr>
                      <m:t>=100</m:t>
                    </m:r>
                  </m:oMath>
                </a14:m>
                <a:endParaRPr lang="en-US" sz="2000" dirty="0">
                  <a:solidFill>
                    <a:srgbClr val="FF0000"/>
                  </a:solidFill>
                </a:endParaRPr>
              </a:p>
              <a:p>
                <a:pPr>
                  <a:lnSpc>
                    <a:spcPct val="110000"/>
                  </a:lnSpc>
                  <a:buFont typeface="Arial" charset="0"/>
                  <a:buChar char="•"/>
                </a:pPr>
                <a:r>
                  <a:rPr lang="en-US" sz="2400" dirty="0"/>
                  <a:t>The set of feasible flows is convex!</a:t>
                </a:r>
              </a:p>
              <a:p>
                <a:pPr lvl="1">
                  <a:lnSpc>
                    <a:spcPct val="110000"/>
                  </a:lnSpc>
                  <a:buFont typeface="Arial" charset="0"/>
                  <a:buChar char="•"/>
                </a:pPr>
                <a:endParaRPr lang="en-US" sz="20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566931" y="1934671"/>
                <a:ext cx="6961817" cy="4558204"/>
              </a:xfrm>
              <a:blipFill>
                <a:blip r:embed="rId3"/>
                <a:stretch>
                  <a:fillRect l="-1093" t="-1667"/>
                </a:stretch>
              </a:blipFill>
            </p:spPr>
            <p:txBody>
              <a:bodyPr/>
              <a:lstStyle/>
              <a:p>
                <a:r>
                  <a:rPr lang="en-US">
                    <a:noFill/>
                  </a:rPr>
                  <a:t> </a:t>
                </a:r>
              </a:p>
            </p:txBody>
          </p:sp>
        </mc:Fallback>
      </mc:AlternateContent>
      <p:grpSp>
        <p:nvGrpSpPr>
          <p:cNvPr id="18" name="Group 17"/>
          <p:cNvGrpSpPr/>
          <p:nvPr/>
        </p:nvGrpSpPr>
        <p:grpSpPr>
          <a:xfrm>
            <a:off x="7528748" y="212838"/>
            <a:ext cx="4572036" cy="7113640"/>
            <a:chOff x="7479637" y="286670"/>
            <a:chExt cx="4572036" cy="7113640"/>
          </a:xfrm>
        </p:grpSpPr>
        <mc:AlternateContent xmlns:mc="http://schemas.openxmlformats.org/markup-compatibility/2006" xmlns:a14="http://schemas.microsoft.com/office/drawing/2010/main">
          <mc:Choice Requires="a14">
            <p:sp>
              <p:nvSpPr>
                <p:cNvPr id="4" name="Oval 3">
                  <a:extLst>
                    <a:ext uri="{FF2B5EF4-FFF2-40B4-BE49-F238E27FC236}">
                      <a16:creationId xmlns:a16="http://schemas.microsoft.com/office/drawing/2014/main" id="{D2935455-E4B8-864E-8AB3-53A801B8B4C3}"/>
                    </a:ext>
                  </a:extLst>
                </p:cNvPr>
                <p:cNvSpPr/>
                <p:nvPr/>
              </p:nvSpPr>
              <p:spPr>
                <a:xfrm>
                  <a:off x="7568767" y="3462049"/>
                  <a:ext cx="786581" cy="76691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sz="3600" b="1" i="1" smtClean="0">
                                <a:latin typeface="Cambria Math" panose="02040503050406030204" pitchFamily="18" charset="0"/>
                              </a:rPr>
                            </m:ctrlPr>
                          </m:sSubPr>
                          <m:e>
                            <m:r>
                              <a:rPr lang="en-US" sz="3600" b="1" i="1" smtClean="0">
                                <a:latin typeface="Cambria Math" panose="02040503050406030204" pitchFamily="18" charset="0"/>
                              </a:rPr>
                              <m:t>𝒗</m:t>
                            </m:r>
                          </m:e>
                          <m:sub>
                            <m:r>
                              <a:rPr lang="en-US" sz="3600" b="1" i="1" smtClean="0">
                                <a:latin typeface="Cambria Math" panose="02040503050406030204" pitchFamily="18" charset="0"/>
                              </a:rPr>
                              <m:t>𝟏</m:t>
                            </m:r>
                          </m:sub>
                        </m:sSub>
                      </m:oMath>
                    </m:oMathPara>
                  </a14:m>
                  <a:endParaRPr lang="en-US" sz="4400" b="1" dirty="0"/>
                </a:p>
              </p:txBody>
            </p:sp>
          </mc:Choice>
          <mc:Fallback xmlns="">
            <p:sp>
              <p:nvSpPr>
                <p:cNvPr id="4" name="Oval 3">
                  <a:extLst>
                    <a:ext uri="{FF2B5EF4-FFF2-40B4-BE49-F238E27FC236}">
                      <a16:creationId xmlns:a16="http://schemas.microsoft.com/office/drawing/2014/main" xmlns="" xmlns:a14="http://schemas.microsoft.com/office/drawing/2010/main" id="{D2935455-E4B8-864E-8AB3-53A801B8B4C3}"/>
                    </a:ext>
                  </a:extLst>
                </p:cNvPr>
                <p:cNvSpPr>
                  <a:spLocks noRot="1" noChangeAspect="1" noMove="1" noResize="1" noEditPoints="1" noAdjustHandles="1" noChangeArrowheads="1" noChangeShapeType="1" noTextEdit="1"/>
                </p:cNvSpPr>
                <p:nvPr/>
              </p:nvSpPr>
              <p:spPr>
                <a:xfrm>
                  <a:off x="7568767" y="3462049"/>
                  <a:ext cx="786581" cy="766917"/>
                </a:xfrm>
                <a:prstGeom prst="ellipse">
                  <a:avLst/>
                </a:prstGeom>
                <a:blipFill rotWithShape="0">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Oval 4">
                  <a:extLst>
                    <a:ext uri="{FF2B5EF4-FFF2-40B4-BE49-F238E27FC236}">
                      <a16:creationId xmlns:a16="http://schemas.microsoft.com/office/drawing/2014/main" id="{C4C8DE47-818C-0943-8792-9B38440394BF}"/>
                    </a:ext>
                  </a:extLst>
                </p:cNvPr>
                <p:cNvSpPr/>
                <p:nvPr/>
              </p:nvSpPr>
              <p:spPr>
                <a:xfrm>
                  <a:off x="11119195" y="3462049"/>
                  <a:ext cx="786581" cy="76691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sz="3600" b="1" i="1" smtClean="0">
                                <a:latin typeface="Cambria Math" panose="02040503050406030204" pitchFamily="18" charset="0"/>
                              </a:rPr>
                            </m:ctrlPr>
                          </m:sSubPr>
                          <m:e>
                            <m:r>
                              <a:rPr lang="en-US" sz="3600" b="1" i="1">
                                <a:latin typeface="Cambria Math" panose="02040503050406030204" pitchFamily="18" charset="0"/>
                              </a:rPr>
                              <m:t>𝒗</m:t>
                            </m:r>
                          </m:e>
                          <m:sub>
                            <m:r>
                              <a:rPr lang="en-US" sz="3600" b="1" i="1" smtClean="0">
                                <a:latin typeface="Cambria Math" panose="02040503050406030204" pitchFamily="18" charset="0"/>
                              </a:rPr>
                              <m:t>𝟐</m:t>
                            </m:r>
                          </m:sub>
                        </m:sSub>
                      </m:oMath>
                    </m:oMathPara>
                  </a14:m>
                  <a:endParaRPr lang="en-US" sz="3600" b="1" dirty="0"/>
                </a:p>
              </p:txBody>
            </p:sp>
          </mc:Choice>
          <mc:Fallback xmlns="">
            <p:sp>
              <p:nvSpPr>
                <p:cNvPr id="5" name="Oval 4">
                  <a:extLst>
                    <a:ext uri="{FF2B5EF4-FFF2-40B4-BE49-F238E27FC236}">
                      <a16:creationId xmlns:a16="http://schemas.microsoft.com/office/drawing/2014/main" xmlns="" xmlns:a14="http://schemas.microsoft.com/office/drawing/2010/main" id="{C4C8DE47-818C-0943-8792-9B38440394BF}"/>
                    </a:ext>
                  </a:extLst>
                </p:cNvPr>
                <p:cNvSpPr>
                  <a:spLocks noRot="1" noChangeAspect="1" noMove="1" noResize="1" noEditPoints="1" noAdjustHandles="1" noChangeArrowheads="1" noChangeShapeType="1" noTextEdit="1"/>
                </p:cNvSpPr>
                <p:nvPr/>
              </p:nvSpPr>
              <p:spPr>
                <a:xfrm>
                  <a:off x="11119195" y="3462049"/>
                  <a:ext cx="786581" cy="766917"/>
                </a:xfrm>
                <a:prstGeom prst="ellipse">
                  <a:avLst/>
                </a:prstGeom>
                <a:blipFill rotWithShape="0">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A4E26771-3B20-7241-BC74-8E4520148ED3}"/>
                    </a:ext>
                  </a:extLst>
                </p:cNvPr>
                <p:cNvSpPr txBox="1"/>
                <p:nvPr/>
              </p:nvSpPr>
              <p:spPr>
                <a:xfrm>
                  <a:off x="9552788" y="2360150"/>
                  <a:ext cx="425694"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800" i="1">
                                <a:latin typeface="Cambria Math" panose="02040503050406030204" pitchFamily="18" charset="0"/>
                              </a:rPr>
                            </m:ctrlPr>
                          </m:sSubPr>
                          <m:e>
                            <m:r>
                              <a:rPr lang="en-US" sz="2800" i="1">
                                <a:latin typeface="Cambria Math" charset="0"/>
                              </a:rPr>
                              <m:t>𝑒</m:t>
                            </m:r>
                          </m:e>
                          <m:sub>
                            <m:r>
                              <a:rPr lang="en-US" sz="2800" i="1">
                                <a:latin typeface="Cambria Math" charset="0"/>
                              </a:rPr>
                              <m:t>1</m:t>
                            </m:r>
                          </m:sub>
                        </m:sSub>
                      </m:oMath>
                    </m:oMathPara>
                  </a14:m>
                  <a:endParaRPr lang="en-US" sz="2400" dirty="0"/>
                </a:p>
              </p:txBody>
            </p:sp>
          </mc:Choice>
          <mc:Fallback xmlns="">
            <p:sp>
              <p:nvSpPr>
                <p:cNvPr id="6" name="TextBox 5">
                  <a:extLst>
                    <a:ext uri="{FF2B5EF4-FFF2-40B4-BE49-F238E27FC236}">
                      <a16:creationId xmlns:a16="http://schemas.microsoft.com/office/drawing/2014/main" xmlns="" xmlns:a14="http://schemas.microsoft.com/office/drawing/2010/main" id="{A4E26771-3B20-7241-BC74-8E4520148ED3}"/>
                    </a:ext>
                  </a:extLst>
                </p:cNvPr>
                <p:cNvSpPr txBox="1">
                  <a:spLocks noRot="1" noChangeAspect="1" noMove="1" noResize="1" noEditPoints="1" noAdjustHandles="1" noChangeArrowheads="1" noChangeShapeType="1" noTextEdit="1"/>
                </p:cNvSpPr>
                <p:nvPr/>
              </p:nvSpPr>
              <p:spPr>
                <a:xfrm>
                  <a:off x="9552788" y="2360150"/>
                  <a:ext cx="425694" cy="430887"/>
                </a:xfrm>
                <a:prstGeom prst="rect">
                  <a:avLst/>
                </a:prstGeom>
                <a:blipFill rotWithShape="0">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F2ABC4B9-0A77-2143-B7B9-CB660440A6AE}"/>
                    </a:ext>
                  </a:extLst>
                </p:cNvPr>
                <p:cNvSpPr txBox="1"/>
                <p:nvPr/>
              </p:nvSpPr>
              <p:spPr>
                <a:xfrm>
                  <a:off x="9056846" y="5332643"/>
                  <a:ext cx="1438151"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charset="0"/>
                                <a:ea typeface="Cambria Math" panose="02040503050406030204" pitchFamily="18" charset="0"/>
                              </a:rPr>
                              <m:t>𝑑</m:t>
                            </m:r>
                          </m:e>
                          <m:sub>
                            <m:r>
                              <a:rPr lang="en-US" sz="2400" b="0" i="1" smtClean="0">
                                <a:latin typeface="Cambria Math" charset="0"/>
                                <a:ea typeface="Cambria Math" panose="02040503050406030204" pitchFamily="18" charset="0"/>
                              </a:rPr>
                              <m:t>12</m:t>
                            </m:r>
                          </m:sub>
                        </m:sSub>
                        <m:r>
                          <a:rPr lang="en-US" sz="2400" b="0" i="1" smtClean="0">
                            <a:latin typeface="Cambria Math" charset="0"/>
                            <a:ea typeface="Cambria Math" panose="02040503050406030204" pitchFamily="18" charset="0"/>
                          </a:rPr>
                          <m:t>=100</m:t>
                        </m:r>
                      </m:oMath>
                    </m:oMathPara>
                  </a14:m>
                  <a:endParaRPr lang="en-US" sz="2400" dirty="0"/>
                </a:p>
              </p:txBody>
            </p:sp>
          </mc:Choice>
          <mc:Fallback xmlns="">
            <p:sp>
              <p:nvSpPr>
                <p:cNvPr id="9" name="TextBox 8">
                  <a:extLst>
                    <a:ext uri="{FF2B5EF4-FFF2-40B4-BE49-F238E27FC236}">
                      <a16:creationId xmlns:a16="http://schemas.microsoft.com/office/drawing/2014/main" xmlns="" xmlns:a14="http://schemas.microsoft.com/office/drawing/2010/main" id="{F2ABC4B9-0A77-2143-B7B9-CB660440A6AE}"/>
                    </a:ext>
                  </a:extLst>
                </p:cNvPr>
                <p:cNvSpPr txBox="1">
                  <a:spLocks noRot="1" noChangeAspect="1" noMove="1" noResize="1" noEditPoints="1" noAdjustHandles="1" noChangeArrowheads="1" noChangeShapeType="1" noTextEdit="1"/>
                </p:cNvSpPr>
                <p:nvPr/>
              </p:nvSpPr>
              <p:spPr>
                <a:xfrm>
                  <a:off x="9056846" y="5332643"/>
                  <a:ext cx="1438151" cy="369332"/>
                </a:xfrm>
                <a:prstGeom prst="rect">
                  <a:avLst/>
                </a:prstGeom>
                <a:blipFill rotWithShape="0">
                  <a:blip r:embed="rId7"/>
                  <a:stretch>
                    <a:fillRect l="-4237" r="-4237" b="-16393"/>
                  </a:stretch>
                </a:blipFill>
              </p:spPr>
              <p:txBody>
                <a:bodyPr/>
                <a:lstStyle/>
                <a:p>
                  <a:r>
                    <a:rPr lang="en-US">
                      <a:noFill/>
                    </a:rPr>
                    <a:t> </a:t>
                  </a:r>
                </a:p>
              </p:txBody>
            </p:sp>
          </mc:Fallback>
        </mc:AlternateContent>
        <p:sp>
          <p:nvSpPr>
            <p:cNvPr id="11" name="Arc 10">
              <a:extLst>
                <a:ext uri="{FF2B5EF4-FFF2-40B4-BE49-F238E27FC236}">
                  <a16:creationId xmlns:a16="http://schemas.microsoft.com/office/drawing/2014/main" id="{D3D5A06C-68FA-E44B-80E1-75C7E7820204}"/>
                </a:ext>
              </a:extLst>
            </p:cNvPr>
            <p:cNvSpPr/>
            <p:nvPr/>
          </p:nvSpPr>
          <p:spPr>
            <a:xfrm rot="18892415">
              <a:off x="7479673" y="2828310"/>
              <a:ext cx="4572000" cy="4572000"/>
            </a:xfrm>
            <a:prstGeom prst="arc">
              <a:avLst>
                <a:gd name="adj1" fmla="val 16147549"/>
                <a:gd name="adj2" fmla="val 27563"/>
              </a:avLst>
            </a:prstGeom>
            <a:ln w="38100" cmpd="sng">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Arc 11">
              <a:extLst>
                <a:ext uri="{FF2B5EF4-FFF2-40B4-BE49-F238E27FC236}">
                  <a16:creationId xmlns:a16="http://schemas.microsoft.com/office/drawing/2014/main" id="{142E76A3-4ECE-FF4A-8432-860750CCC89C}"/>
                </a:ext>
              </a:extLst>
            </p:cNvPr>
            <p:cNvSpPr/>
            <p:nvPr/>
          </p:nvSpPr>
          <p:spPr>
            <a:xfrm rot="8082452">
              <a:off x="7479637" y="286670"/>
              <a:ext cx="4572000" cy="4572000"/>
            </a:xfrm>
            <a:prstGeom prst="arc">
              <a:avLst>
                <a:gd name="adj1" fmla="val 16277023"/>
                <a:gd name="adj2" fmla="val 51755"/>
              </a:avLst>
            </a:prstGeom>
            <a:ln w="381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A4E26771-3B20-7241-BC74-8E4520148ED3}"/>
                    </a:ext>
                  </a:extLst>
                </p:cNvPr>
                <p:cNvSpPr txBox="1"/>
                <p:nvPr/>
              </p:nvSpPr>
              <p:spPr>
                <a:xfrm>
                  <a:off x="9558940" y="4368728"/>
                  <a:ext cx="433965"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800" b="0" i="1" smtClean="0">
                                <a:latin typeface="Cambria Math" panose="02040503050406030204" pitchFamily="18" charset="0"/>
                              </a:rPr>
                            </m:ctrlPr>
                          </m:sSubPr>
                          <m:e>
                            <m:r>
                              <a:rPr lang="en-US" sz="2800" b="0" i="1" smtClean="0">
                                <a:latin typeface="Cambria Math" charset="0"/>
                              </a:rPr>
                              <m:t>𝑒</m:t>
                            </m:r>
                          </m:e>
                          <m:sub>
                            <m:r>
                              <a:rPr lang="en-US" sz="2800" b="0" i="1" smtClean="0">
                                <a:latin typeface="Cambria Math" charset="0"/>
                              </a:rPr>
                              <m:t>3</m:t>
                            </m:r>
                          </m:sub>
                        </m:sSub>
                      </m:oMath>
                    </m:oMathPara>
                  </a14:m>
                  <a:endParaRPr lang="en-US" sz="2400" dirty="0"/>
                </a:p>
              </p:txBody>
            </p:sp>
          </mc:Choice>
          <mc:Fallback xmlns="">
            <p:sp>
              <p:nvSpPr>
                <p:cNvPr id="14" name="TextBox 13">
                  <a:extLst>
                    <a:ext uri="{FF2B5EF4-FFF2-40B4-BE49-F238E27FC236}">
                      <a16:creationId xmlns:a16="http://schemas.microsoft.com/office/drawing/2014/main" xmlns="" xmlns:a14="http://schemas.microsoft.com/office/drawing/2010/main" id="{A4E26771-3B20-7241-BC74-8E4520148ED3}"/>
                    </a:ext>
                  </a:extLst>
                </p:cNvPr>
                <p:cNvSpPr txBox="1">
                  <a:spLocks noRot="1" noChangeAspect="1" noMove="1" noResize="1" noEditPoints="1" noAdjustHandles="1" noChangeArrowheads="1" noChangeShapeType="1" noTextEdit="1"/>
                </p:cNvSpPr>
                <p:nvPr/>
              </p:nvSpPr>
              <p:spPr>
                <a:xfrm>
                  <a:off x="9558940" y="4368728"/>
                  <a:ext cx="433965" cy="430887"/>
                </a:xfrm>
                <a:prstGeom prst="rect">
                  <a:avLst/>
                </a:prstGeom>
                <a:blipFill rotWithShape="0">
                  <a:blip r:embed="rId8"/>
                  <a:stretch>
                    <a:fillRect/>
                  </a:stretch>
                </a:blipFill>
              </p:spPr>
              <p:txBody>
                <a:bodyPr/>
                <a:lstStyle/>
                <a:p>
                  <a:r>
                    <a:rPr lang="en-US">
                      <a:noFill/>
                    </a:rPr>
                    <a:t> </a:t>
                  </a:r>
                </a:p>
              </p:txBody>
            </p:sp>
          </mc:Fallback>
        </mc:AlternateContent>
        <p:cxnSp>
          <p:nvCxnSpPr>
            <p:cNvPr id="16" name="Straight Arrow Connector 15"/>
            <p:cNvCxnSpPr>
              <a:stCxn id="4" idx="6"/>
              <a:endCxn id="5" idx="2"/>
            </p:cNvCxnSpPr>
            <p:nvPr/>
          </p:nvCxnSpPr>
          <p:spPr>
            <a:xfrm>
              <a:off x="8355348" y="3845508"/>
              <a:ext cx="2763847" cy="0"/>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17" name="Rectangle 16"/>
                <p:cNvSpPr/>
                <p:nvPr/>
              </p:nvSpPr>
              <p:spPr>
                <a:xfrm>
                  <a:off x="9466608" y="3331272"/>
                  <a:ext cx="618631"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i="1">
                                <a:latin typeface="Cambria Math" charset="0"/>
                              </a:rPr>
                              <m:t>𝑒</m:t>
                            </m:r>
                          </m:e>
                          <m:sub>
                            <m:r>
                              <a:rPr lang="en-US" sz="2800" b="0" i="1" smtClean="0">
                                <a:latin typeface="Cambria Math" charset="0"/>
                              </a:rPr>
                              <m:t>2</m:t>
                            </m:r>
                          </m:sub>
                        </m:sSub>
                      </m:oMath>
                    </m:oMathPara>
                  </a14:m>
                  <a:endParaRPr lang="en-US" sz="2400" dirty="0"/>
                </a:p>
              </p:txBody>
            </p:sp>
          </mc:Choice>
          <mc:Fallback xmlns="">
            <p:sp>
              <p:nvSpPr>
                <p:cNvPr id="17" name="Rectangle 16"/>
                <p:cNvSpPr>
                  <a:spLocks noRot="1" noChangeAspect="1" noMove="1" noResize="1" noEditPoints="1" noAdjustHandles="1" noChangeArrowheads="1" noChangeShapeType="1" noTextEdit="1"/>
                </p:cNvSpPr>
                <p:nvPr/>
              </p:nvSpPr>
              <p:spPr>
                <a:xfrm>
                  <a:off x="9466608" y="3331272"/>
                  <a:ext cx="618631" cy="523220"/>
                </a:xfrm>
                <a:prstGeom prst="rect">
                  <a:avLst/>
                </a:prstGeom>
                <a:blipFill rotWithShape="0">
                  <a:blip r:embed="rId9"/>
                  <a:stretch>
                    <a:fillRect/>
                  </a:stretch>
                </a:blipFill>
              </p:spPr>
              <p:txBody>
                <a:bodyPr/>
                <a:lstStyle/>
                <a:p>
                  <a:r>
                    <a:rPr lang="en-US">
                      <a:noFill/>
                    </a:rPr>
                    <a:t> </a:t>
                  </a:r>
                </a:p>
              </p:txBody>
            </p:sp>
          </mc:Fallback>
        </mc:AlternateContent>
      </p:grpSp>
      <p:sp>
        <p:nvSpPr>
          <p:cNvPr id="7" name="Slide Number Placeholder 6">
            <a:extLst>
              <a:ext uri="{FF2B5EF4-FFF2-40B4-BE49-F238E27FC236}">
                <a16:creationId xmlns:a16="http://schemas.microsoft.com/office/drawing/2014/main" id="{951D434E-949B-77F7-6B4F-7CFE716116E9}"/>
              </a:ext>
            </a:extLst>
          </p:cNvPr>
          <p:cNvSpPr>
            <a:spLocks noGrp="1"/>
          </p:cNvSpPr>
          <p:nvPr>
            <p:ph type="sldNum" sz="quarter" idx="12"/>
          </p:nvPr>
        </p:nvSpPr>
        <p:spPr/>
        <p:txBody>
          <a:bodyPr/>
          <a:lstStyle/>
          <a:p>
            <a:fld id="{5E14A864-8846-DC49-9FDC-14F56CA6E9FC}" type="slidenum">
              <a:rPr lang="en-US" smtClean="0"/>
              <a:t>53</a:t>
            </a:fld>
            <a:endParaRPr lang="en-US"/>
          </a:p>
        </p:txBody>
      </p:sp>
    </p:spTree>
    <p:extLst>
      <p:ext uri="{BB962C8B-B14F-4D97-AF65-F5344CB8AC3E}">
        <p14:creationId xmlns:p14="http://schemas.microsoft.com/office/powerpoint/2010/main" val="4059266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Brouwer's</a:t>
            </a:r>
            <a:r>
              <a:rPr lang="en-US" dirty="0"/>
              <a:t> Theorem - example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Assume: </a:t>
                </a:r>
              </a:p>
              <a:p>
                <a:pPr lvl="1">
                  <a:buFont typeface="Wingdings" charset="2"/>
                  <a:buChar char="§"/>
                </a:pPr>
                <a14:m>
                  <m:oMath xmlns:m="http://schemas.openxmlformats.org/officeDocument/2006/math">
                    <m:r>
                      <a:rPr lang="en-US" b="0" i="1" smtClean="0">
                        <a:solidFill>
                          <a:srgbClr val="FF0000"/>
                        </a:solidFill>
                        <a:latin typeface="Cambria Math" charset="0"/>
                      </a:rPr>
                      <m:t>𝑋</m:t>
                    </m:r>
                    <m:r>
                      <a:rPr lang="en-US" b="0" i="1" smtClean="0">
                        <a:solidFill>
                          <a:srgbClr val="FF0000"/>
                        </a:solidFill>
                        <a:latin typeface="Cambria Math" charset="0"/>
                      </a:rPr>
                      <m:t>=</m:t>
                    </m:r>
                    <m:d>
                      <m:dPr>
                        <m:begChr m:val="["/>
                        <m:endChr m:val="]"/>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charset="0"/>
                          </a:rPr>
                          <m:t>1,0</m:t>
                        </m:r>
                      </m:e>
                    </m:d>
                  </m:oMath>
                </a14:m>
                <a:endParaRPr lang="en-US" b="0" dirty="0"/>
              </a:p>
              <a:p>
                <a:pPr lvl="1">
                  <a:buFont typeface="Wingdings" charset="2"/>
                  <a:buChar char="§"/>
                </a:pPr>
                <a14:m>
                  <m:oMath xmlns:m="http://schemas.openxmlformats.org/officeDocument/2006/math">
                    <m:r>
                      <a:rPr lang="en-US" b="0" i="1" smtClean="0">
                        <a:solidFill>
                          <a:srgbClr val="FF0000"/>
                        </a:solidFill>
                        <a:latin typeface="Cambria Math" charset="0"/>
                      </a:rPr>
                      <m:t>𝑔</m:t>
                    </m:r>
                    <m:d>
                      <m:dPr>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charset="0"/>
                          </a:rPr>
                          <m:t>𝑥</m:t>
                        </m:r>
                      </m:e>
                    </m:d>
                    <m:r>
                      <a:rPr lang="en-US" b="0" i="1" smtClean="0">
                        <a:solidFill>
                          <a:srgbClr val="FF0000"/>
                        </a:solidFill>
                        <a:latin typeface="Cambria Math" charset="0"/>
                      </a:rPr>
                      <m:t>=</m:t>
                    </m:r>
                    <m:sSup>
                      <m:sSupPr>
                        <m:ctrlPr>
                          <a:rPr lang="en-US" b="0" i="1" smtClean="0">
                            <a:solidFill>
                              <a:srgbClr val="FF0000"/>
                            </a:solidFill>
                            <a:latin typeface="Cambria Math" panose="02040503050406030204" pitchFamily="18" charset="0"/>
                          </a:rPr>
                        </m:ctrlPr>
                      </m:sSupPr>
                      <m:e>
                        <m:r>
                          <a:rPr lang="en-US" b="0" i="1" smtClean="0">
                            <a:solidFill>
                              <a:srgbClr val="FF0000"/>
                            </a:solidFill>
                            <a:latin typeface="Cambria Math" charset="0"/>
                          </a:rPr>
                          <m:t>𝑥</m:t>
                        </m:r>
                      </m:e>
                      <m:sup>
                        <m:r>
                          <a:rPr lang="en-US" b="0" i="1" smtClean="0">
                            <a:solidFill>
                              <a:srgbClr val="FF0000"/>
                            </a:solidFill>
                            <a:latin typeface="Cambria Math" panose="02040503050406030204" pitchFamily="18" charset="0"/>
                          </a:rPr>
                          <m:t>2</m:t>
                        </m:r>
                      </m:sup>
                    </m:sSup>
                  </m:oMath>
                </a14:m>
                <a:endParaRPr lang="en-US" dirty="0">
                  <a:solidFill>
                    <a:srgbClr val="FF0000"/>
                  </a:solidFill>
                </a:endParaRPr>
              </a:p>
              <a:p>
                <a:r>
                  <a:rPr lang="en-US" dirty="0"/>
                  <a:t>What is a fixed point for </a:t>
                </a:r>
                <a14:m>
                  <m:oMath xmlns:m="http://schemas.openxmlformats.org/officeDocument/2006/math">
                    <m:r>
                      <a:rPr lang="en-US" b="0" i="1" smtClean="0">
                        <a:solidFill>
                          <a:srgbClr val="FF0000"/>
                        </a:solidFill>
                        <a:latin typeface="Cambria Math" charset="0"/>
                      </a:rPr>
                      <m:t>𝑔</m:t>
                    </m:r>
                  </m:oMath>
                </a14:m>
                <a:r>
                  <a:rPr lang="en-US" dirty="0"/>
                  <a:t> ?</a:t>
                </a:r>
              </a:p>
              <a:p>
                <a:pPr marL="342900" lvl="1" indent="-342900">
                  <a:buFont typeface="Arial"/>
                  <a:buChar char="•"/>
                </a:pPr>
                <a:r>
                  <a:rPr lang="en-US" sz="3200" dirty="0"/>
                  <a:t>What about </a:t>
                </a:r>
                <a14:m>
                  <m:oMath xmlns:m="http://schemas.openxmlformats.org/officeDocument/2006/math">
                    <m:r>
                      <a:rPr lang="en-US" sz="3200" b="0" i="1" smtClean="0">
                        <a:solidFill>
                          <a:srgbClr val="FF0000"/>
                        </a:solidFill>
                        <a:latin typeface="Cambria Math" charset="0"/>
                      </a:rPr>
                      <m:t>𝑔</m:t>
                    </m:r>
                    <m:d>
                      <m:dPr>
                        <m:ctrlPr>
                          <a:rPr lang="en-US" sz="3200" i="1">
                            <a:solidFill>
                              <a:srgbClr val="FF0000"/>
                            </a:solidFill>
                            <a:latin typeface="Cambria Math" panose="02040503050406030204" pitchFamily="18" charset="0"/>
                          </a:rPr>
                        </m:ctrlPr>
                      </m:dPr>
                      <m:e>
                        <m:r>
                          <a:rPr lang="en-US" sz="3200" i="1">
                            <a:solidFill>
                              <a:srgbClr val="FF0000"/>
                            </a:solidFill>
                            <a:latin typeface="Cambria Math" charset="0"/>
                          </a:rPr>
                          <m:t>𝑥</m:t>
                        </m:r>
                      </m:e>
                    </m:d>
                    <m:r>
                      <a:rPr lang="en-US" sz="3200" i="1">
                        <a:solidFill>
                          <a:srgbClr val="FF0000"/>
                        </a:solidFill>
                        <a:latin typeface="Cambria Math" charset="0"/>
                      </a:rPr>
                      <m:t>=</m:t>
                    </m:r>
                    <m:r>
                      <a:rPr lang="en-US" sz="3200" b="0" i="1" smtClean="0">
                        <a:solidFill>
                          <a:srgbClr val="FF0000"/>
                        </a:solidFill>
                        <a:latin typeface="Cambria Math" charset="0"/>
                      </a:rPr>
                      <m:t>2</m:t>
                    </m:r>
                    <m:r>
                      <a:rPr lang="en-US" sz="3200" i="1">
                        <a:solidFill>
                          <a:srgbClr val="FF0000"/>
                        </a:solidFill>
                        <a:latin typeface="Cambria Math" charset="0"/>
                      </a:rPr>
                      <m:t>𝑥</m:t>
                    </m:r>
                  </m:oMath>
                </a14:m>
                <a:r>
                  <a:rPr lang="en-US" sz="3200" dirty="0">
                    <a:solidFill>
                      <a:srgbClr val="FF0000"/>
                    </a:solidFill>
                  </a:rPr>
                  <a:t> </a:t>
                </a:r>
                <a:r>
                  <a:rPr lang="en-US" sz="3200" dirty="0"/>
                  <a:t>?</a:t>
                </a:r>
                <a:endParaRPr lang="en-US" dirty="0"/>
              </a:p>
              <a:p>
                <a:pPr marL="457200" lvl="1" indent="0">
                  <a:buNone/>
                </a:pPr>
                <a14:m>
                  <m:oMathPara xmlns:m="http://schemas.openxmlformats.org/officeDocument/2006/math">
                    <m:oMathParaPr>
                      <m:jc m:val="left"/>
                    </m:oMathParaPr>
                    <m:oMath xmlns:m="http://schemas.openxmlformats.org/officeDocument/2006/math">
                      <m:r>
                        <a:rPr lang="en-US" b="0" i="1" dirty="0" smtClean="0">
                          <a:latin typeface="Cambria Math" charset="0"/>
                        </a:rPr>
                        <m:t>  </m:t>
                      </m:r>
                      <m:r>
                        <a:rPr lang="en-US" b="0" i="1" dirty="0" smtClean="0">
                          <a:solidFill>
                            <a:srgbClr val="FF0000"/>
                          </a:solidFill>
                          <a:latin typeface="Cambria Math" charset="0"/>
                        </a:rPr>
                        <m:t>𝑔</m:t>
                      </m:r>
                      <m:r>
                        <a:rPr lang="en-US" i="1" dirty="0">
                          <a:solidFill>
                            <a:srgbClr val="FF0000"/>
                          </a:solidFill>
                          <a:latin typeface="Cambria Math" charset="0"/>
                        </a:rPr>
                        <m:t>:</m:t>
                      </m:r>
                      <m:r>
                        <a:rPr lang="en-US" i="1" dirty="0">
                          <a:solidFill>
                            <a:srgbClr val="FF0000"/>
                          </a:solidFill>
                          <a:latin typeface="Cambria Math" charset="0"/>
                        </a:rPr>
                        <m:t>𝑋</m:t>
                      </m:r>
                      <m:r>
                        <a:rPr lang="en-US" i="1" dirty="0">
                          <a:solidFill>
                            <a:srgbClr val="FF0000"/>
                          </a:solidFill>
                          <a:latin typeface="Cambria Math" charset="0"/>
                        </a:rPr>
                        <m:t>→</m:t>
                      </m:r>
                      <m:r>
                        <a:rPr lang="en-US" i="1" dirty="0">
                          <a:solidFill>
                            <a:srgbClr val="FF0000"/>
                          </a:solidFill>
                          <a:latin typeface="Cambria Math" charset="0"/>
                        </a:rPr>
                        <m:t>𝑋</m:t>
                      </m:r>
                    </m:oMath>
                  </m:oMathPara>
                </a14:m>
                <a:endParaRPr lang="en-US" dirty="0">
                  <a:solidFill>
                    <a:srgbClr val="FF0000"/>
                  </a:solidFill>
                </a:endParaRPr>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327" t="-2326"/>
                </a:stretch>
              </a:blipFill>
            </p:spPr>
            <p:txBody>
              <a:bodyPr/>
              <a:lstStyle/>
              <a:p>
                <a:r>
                  <a:rPr lang="en-US">
                    <a:noFill/>
                  </a:rPr>
                  <a:t> </a:t>
                </a:r>
              </a:p>
            </p:txBody>
          </p:sp>
        </mc:Fallback>
      </mc:AlternateContent>
      <p:sp>
        <p:nvSpPr>
          <p:cNvPr id="4" name="Multiply 3"/>
          <p:cNvSpPr/>
          <p:nvPr/>
        </p:nvSpPr>
        <p:spPr>
          <a:xfrm>
            <a:off x="838200" y="3915565"/>
            <a:ext cx="419877" cy="606490"/>
          </a:xfrm>
          <a:prstGeom prst="mathMultiply">
            <a:avLst>
              <a:gd name="adj1" fmla="val 9234"/>
            </a:avLst>
          </a:prstGeom>
          <a:solidFill>
            <a:schemeClr val="accent1">
              <a:lumMod val="50000"/>
              <a:lumOff val="50000"/>
            </a:schemeClr>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5" name="Slide Number Placeholder 4">
            <a:extLst>
              <a:ext uri="{FF2B5EF4-FFF2-40B4-BE49-F238E27FC236}">
                <a16:creationId xmlns:a16="http://schemas.microsoft.com/office/drawing/2014/main" id="{CBEBB6D0-A2F4-AAF2-F9F2-058CE63B9216}"/>
              </a:ext>
            </a:extLst>
          </p:cNvPr>
          <p:cNvSpPr>
            <a:spLocks noGrp="1"/>
          </p:cNvSpPr>
          <p:nvPr>
            <p:ph type="sldNum" sz="quarter" idx="12"/>
          </p:nvPr>
        </p:nvSpPr>
        <p:spPr/>
        <p:txBody>
          <a:bodyPr/>
          <a:lstStyle/>
          <a:p>
            <a:fld id="{5E14A864-8846-DC49-9FDC-14F56CA6E9FC}" type="slidenum">
              <a:rPr lang="en-US" smtClean="0"/>
              <a:t>54</a:t>
            </a:fld>
            <a:endParaRPr lang="en-US"/>
          </a:p>
        </p:txBody>
      </p:sp>
    </p:spTree>
    <p:extLst>
      <p:ext uri="{BB962C8B-B14F-4D97-AF65-F5344CB8AC3E}">
        <p14:creationId xmlns:p14="http://schemas.microsoft.com/office/powerpoint/2010/main" val="4030096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Brouwer's</a:t>
            </a:r>
            <a:r>
              <a:rPr lang="en-US" dirty="0"/>
              <a:t> Theorem</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Does the traffic assignment problem satisfy the conditions of </a:t>
                </a:r>
                <a:r>
                  <a:rPr lang="en-US" dirty="0" err="1"/>
                  <a:t>Brouwer's</a:t>
                </a:r>
                <a:r>
                  <a:rPr lang="en-US" dirty="0"/>
                  <a:t> theorem?</a:t>
                </a:r>
              </a:p>
              <a:p>
                <a:r>
                  <a:rPr lang="en-US" dirty="0"/>
                  <a:t>Let </a:t>
                </a:r>
                <a14:m>
                  <m:oMath xmlns:m="http://schemas.openxmlformats.org/officeDocument/2006/math">
                    <m:r>
                      <a:rPr lang="en-US" i="1" dirty="0" smtClean="0">
                        <a:solidFill>
                          <a:srgbClr val="FF0000"/>
                        </a:solidFill>
                        <a:latin typeface="Cambria Math" charset="0"/>
                      </a:rPr>
                      <m:t>𝐻</m:t>
                    </m:r>
                  </m:oMath>
                </a14:m>
                <a:r>
                  <a:rPr lang="en-US" dirty="0"/>
                  <a:t> be the set of all feasible flows. </a:t>
                </a:r>
                <a14:m>
                  <m:oMath xmlns:m="http://schemas.openxmlformats.org/officeDocument/2006/math">
                    <m:r>
                      <a:rPr lang="en-US" i="1" dirty="0" smtClean="0">
                        <a:solidFill>
                          <a:srgbClr val="FF0000"/>
                        </a:solidFill>
                        <a:latin typeface="Cambria Math" charset="0"/>
                      </a:rPr>
                      <m:t>𝐻</m:t>
                    </m:r>
                  </m:oMath>
                </a14:m>
                <a:r>
                  <a:rPr lang="en-US" dirty="0"/>
                  <a:t> is closed, bounded, and convex</a:t>
                </a:r>
              </a:p>
              <a:p>
                <a:r>
                  <a:rPr lang="en-US" dirty="0"/>
                  <a:t>But what is </a:t>
                </a:r>
                <a14:m>
                  <m:oMath xmlns:m="http://schemas.openxmlformats.org/officeDocument/2006/math">
                    <m:r>
                      <a:rPr lang="en-US" b="0" i="1" smtClean="0">
                        <a:solidFill>
                          <a:srgbClr val="FF0000"/>
                        </a:solidFill>
                        <a:latin typeface="Cambria Math" charset="0"/>
                      </a:rPr>
                      <m:t>𝑔</m:t>
                    </m:r>
                    <m:r>
                      <a:rPr lang="en-US" b="0" i="1" smtClean="0">
                        <a:solidFill>
                          <a:srgbClr val="FF0000"/>
                        </a:solidFill>
                        <a:latin typeface="Cambria Math" charset="0"/>
                      </a:rPr>
                      <m:t>:</m:t>
                    </m:r>
                    <m:r>
                      <a:rPr lang="en-US" b="0" i="1" smtClean="0">
                        <a:solidFill>
                          <a:srgbClr val="FF0000"/>
                        </a:solidFill>
                        <a:latin typeface="Cambria Math" charset="0"/>
                      </a:rPr>
                      <m:t>𝐻</m:t>
                    </m:r>
                    <m:r>
                      <a:rPr lang="en-US" b="0" i="1" smtClean="0">
                        <a:solidFill>
                          <a:srgbClr val="FF0000"/>
                        </a:solidFill>
                        <a:latin typeface="Cambria Math" charset="0"/>
                      </a:rPr>
                      <m:t>→</m:t>
                    </m:r>
                    <m:r>
                      <a:rPr lang="en-US" b="0" i="1" smtClean="0">
                        <a:solidFill>
                          <a:srgbClr val="FF0000"/>
                        </a:solidFill>
                        <a:latin typeface="Cambria Math" charset="0"/>
                      </a:rPr>
                      <m:t>𝐻</m:t>
                    </m:r>
                  </m:oMath>
                </a14:m>
                <a:r>
                  <a:rPr lang="en-US" dirty="0">
                    <a:solidFill>
                      <a:srgbClr val="FF0000"/>
                    </a:solidFill>
                  </a:rPr>
                  <a:t> </a:t>
                </a:r>
                <a:r>
                  <a:rPr lang="en-US" dirty="0"/>
                  <a:t>?</a:t>
                </a:r>
              </a:p>
              <a:p>
                <a:pPr lvl="1"/>
                <a:r>
                  <a:rPr lang="en-US" dirty="0"/>
                  <a:t>We will define </a:t>
                </a:r>
                <a14:m>
                  <m:oMath xmlns:m="http://schemas.openxmlformats.org/officeDocument/2006/math">
                    <m:r>
                      <a:rPr lang="en-US" b="0" i="1" smtClean="0">
                        <a:solidFill>
                          <a:srgbClr val="FF0000"/>
                        </a:solidFill>
                        <a:latin typeface="Cambria Math" charset="0"/>
                      </a:rPr>
                      <m:t>𝑔</m:t>
                    </m:r>
                  </m:oMath>
                </a14:m>
                <a:r>
                  <a:rPr lang="en-US" dirty="0"/>
                  <a:t> using a technique called </a:t>
                </a:r>
                <a:r>
                  <a:rPr lang="en-US" i="1" dirty="0" err="1"/>
                  <a:t>variational</a:t>
                </a:r>
                <a:r>
                  <a:rPr lang="en-US" i="1" dirty="0"/>
                  <a:t> inequality</a:t>
                </a:r>
              </a:p>
              <a:p>
                <a:pPr lvl="2"/>
                <a:r>
                  <a:rPr lang="en-US" dirty="0"/>
                  <a:t>Inequality that applies over a set of variable (e.g., for all </a:t>
                </a:r>
                <a14:m>
                  <m:oMath xmlns:m="http://schemas.openxmlformats.org/officeDocument/2006/math">
                    <m:r>
                      <m:rPr>
                        <m:sty m:val="p"/>
                      </m:rPr>
                      <a:rPr lang="en-US" b="0" i="0" smtClean="0">
                        <a:solidFill>
                          <a:srgbClr val="FF0000"/>
                        </a:solidFill>
                        <a:latin typeface="Cambria Math" charset="0"/>
                      </a:rPr>
                      <m:t>f</m:t>
                    </m:r>
                    <m:r>
                      <a:rPr lang="en-US" b="0" i="1" smtClean="0">
                        <a:solidFill>
                          <a:srgbClr val="FF0000"/>
                        </a:solidFill>
                        <a:latin typeface="Cambria Math" charset="0"/>
                      </a:rPr>
                      <m:t>∈</m:t>
                    </m:r>
                    <m:r>
                      <a:rPr lang="en-US" i="1">
                        <a:solidFill>
                          <a:srgbClr val="FF0000"/>
                        </a:solidFill>
                        <a:latin typeface="Cambria Math" charset="0"/>
                      </a:rPr>
                      <m:t>𝐻</m:t>
                    </m:r>
                  </m:oMath>
                </a14:m>
                <a:r>
                  <a:rPr lang="en-US" dirty="0"/>
                  <a: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278" t="-1702" r="-2056"/>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2E4F774B-F1EB-3CF6-83BA-9CAF776614B6}"/>
              </a:ext>
            </a:extLst>
          </p:cNvPr>
          <p:cNvSpPr>
            <a:spLocks noGrp="1"/>
          </p:cNvSpPr>
          <p:nvPr>
            <p:ph type="sldNum" sz="quarter" idx="12"/>
          </p:nvPr>
        </p:nvSpPr>
        <p:spPr/>
        <p:txBody>
          <a:bodyPr/>
          <a:lstStyle/>
          <a:p>
            <a:fld id="{5E14A864-8846-DC49-9FDC-14F56CA6E9FC}" type="slidenum">
              <a:rPr lang="en-US" smtClean="0"/>
              <a:t>55</a:t>
            </a:fld>
            <a:endParaRPr lang="en-US"/>
          </a:p>
        </p:txBody>
      </p:sp>
    </p:spTree>
    <p:extLst>
      <p:ext uri="{BB962C8B-B14F-4D97-AF65-F5344CB8AC3E}">
        <p14:creationId xmlns:p14="http://schemas.microsoft.com/office/powerpoint/2010/main" val="4131070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Variational</a:t>
            </a:r>
            <a:r>
              <a:rPr lang="en-US" dirty="0"/>
              <a:t> inequality</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pPr marL="342900" lvl="1" indent="-342900">
                  <a:buFont typeface="Arial" charset="0"/>
                  <a:buChar char="•"/>
                </a:pPr>
                <a:r>
                  <a:rPr lang="en-US" dirty="0"/>
                  <a:t>First, we want </a:t>
                </a:r>
                <a14:m>
                  <m:oMath xmlns:m="http://schemas.openxmlformats.org/officeDocument/2006/math">
                    <m:r>
                      <a:rPr lang="en-US" i="1" smtClean="0">
                        <a:solidFill>
                          <a:srgbClr val="FF0000"/>
                        </a:solidFill>
                        <a:latin typeface="Cambria Math" charset="0"/>
                      </a:rPr>
                      <m:t>𝑔</m:t>
                    </m:r>
                  </m:oMath>
                </a14:m>
                <a:r>
                  <a:rPr lang="en-US" dirty="0"/>
                  <a:t> to be stable at UE flow and only there</a:t>
                </a:r>
              </a:p>
              <a:p>
                <a:pPr marL="342900" lvl="1" indent="-342900">
                  <a:buFont typeface="Arial" charset="0"/>
                  <a:buChar char="•"/>
                </a:pPr>
                <a:r>
                  <a:rPr lang="en-US" dirty="0"/>
                  <a:t>Assume </a:t>
                </a:r>
                <a14:m>
                  <m:oMath xmlns:m="http://schemas.openxmlformats.org/officeDocument/2006/math">
                    <m:sSup>
                      <m:sSupPr>
                        <m:ctrlPr>
                          <a:rPr lang="en-US" b="0" i="1" smtClean="0">
                            <a:solidFill>
                              <a:srgbClr val="FF0000"/>
                            </a:solidFill>
                            <a:latin typeface="Cambria Math" panose="02040503050406030204" pitchFamily="18" charset="0"/>
                          </a:rPr>
                        </m:ctrlPr>
                      </m:sSupPr>
                      <m:e>
                        <m:r>
                          <a:rPr lang="en-US" i="1">
                            <a:solidFill>
                              <a:srgbClr val="FF0000"/>
                            </a:solidFill>
                            <a:latin typeface="Cambria Math" charset="0"/>
                          </a:rPr>
                          <m:t>𝑓</m:t>
                        </m:r>
                      </m:e>
                      <m:sup>
                        <m:r>
                          <a:rPr lang="en-US" b="0" i="1" smtClean="0">
                            <a:solidFill>
                              <a:srgbClr val="FF0000"/>
                            </a:solidFill>
                            <a:latin typeface="Cambria Math" charset="0"/>
                          </a:rPr>
                          <m:t>𝑈𝐸</m:t>
                        </m:r>
                      </m:sup>
                    </m:sSup>
                  </m:oMath>
                </a14:m>
                <a:r>
                  <a:rPr lang="en-US" dirty="0"/>
                  <a:t> is a UE flow</a:t>
                </a:r>
              </a:p>
              <a:p>
                <a:pPr marL="742950" lvl="2" indent="-342900">
                  <a:buFont typeface="Arial" charset="0"/>
                  <a:buChar char="•"/>
                </a:pPr>
                <a14:m>
                  <m:oMath xmlns:m="http://schemas.openxmlformats.org/officeDocument/2006/math">
                    <m:r>
                      <a:rPr lang="en-US" i="1" smtClean="0">
                        <a:solidFill>
                          <a:srgbClr val="FF0000"/>
                        </a:solidFill>
                        <a:latin typeface="Cambria Math" charset="0"/>
                      </a:rPr>
                      <m:t>𝐶</m:t>
                    </m:r>
                    <m:d>
                      <m:dPr>
                        <m:ctrlPr>
                          <a:rPr lang="en-US" i="1">
                            <a:solidFill>
                              <a:srgbClr val="FF0000"/>
                            </a:solidFill>
                            <a:latin typeface="Cambria Math" panose="02040503050406030204" pitchFamily="18" charset="0"/>
                          </a:rPr>
                        </m:ctrlPr>
                      </m:dPr>
                      <m:e>
                        <m:sSup>
                          <m:sSupPr>
                            <m:ctrlPr>
                              <a:rPr lang="en-US" b="0" i="1" smtClean="0">
                                <a:solidFill>
                                  <a:srgbClr val="FF0000"/>
                                </a:solidFill>
                                <a:latin typeface="Cambria Math" panose="02040503050406030204" pitchFamily="18" charset="0"/>
                              </a:rPr>
                            </m:ctrlPr>
                          </m:sSupPr>
                          <m:e>
                            <m:r>
                              <a:rPr lang="en-US" i="1">
                                <a:solidFill>
                                  <a:srgbClr val="FF0000"/>
                                </a:solidFill>
                                <a:latin typeface="Cambria Math" charset="0"/>
                              </a:rPr>
                              <m:t>𝑓</m:t>
                            </m:r>
                          </m:e>
                          <m:sup>
                            <m:r>
                              <a:rPr lang="en-US" b="0" i="1" smtClean="0">
                                <a:solidFill>
                                  <a:srgbClr val="FF0000"/>
                                </a:solidFill>
                                <a:latin typeface="Cambria Math" charset="0"/>
                              </a:rPr>
                              <m:t>𝑈𝐸</m:t>
                            </m:r>
                          </m:sup>
                        </m:sSup>
                      </m:e>
                    </m:d>
                    <m:r>
                      <a:rPr lang="en-US">
                        <a:solidFill>
                          <a:srgbClr val="FF0000"/>
                        </a:solidFill>
                        <a:latin typeface="Cambria Math" charset="0"/>
                      </a:rPr>
                      <m:t>=</m:t>
                    </m:r>
                    <m:nary>
                      <m:naryPr>
                        <m:chr m:val="∑"/>
                        <m:supHide m:val="on"/>
                        <m:ctrlPr>
                          <a:rPr lang="en-US" i="1">
                            <a:solidFill>
                              <a:srgbClr val="FF0000"/>
                            </a:solidFill>
                            <a:latin typeface="Cambria Math" panose="02040503050406030204" pitchFamily="18" charset="0"/>
                          </a:rPr>
                        </m:ctrlPr>
                      </m:naryPr>
                      <m:sub>
                        <m:r>
                          <a:rPr lang="en-US" i="1">
                            <a:solidFill>
                              <a:srgbClr val="FF0000"/>
                            </a:solidFill>
                            <a:latin typeface="Cambria Math" charset="0"/>
                          </a:rPr>
                          <m:t>𝑝</m:t>
                        </m:r>
                        <m:r>
                          <a:rPr lang="en-US" i="1">
                            <a:solidFill>
                              <a:srgbClr val="FF0000"/>
                            </a:solidFill>
                            <a:latin typeface="Cambria Math" charset="0"/>
                          </a:rPr>
                          <m:t>∈</m:t>
                        </m:r>
                        <m:r>
                          <a:rPr lang="en-US" i="1">
                            <a:solidFill>
                              <a:srgbClr val="FF0000"/>
                            </a:solidFill>
                            <a:latin typeface="Cambria Math" charset="0"/>
                          </a:rPr>
                          <m:t>𝑃</m:t>
                        </m:r>
                      </m:sub>
                      <m:sup/>
                      <m:e>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𝑙</m:t>
                            </m:r>
                          </m:e>
                          <m:sub>
                            <m:r>
                              <a:rPr lang="en-US" i="1">
                                <a:solidFill>
                                  <a:srgbClr val="FF0000"/>
                                </a:solidFill>
                                <a:latin typeface="Cambria Math" charset="0"/>
                              </a:rPr>
                              <m:t>𝑝</m:t>
                            </m:r>
                          </m:sub>
                        </m:sSub>
                        <m:r>
                          <a:rPr lang="en-US" i="1">
                            <a:solidFill>
                              <a:srgbClr val="FF0000"/>
                            </a:solidFill>
                            <a:latin typeface="Cambria Math" charset="0"/>
                          </a:rPr>
                          <m:t>(</m:t>
                        </m:r>
                        <m:sSup>
                          <m:sSupPr>
                            <m:ctrlPr>
                              <a:rPr lang="en-US" b="0" i="1" smtClean="0">
                                <a:solidFill>
                                  <a:srgbClr val="FF0000"/>
                                </a:solidFill>
                                <a:latin typeface="Cambria Math" panose="02040503050406030204" pitchFamily="18" charset="0"/>
                              </a:rPr>
                            </m:ctrlPr>
                          </m:sSupPr>
                          <m:e>
                            <m:r>
                              <a:rPr lang="en-US" i="1">
                                <a:solidFill>
                                  <a:srgbClr val="FF0000"/>
                                </a:solidFill>
                                <a:latin typeface="Cambria Math" charset="0"/>
                              </a:rPr>
                              <m:t>𝑓</m:t>
                            </m:r>
                          </m:e>
                          <m:sup>
                            <m:r>
                              <a:rPr lang="en-US" b="0" i="1" smtClean="0">
                                <a:solidFill>
                                  <a:srgbClr val="FF0000"/>
                                </a:solidFill>
                                <a:latin typeface="Cambria Math" charset="0"/>
                              </a:rPr>
                              <m:t>𝑈𝐸</m:t>
                            </m:r>
                          </m:sup>
                        </m:sSup>
                        <m:r>
                          <a:rPr lang="en-US" i="1">
                            <a:solidFill>
                              <a:srgbClr val="FF0000"/>
                            </a:solidFill>
                            <a:latin typeface="Cambria Math" charset="0"/>
                          </a:rPr>
                          <m:t>)</m:t>
                        </m:r>
                      </m:e>
                    </m:nary>
                    <m:sSubSup>
                      <m:sSubSupPr>
                        <m:ctrlPr>
                          <a:rPr lang="en-US" b="0" i="1" smtClean="0">
                            <a:solidFill>
                              <a:srgbClr val="FF0000"/>
                            </a:solidFill>
                            <a:latin typeface="Cambria Math" panose="02040503050406030204" pitchFamily="18" charset="0"/>
                          </a:rPr>
                        </m:ctrlPr>
                      </m:sSubSupPr>
                      <m:e>
                        <m:r>
                          <a:rPr lang="en-US" i="1">
                            <a:solidFill>
                              <a:srgbClr val="FF0000"/>
                            </a:solidFill>
                            <a:latin typeface="Cambria Math" charset="0"/>
                          </a:rPr>
                          <m:t>𝑓</m:t>
                        </m:r>
                      </m:e>
                      <m:sub>
                        <m:r>
                          <a:rPr lang="en-US" i="1">
                            <a:solidFill>
                              <a:srgbClr val="FF0000"/>
                            </a:solidFill>
                            <a:latin typeface="Cambria Math" charset="0"/>
                          </a:rPr>
                          <m:t>𝑝</m:t>
                        </m:r>
                      </m:sub>
                      <m:sup>
                        <m:r>
                          <a:rPr lang="en-US" b="0" i="1" smtClean="0">
                            <a:solidFill>
                              <a:srgbClr val="FF0000"/>
                            </a:solidFill>
                            <a:latin typeface="Cambria Math" charset="0"/>
                          </a:rPr>
                          <m:t>𝑈𝐸</m:t>
                        </m:r>
                      </m:sup>
                    </m:sSubSup>
                  </m:oMath>
                </a14:m>
                <a:endParaRPr lang="en-US" dirty="0"/>
              </a:p>
              <a:p>
                <a:pPr marL="742950" lvl="2" indent="-342900">
                  <a:buFont typeface="Arial" charset="0"/>
                  <a:buChar char="•"/>
                </a:pPr>
                <a:r>
                  <a:rPr lang="en-US" dirty="0"/>
                  <a:t>At UE all used paths for a given </a:t>
                </a:r>
                <a14:m>
                  <m:oMath xmlns:m="http://schemas.openxmlformats.org/officeDocument/2006/math">
                    <m:d>
                      <m:dPr>
                        <m:begChr m:val="{"/>
                        <m:endChr m:val="}"/>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charset="0"/>
                          </a:rPr>
                          <m:t>𝑠</m:t>
                        </m:r>
                        <m:r>
                          <a:rPr lang="en-US" b="0" i="1" smtClean="0">
                            <a:solidFill>
                              <a:srgbClr val="FF0000"/>
                            </a:solidFill>
                            <a:latin typeface="Cambria Math" charset="0"/>
                          </a:rPr>
                          <m:t>,</m:t>
                        </m:r>
                        <m:r>
                          <a:rPr lang="en-US" b="0" i="1" smtClean="0">
                            <a:solidFill>
                              <a:srgbClr val="FF0000"/>
                            </a:solidFill>
                            <a:latin typeface="Cambria Math" charset="0"/>
                          </a:rPr>
                          <m:t>𝑡</m:t>
                        </m:r>
                      </m:e>
                    </m:d>
                  </m:oMath>
                </a14:m>
                <a:r>
                  <a:rPr lang="en-US" dirty="0"/>
                  <a:t> pair have equal travel time</a:t>
                </a:r>
              </a:p>
              <a:p>
                <a:pPr marL="342900" lvl="1" indent="-342900">
                  <a:buFont typeface="Arial" charset="0"/>
                  <a:buChar char="•"/>
                </a:pPr>
                <a:r>
                  <a:rPr lang="en-US" dirty="0"/>
                  <a:t>Assume that travel times are fixed at </a:t>
                </a:r>
                <a14:m>
                  <m:oMath xmlns:m="http://schemas.openxmlformats.org/officeDocument/2006/math">
                    <m:sSub>
                      <m:sSubPr>
                        <m:ctrlPr>
                          <a:rPr lang="en-US" i="1" smtClean="0">
                            <a:solidFill>
                              <a:srgbClr val="FF0000"/>
                            </a:solidFill>
                            <a:latin typeface="Cambria Math" panose="02040503050406030204" pitchFamily="18" charset="0"/>
                          </a:rPr>
                        </m:ctrlPr>
                      </m:sSubPr>
                      <m:e>
                        <m:r>
                          <a:rPr lang="en-US" i="1">
                            <a:solidFill>
                              <a:srgbClr val="FF0000"/>
                            </a:solidFill>
                            <a:latin typeface="Cambria Math" charset="0"/>
                          </a:rPr>
                          <m:t>𝑙</m:t>
                        </m:r>
                      </m:e>
                      <m:sub>
                        <m:r>
                          <a:rPr lang="en-US" i="1">
                            <a:solidFill>
                              <a:srgbClr val="FF0000"/>
                            </a:solidFill>
                            <a:latin typeface="Cambria Math" charset="0"/>
                          </a:rPr>
                          <m:t>𝑝</m:t>
                        </m:r>
                      </m:sub>
                    </m:sSub>
                    <m:r>
                      <a:rPr lang="en-US" i="1">
                        <a:solidFill>
                          <a:srgbClr val="FF0000"/>
                        </a:solidFill>
                        <a:latin typeface="Cambria Math" charset="0"/>
                      </a:rPr>
                      <m:t>(</m:t>
                    </m:r>
                    <m:sSup>
                      <m:sSupPr>
                        <m:ctrlPr>
                          <a:rPr lang="en-US" i="1">
                            <a:solidFill>
                              <a:srgbClr val="FF0000"/>
                            </a:solidFill>
                            <a:latin typeface="Cambria Math" panose="02040503050406030204" pitchFamily="18" charset="0"/>
                          </a:rPr>
                        </m:ctrlPr>
                      </m:sSupPr>
                      <m:e>
                        <m:r>
                          <a:rPr lang="en-US" i="1">
                            <a:solidFill>
                              <a:srgbClr val="FF0000"/>
                            </a:solidFill>
                            <a:latin typeface="Cambria Math" charset="0"/>
                          </a:rPr>
                          <m:t>𝑓</m:t>
                        </m:r>
                      </m:e>
                      <m:sup>
                        <m:r>
                          <a:rPr lang="en-US" i="1">
                            <a:solidFill>
                              <a:srgbClr val="FF0000"/>
                            </a:solidFill>
                            <a:latin typeface="Cambria Math" charset="0"/>
                          </a:rPr>
                          <m:t>𝑈𝐸</m:t>
                        </m:r>
                      </m:sup>
                    </m:sSup>
                    <m:r>
                      <a:rPr lang="en-US" i="1">
                        <a:solidFill>
                          <a:srgbClr val="FF0000"/>
                        </a:solidFill>
                        <a:latin typeface="Cambria Math" charset="0"/>
                      </a:rPr>
                      <m:t>)</m:t>
                    </m:r>
                  </m:oMath>
                </a14:m>
                <a:endParaRPr lang="en-US" dirty="0">
                  <a:solidFill>
                    <a:srgbClr val="FF0000"/>
                  </a:solidFill>
                </a:endParaRPr>
              </a:p>
              <a:p>
                <a:pPr marL="342900" lvl="1" indent="-342900">
                  <a:buFont typeface="Arial" charset="0"/>
                  <a:buChar char="•"/>
                </a:pPr>
                <a:r>
                  <a:rPr lang="en-US" dirty="0"/>
                  <a:t>Assume a non-UE flow </a:t>
                </a:r>
                <a14:m>
                  <m:oMath xmlns:m="http://schemas.openxmlformats.org/officeDocument/2006/math">
                    <m:r>
                      <a:rPr lang="en-US" i="1" smtClean="0">
                        <a:solidFill>
                          <a:srgbClr val="FF0000"/>
                        </a:solidFill>
                        <a:latin typeface="Cambria Math" charset="0"/>
                      </a:rPr>
                      <m:t>𝑓</m:t>
                    </m:r>
                  </m:oMath>
                </a14:m>
                <a:endParaRPr lang="en-US" dirty="0">
                  <a:solidFill>
                    <a:srgbClr val="FF0000"/>
                  </a:solidFill>
                </a:endParaRPr>
              </a:p>
              <a:p>
                <a:pPr marL="342900" lvl="1" indent="-342900">
                  <a:buFont typeface="Arial" charset="0"/>
                  <a:buChar char="•"/>
                </a:pPr>
                <a:r>
                  <a:rPr lang="en-US" dirty="0"/>
                  <a:t>It must be that </a:t>
                </a:r>
                <a14:m>
                  <m:oMath xmlns:m="http://schemas.openxmlformats.org/officeDocument/2006/math">
                    <m:r>
                      <a:rPr lang="en-US" i="1" smtClean="0">
                        <a:solidFill>
                          <a:srgbClr val="FF0000"/>
                        </a:solidFill>
                        <a:latin typeface="Cambria Math" charset="0"/>
                      </a:rPr>
                      <m:t>𝐶</m:t>
                    </m:r>
                    <m:d>
                      <m:dPr>
                        <m:ctrlPr>
                          <a:rPr lang="en-US" i="1">
                            <a:solidFill>
                              <a:srgbClr val="FF0000"/>
                            </a:solidFill>
                            <a:latin typeface="Cambria Math" panose="02040503050406030204" pitchFamily="18" charset="0"/>
                          </a:rPr>
                        </m:ctrlPr>
                      </m:dPr>
                      <m:e>
                        <m:sSup>
                          <m:sSupPr>
                            <m:ctrlPr>
                              <a:rPr lang="en-US" i="1">
                                <a:solidFill>
                                  <a:srgbClr val="FF0000"/>
                                </a:solidFill>
                                <a:latin typeface="Cambria Math" panose="02040503050406030204" pitchFamily="18" charset="0"/>
                              </a:rPr>
                            </m:ctrlPr>
                          </m:sSupPr>
                          <m:e>
                            <m:r>
                              <a:rPr lang="en-US" i="1">
                                <a:solidFill>
                                  <a:srgbClr val="FF0000"/>
                                </a:solidFill>
                                <a:latin typeface="Cambria Math" charset="0"/>
                              </a:rPr>
                              <m:t>𝑓</m:t>
                            </m:r>
                          </m:e>
                          <m:sup>
                            <m:r>
                              <a:rPr lang="en-US" i="1">
                                <a:solidFill>
                                  <a:srgbClr val="FF0000"/>
                                </a:solidFill>
                                <a:latin typeface="Cambria Math" charset="0"/>
                              </a:rPr>
                              <m:t>𝑈𝐸</m:t>
                            </m:r>
                          </m:sup>
                        </m:sSup>
                      </m:e>
                    </m:d>
                    <m:r>
                      <a:rPr lang="en-US">
                        <a:solidFill>
                          <a:srgbClr val="FF0000"/>
                        </a:solidFill>
                        <a:latin typeface="Cambria Math" charset="0"/>
                      </a:rPr>
                      <m:t>=</m:t>
                    </m:r>
                    <m:nary>
                      <m:naryPr>
                        <m:chr m:val="∑"/>
                        <m:supHide m:val="on"/>
                        <m:ctrlPr>
                          <a:rPr lang="en-US" i="1">
                            <a:solidFill>
                              <a:srgbClr val="FF0000"/>
                            </a:solidFill>
                            <a:latin typeface="Cambria Math" panose="02040503050406030204" pitchFamily="18" charset="0"/>
                          </a:rPr>
                        </m:ctrlPr>
                      </m:naryPr>
                      <m:sub>
                        <m:r>
                          <a:rPr lang="en-US" i="1">
                            <a:solidFill>
                              <a:srgbClr val="FF0000"/>
                            </a:solidFill>
                            <a:latin typeface="Cambria Math" charset="0"/>
                          </a:rPr>
                          <m:t>𝑝</m:t>
                        </m:r>
                        <m:r>
                          <a:rPr lang="en-US" i="1">
                            <a:solidFill>
                              <a:srgbClr val="FF0000"/>
                            </a:solidFill>
                            <a:latin typeface="Cambria Math" charset="0"/>
                          </a:rPr>
                          <m:t>∈</m:t>
                        </m:r>
                        <m:r>
                          <a:rPr lang="en-US" i="1">
                            <a:solidFill>
                              <a:srgbClr val="FF0000"/>
                            </a:solidFill>
                            <a:latin typeface="Cambria Math" charset="0"/>
                          </a:rPr>
                          <m:t>𝑃</m:t>
                        </m:r>
                      </m:sub>
                      <m:sup/>
                      <m:e>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𝑙</m:t>
                            </m:r>
                          </m:e>
                          <m:sub>
                            <m:r>
                              <a:rPr lang="en-US" i="1">
                                <a:solidFill>
                                  <a:srgbClr val="FF0000"/>
                                </a:solidFill>
                                <a:latin typeface="Cambria Math" charset="0"/>
                              </a:rPr>
                              <m:t>𝑝</m:t>
                            </m:r>
                          </m:sub>
                        </m:sSub>
                        <m:r>
                          <a:rPr lang="en-US" i="1">
                            <a:solidFill>
                              <a:srgbClr val="FF0000"/>
                            </a:solidFill>
                            <a:latin typeface="Cambria Math" charset="0"/>
                          </a:rPr>
                          <m:t>(</m:t>
                        </m:r>
                        <m:sSup>
                          <m:sSupPr>
                            <m:ctrlPr>
                              <a:rPr lang="en-US" i="1">
                                <a:solidFill>
                                  <a:srgbClr val="FF0000"/>
                                </a:solidFill>
                                <a:latin typeface="Cambria Math" panose="02040503050406030204" pitchFamily="18" charset="0"/>
                              </a:rPr>
                            </m:ctrlPr>
                          </m:sSupPr>
                          <m:e>
                            <m:r>
                              <a:rPr lang="en-US" i="1">
                                <a:solidFill>
                                  <a:srgbClr val="FF0000"/>
                                </a:solidFill>
                                <a:latin typeface="Cambria Math" charset="0"/>
                              </a:rPr>
                              <m:t>𝑓</m:t>
                            </m:r>
                          </m:e>
                          <m:sup>
                            <m:r>
                              <a:rPr lang="en-US" i="1">
                                <a:solidFill>
                                  <a:srgbClr val="FF0000"/>
                                </a:solidFill>
                                <a:latin typeface="Cambria Math" charset="0"/>
                              </a:rPr>
                              <m:t>𝑈𝐸</m:t>
                            </m:r>
                          </m:sup>
                        </m:sSup>
                        <m:r>
                          <a:rPr lang="en-US" i="1">
                            <a:solidFill>
                              <a:srgbClr val="FF0000"/>
                            </a:solidFill>
                            <a:latin typeface="Cambria Math" charset="0"/>
                          </a:rPr>
                          <m:t>)</m:t>
                        </m:r>
                      </m:e>
                    </m:nary>
                    <m:sSubSup>
                      <m:sSubSupPr>
                        <m:ctrlPr>
                          <a:rPr lang="en-US" i="1">
                            <a:solidFill>
                              <a:srgbClr val="FF0000"/>
                            </a:solidFill>
                            <a:latin typeface="Cambria Math" panose="02040503050406030204" pitchFamily="18" charset="0"/>
                          </a:rPr>
                        </m:ctrlPr>
                      </m:sSubSupPr>
                      <m:e>
                        <m:r>
                          <a:rPr lang="en-US" i="1">
                            <a:solidFill>
                              <a:srgbClr val="FF0000"/>
                            </a:solidFill>
                            <a:latin typeface="Cambria Math" charset="0"/>
                          </a:rPr>
                          <m:t>𝑓</m:t>
                        </m:r>
                      </m:e>
                      <m:sub>
                        <m:r>
                          <a:rPr lang="en-US" i="1">
                            <a:solidFill>
                              <a:srgbClr val="FF0000"/>
                            </a:solidFill>
                            <a:latin typeface="Cambria Math" charset="0"/>
                          </a:rPr>
                          <m:t>𝑝</m:t>
                        </m:r>
                      </m:sub>
                      <m:sup>
                        <m:r>
                          <a:rPr lang="en-US" i="1">
                            <a:solidFill>
                              <a:srgbClr val="FF0000"/>
                            </a:solidFill>
                            <a:latin typeface="Cambria Math" charset="0"/>
                          </a:rPr>
                          <m:t>𝑈𝐸</m:t>
                        </m:r>
                      </m:sup>
                    </m:sSubSup>
                    <m:r>
                      <a:rPr lang="en-US" b="0" i="1" smtClean="0">
                        <a:solidFill>
                          <a:srgbClr val="FF0000"/>
                        </a:solidFill>
                        <a:latin typeface="Cambria Math" charset="0"/>
                      </a:rPr>
                      <m:t>≤</m:t>
                    </m:r>
                    <m:nary>
                      <m:naryPr>
                        <m:chr m:val="∑"/>
                        <m:supHide m:val="on"/>
                        <m:ctrlPr>
                          <a:rPr lang="en-US" i="1">
                            <a:solidFill>
                              <a:srgbClr val="FF0000"/>
                            </a:solidFill>
                            <a:latin typeface="Cambria Math" panose="02040503050406030204" pitchFamily="18" charset="0"/>
                          </a:rPr>
                        </m:ctrlPr>
                      </m:naryPr>
                      <m:sub>
                        <m:r>
                          <a:rPr lang="en-US" i="1">
                            <a:solidFill>
                              <a:srgbClr val="FF0000"/>
                            </a:solidFill>
                            <a:latin typeface="Cambria Math" charset="0"/>
                          </a:rPr>
                          <m:t>𝑝</m:t>
                        </m:r>
                        <m:r>
                          <a:rPr lang="en-US" i="1">
                            <a:solidFill>
                              <a:srgbClr val="FF0000"/>
                            </a:solidFill>
                            <a:latin typeface="Cambria Math" charset="0"/>
                          </a:rPr>
                          <m:t>∈</m:t>
                        </m:r>
                        <m:r>
                          <a:rPr lang="en-US" i="1">
                            <a:solidFill>
                              <a:srgbClr val="FF0000"/>
                            </a:solidFill>
                            <a:latin typeface="Cambria Math" charset="0"/>
                          </a:rPr>
                          <m:t>𝑃</m:t>
                        </m:r>
                      </m:sub>
                      <m:sup/>
                      <m:e>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𝑙</m:t>
                            </m:r>
                          </m:e>
                          <m:sub>
                            <m:r>
                              <a:rPr lang="en-US" i="1">
                                <a:solidFill>
                                  <a:srgbClr val="FF0000"/>
                                </a:solidFill>
                                <a:latin typeface="Cambria Math" charset="0"/>
                              </a:rPr>
                              <m:t>𝑝</m:t>
                            </m:r>
                          </m:sub>
                        </m:sSub>
                        <m:d>
                          <m:dPr>
                            <m:ctrlPr>
                              <a:rPr lang="en-US" i="1">
                                <a:solidFill>
                                  <a:srgbClr val="FF0000"/>
                                </a:solidFill>
                                <a:latin typeface="Cambria Math" panose="02040503050406030204" pitchFamily="18" charset="0"/>
                              </a:rPr>
                            </m:ctrlPr>
                          </m:dPr>
                          <m:e>
                            <m:sSup>
                              <m:sSupPr>
                                <m:ctrlPr>
                                  <a:rPr lang="en-US" i="1">
                                    <a:solidFill>
                                      <a:srgbClr val="FF0000"/>
                                    </a:solidFill>
                                    <a:latin typeface="Cambria Math" panose="02040503050406030204" pitchFamily="18" charset="0"/>
                                  </a:rPr>
                                </m:ctrlPr>
                              </m:sSupPr>
                              <m:e>
                                <m:r>
                                  <a:rPr lang="en-US" i="1">
                                    <a:solidFill>
                                      <a:srgbClr val="FF0000"/>
                                    </a:solidFill>
                                    <a:latin typeface="Cambria Math" charset="0"/>
                                  </a:rPr>
                                  <m:t>𝑓</m:t>
                                </m:r>
                              </m:e>
                              <m:sup>
                                <m:r>
                                  <a:rPr lang="en-US" i="1">
                                    <a:solidFill>
                                      <a:srgbClr val="FF0000"/>
                                    </a:solidFill>
                                    <a:latin typeface="Cambria Math" charset="0"/>
                                  </a:rPr>
                                  <m:t>𝑈𝐸</m:t>
                                </m:r>
                              </m:sup>
                            </m:sSup>
                          </m:e>
                        </m:d>
                      </m:e>
                    </m:nary>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charset="0"/>
                          </a:rPr>
                          <m:t>𝑓</m:t>
                        </m:r>
                      </m:e>
                      <m:sub>
                        <m:r>
                          <a:rPr lang="en-US" b="0" i="1" smtClean="0">
                            <a:solidFill>
                              <a:srgbClr val="FF0000"/>
                            </a:solidFill>
                            <a:latin typeface="Cambria Math" charset="0"/>
                          </a:rPr>
                          <m:t>𝑝</m:t>
                        </m:r>
                      </m:sub>
                    </m:sSub>
                  </m:oMath>
                </a14:m>
                <a:endParaRPr lang="en-US" dirty="0"/>
              </a:p>
              <a:p>
                <a:pPr marL="742950" lvl="2" indent="-342900">
                  <a:buFont typeface="Arial" charset="0"/>
                  <a:buChar char="•"/>
                </a:pPr>
                <a:r>
                  <a:rPr lang="en-US" dirty="0"/>
                  <a:t>Shifting flow between paths that were used at the UE solution makes no difference</a:t>
                </a:r>
              </a:p>
              <a:p>
                <a:pPr marL="742950" lvl="2" indent="-342900">
                  <a:buFont typeface="Arial" charset="0"/>
                  <a:buChar char="•"/>
                </a:pPr>
                <a:r>
                  <a:rPr lang="en-US" dirty="0"/>
                  <a:t>Shifting flow towards paths that were not used at the UE solution can only increases the total cost</a:t>
                </a:r>
              </a:p>
              <a:p>
                <a:pPr marL="342900" lvl="1" indent="-342900">
                  <a:buFont typeface="Arial" charset="0"/>
                  <a:buChar char="•"/>
                </a:pPr>
                <a:endParaRPr lang="en-US" dirty="0"/>
              </a:p>
              <a:p>
                <a:pPr marL="342900" lvl="1" indent="-342900">
                  <a:buFont typeface="Arial" charset="0"/>
                  <a:buChar char="•"/>
                </a:pPr>
                <a:endParaRPr lang="en-US" dirty="0"/>
              </a:p>
              <a:p>
                <a:pPr>
                  <a:buFont typeface="Arial" charset="0"/>
                  <a:buChar char="•"/>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845" t="-1749"/>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FF030079-0DFE-C9F7-1C9C-9A578E5F4CBE}"/>
              </a:ext>
            </a:extLst>
          </p:cNvPr>
          <p:cNvSpPr>
            <a:spLocks noGrp="1"/>
          </p:cNvSpPr>
          <p:nvPr>
            <p:ph type="sldNum" sz="quarter" idx="12"/>
          </p:nvPr>
        </p:nvSpPr>
        <p:spPr/>
        <p:txBody>
          <a:bodyPr/>
          <a:lstStyle/>
          <a:p>
            <a:fld id="{5E14A864-8846-DC49-9FDC-14F56CA6E9FC}" type="slidenum">
              <a:rPr lang="en-US" smtClean="0"/>
              <a:t>56</a:t>
            </a:fld>
            <a:endParaRPr lang="en-US"/>
          </a:p>
        </p:txBody>
      </p:sp>
    </p:spTree>
    <p:extLst>
      <p:ext uri="{BB962C8B-B14F-4D97-AF65-F5344CB8AC3E}">
        <p14:creationId xmlns:p14="http://schemas.microsoft.com/office/powerpoint/2010/main" val="695325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Variational</a:t>
            </a:r>
            <a:r>
              <a:rPr lang="en-US" dirty="0"/>
              <a:t> inequality</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Lets rewrite the system cost affiliated with a given flow </a:t>
                </a:r>
                <a14:m>
                  <m:oMath xmlns:m="http://schemas.openxmlformats.org/officeDocument/2006/math">
                    <m:r>
                      <a:rPr lang="en-US" i="1" smtClean="0">
                        <a:solidFill>
                          <a:srgbClr val="FF0000"/>
                        </a:solidFill>
                        <a:latin typeface="Cambria Math" charset="0"/>
                      </a:rPr>
                      <m:t>𝑓</m:t>
                    </m:r>
                  </m:oMath>
                </a14:m>
                <a:endParaRPr lang="en-US" dirty="0">
                  <a:solidFill>
                    <a:srgbClr val="FF0000"/>
                  </a:solidFill>
                </a:endParaRPr>
              </a:p>
              <a:p>
                <a:pPr lvl="1">
                  <a:buFont typeface="Wingdings" charset="2"/>
                  <a:buChar char="§"/>
                </a:pPr>
                <a14:m>
                  <m:oMath xmlns:m="http://schemas.openxmlformats.org/officeDocument/2006/math">
                    <m:r>
                      <a:rPr lang="en-US" i="1" smtClean="0">
                        <a:solidFill>
                          <a:srgbClr val="FF0000"/>
                        </a:solidFill>
                        <a:latin typeface="Cambria Math" charset="0"/>
                      </a:rPr>
                      <m:t>𝐶</m:t>
                    </m:r>
                    <m:d>
                      <m:dPr>
                        <m:ctrlPr>
                          <a:rPr lang="en-US" i="1">
                            <a:solidFill>
                              <a:srgbClr val="FF0000"/>
                            </a:solidFill>
                            <a:latin typeface="Cambria Math" panose="02040503050406030204" pitchFamily="18" charset="0"/>
                          </a:rPr>
                        </m:ctrlPr>
                      </m:dPr>
                      <m:e>
                        <m:r>
                          <a:rPr lang="en-US" i="1">
                            <a:solidFill>
                              <a:srgbClr val="FF0000"/>
                            </a:solidFill>
                            <a:latin typeface="Cambria Math" charset="0"/>
                          </a:rPr>
                          <m:t>𝑓</m:t>
                        </m:r>
                      </m:e>
                    </m:d>
                    <m:r>
                      <a:rPr lang="en-US">
                        <a:solidFill>
                          <a:srgbClr val="FF0000"/>
                        </a:solidFill>
                        <a:latin typeface="Cambria Math" charset="0"/>
                      </a:rPr>
                      <m:t>=</m:t>
                    </m:r>
                    <m:nary>
                      <m:naryPr>
                        <m:chr m:val="∑"/>
                        <m:supHide m:val="on"/>
                        <m:ctrlPr>
                          <a:rPr lang="en-US" i="1">
                            <a:solidFill>
                              <a:srgbClr val="FF0000"/>
                            </a:solidFill>
                            <a:latin typeface="Cambria Math" panose="02040503050406030204" pitchFamily="18" charset="0"/>
                          </a:rPr>
                        </m:ctrlPr>
                      </m:naryPr>
                      <m:sub>
                        <m:r>
                          <a:rPr lang="en-US" i="1">
                            <a:solidFill>
                              <a:srgbClr val="FF0000"/>
                            </a:solidFill>
                            <a:latin typeface="Cambria Math" charset="0"/>
                          </a:rPr>
                          <m:t>𝑝</m:t>
                        </m:r>
                        <m:r>
                          <a:rPr lang="en-US" i="1">
                            <a:solidFill>
                              <a:srgbClr val="FF0000"/>
                            </a:solidFill>
                            <a:latin typeface="Cambria Math" charset="0"/>
                          </a:rPr>
                          <m:t>∈</m:t>
                        </m:r>
                        <m:r>
                          <a:rPr lang="en-US" i="1">
                            <a:solidFill>
                              <a:srgbClr val="FF0000"/>
                            </a:solidFill>
                            <a:latin typeface="Cambria Math" charset="0"/>
                          </a:rPr>
                          <m:t>𝑃</m:t>
                        </m:r>
                      </m:sub>
                      <m:sup/>
                      <m:e>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𝑙</m:t>
                            </m:r>
                          </m:e>
                          <m:sub>
                            <m:r>
                              <a:rPr lang="en-US" i="1">
                                <a:solidFill>
                                  <a:srgbClr val="FF0000"/>
                                </a:solidFill>
                                <a:latin typeface="Cambria Math" charset="0"/>
                              </a:rPr>
                              <m:t>𝑝</m:t>
                            </m:r>
                          </m:sub>
                        </m:sSub>
                        <m:r>
                          <a:rPr lang="en-US" i="1">
                            <a:solidFill>
                              <a:srgbClr val="FF0000"/>
                            </a:solidFill>
                            <a:latin typeface="Cambria Math" charset="0"/>
                          </a:rPr>
                          <m:t>(</m:t>
                        </m:r>
                        <m:r>
                          <a:rPr lang="en-US" i="1">
                            <a:solidFill>
                              <a:srgbClr val="FF0000"/>
                            </a:solidFill>
                            <a:latin typeface="Cambria Math" charset="0"/>
                          </a:rPr>
                          <m:t>𝑓</m:t>
                        </m:r>
                        <m:r>
                          <a:rPr lang="en-US" i="1">
                            <a:solidFill>
                              <a:srgbClr val="FF0000"/>
                            </a:solidFill>
                            <a:latin typeface="Cambria Math" charset="0"/>
                          </a:rPr>
                          <m:t>)</m:t>
                        </m:r>
                      </m:e>
                    </m:nary>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𝑓</m:t>
                        </m:r>
                      </m:e>
                      <m:sub>
                        <m:r>
                          <a:rPr lang="en-US" i="1">
                            <a:solidFill>
                              <a:srgbClr val="FF0000"/>
                            </a:solidFill>
                            <a:latin typeface="Cambria Math" charset="0"/>
                          </a:rPr>
                          <m:t>𝑝</m:t>
                        </m:r>
                      </m:sub>
                    </m:sSub>
                    <m:r>
                      <a:rPr lang="en-US" i="1">
                        <a:solidFill>
                          <a:srgbClr val="FF0000"/>
                        </a:solidFill>
                        <a:latin typeface="Cambria Math"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𝑙</m:t>
                        </m:r>
                      </m:e>
                      <m:sub>
                        <m:r>
                          <a:rPr lang="en-US" i="1">
                            <a:solidFill>
                              <a:srgbClr val="FF0000"/>
                            </a:solidFill>
                            <a:latin typeface="Cambria Math" charset="0"/>
                          </a:rPr>
                          <m:t>𝑃</m:t>
                        </m:r>
                      </m:sub>
                    </m:sSub>
                    <m:r>
                      <a:rPr lang="en-US" i="1" smtClean="0">
                        <a:solidFill>
                          <a:srgbClr val="FF0000"/>
                        </a:solidFill>
                        <a:latin typeface="Cambria Math" charset="0"/>
                        <a:ea typeface="Cambria Math" charset="0"/>
                        <a:cs typeface="Cambria Math" charset="0"/>
                      </a:rPr>
                      <m:t>∙</m:t>
                    </m:r>
                    <m:r>
                      <a:rPr lang="en-US" b="0" i="1" smtClean="0">
                        <a:solidFill>
                          <a:srgbClr val="FF0000"/>
                        </a:solidFill>
                        <a:latin typeface="Cambria Math" charset="0"/>
                        <a:ea typeface="Cambria Math" charset="0"/>
                        <a:cs typeface="Cambria Math" charset="0"/>
                      </a:rPr>
                      <m:t>𝑓</m:t>
                    </m:r>
                  </m:oMath>
                </a14:m>
                <a:endParaRPr lang="en-US" i="1" dirty="0">
                  <a:solidFill>
                    <a:srgbClr val="FF0000"/>
                  </a:solidFill>
                </a:endParaRPr>
              </a:p>
              <a:p>
                <a:pPr lvl="2">
                  <a:buFont typeface="Wingdings" charset="2"/>
                  <a:buChar char="§"/>
                </a:pPr>
                <a:r>
                  <a:rPr lang="en-US" dirty="0"/>
                  <a:t>dot product of path latency vector and path flow vector</a:t>
                </a:r>
              </a:p>
              <a:p>
                <a:pPr marL="342900" lvl="1" indent="-342900">
                  <a:buFont typeface="Arial" charset="0"/>
                  <a:buChar char="•"/>
                </a:pPr>
                <a:r>
                  <a:rPr lang="en-US" dirty="0"/>
                  <a:t>A flow </a:t>
                </a:r>
                <a14:m>
                  <m:oMath xmlns:m="http://schemas.openxmlformats.org/officeDocument/2006/math">
                    <m:r>
                      <a:rPr lang="en-US" i="1" smtClean="0">
                        <a:solidFill>
                          <a:srgbClr val="FF0000"/>
                        </a:solidFill>
                        <a:latin typeface="Cambria Math" charset="0"/>
                      </a:rPr>
                      <m:t>𝑓</m:t>
                    </m:r>
                    <m:r>
                      <a:rPr lang="en-US" b="0" i="1" smtClean="0">
                        <a:solidFill>
                          <a:srgbClr val="FF0000"/>
                        </a:solidFill>
                        <a:latin typeface="Cambria Math" charset="0"/>
                      </a:rPr>
                      <m:t>∈</m:t>
                    </m:r>
                    <m:r>
                      <a:rPr lang="en-US" b="0" i="1" smtClean="0">
                        <a:solidFill>
                          <a:srgbClr val="FF0000"/>
                        </a:solidFill>
                        <a:latin typeface="Cambria Math" charset="0"/>
                      </a:rPr>
                      <m:t>𝐻</m:t>
                    </m:r>
                  </m:oMath>
                </a14:m>
                <a:r>
                  <a:rPr lang="en-US" dirty="0">
                    <a:solidFill>
                      <a:srgbClr val="FF0000"/>
                    </a:solidFill>
                  </a:rPr>
                  <a:t> </a:t>
                </a:r>
                <a:r>
                  <a:rPr lang="en-US" dirty="0"/>
                  <a:t>is stable </a:t>
                </a:r>
                <a:r>
                  <a:rPr lang="en-US" dirty="0" err="1"/>
                  <a:t>iff</a:t>
                </a:r>
                <a:r>
                  <a:rPr lang="en-US" dirty="0"/>
                  <a:t>  </a:t>
                </a:r>
                <a14:m>
                  <m:oMath xmlns:m="http://schemas.openxmlformats.org/officeDocument/2006/math">
                    <m:sSub>
                      <m:sSubPr>
                        <m:ctrlPr>
                          <a:rPr lang="en-US" i="1" smtClean="0">
                            <a:solidFill>
                              <a:srgbClr val="FF0000"/>
                            </a:solidFill>
                            <a:latin typeface="Cambria Math" panose="02040503050406030204" pitchFamily="18" charset="0"/>
                          </a:rPr>
                        </m:ctrlPr>
                      </m:sSubPr>
                      <m:e>
                        <m:r>
                          <a:rPr lang="en-US" i="1">
                            <a:solidFill>
                              <a:srgbClr val="FF0000"/>
                            </a:solidFill>
                            <a:latin typeface="Cambria Math" charset="0"/>
                          </a:rPr>
                          <m:t>𝑙</m:t>
                        </m:r>
                      </m:e>
                      <m:sub>
                        <m:r>
                          <a:rPr lang="en-US" i="1">
                            <a:solidFill>
                              <a:srgbClr val="FF0000"/>
                            </a:solidFill>
                            <a:latin typeface="Cambria Math" charset="0"/>
                          </a:rPr>
                          <m:t>𝑃</m:t>
                        </m:r>
                      </m:sub>
                    </m:sSub>
                    <m:r>
                      <a:rPr lang="en-US" i="1">
                        <a:solidFill>
                          <a:srgbClr val="FF0000"/>
                        </a:solidFill>
                        <a:latin typeface="Cambria Math" charset="0"/>
                        <a:ea typeface="Cambria Math" charset="0"/>
                        <a:cs typeface="Cambria Math" charset="0"/>
                      </a:rPr>
                      <m:t>∙</m:t>
                    </m:r>
                    <m:r>
                      <a:rPr lang="en-US" i="1">
                        <a:solidFill>
                          <a:srgbClr val="FF0000"/>
                        </a:solidFill>
                        <a:latin typeface="Cambria Math" charset="0"/>
                        <a:ea typeface="Cambria Math" charset="0"/>
                        <a:cs typeface="Cambria Math" charset="0"/>
                      </a:rPr>
                      <m:t>𝑓</m:t>
                    </m:r>
                    <m:r>
                      <a:rPr lang="en-US" b="0" i="1" smtClean="0">
                        <a:solidFill>
                          <a:srgbClr val="FF0000"/>
                        </a:solidFill>
                        <a:latin typeface="Cambria Math"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𝑙</m:t>
                        </m:r>
                      </m:e>
                      <m:sub>
                        <m:r>
                          <a:rPr lang="en-US" i="1">
                            <a:solidFill>
                              <a:srgbClr val="FF0000"/>
                            </a:solidFill>
                            <a:latin typeface="Cambria Math" charset="0"/>
                          </a:rPr>
                          <m:t>𝑃</m:t>
                        </m:r>
                      </m:sub>
                    </m:sSub>
                    <m:r>
                      <a:rPr lang="en-US" i="1">
                        <a:solidFill>
                          <a:srgbClr val="FF0000"/>
                        </a:solidFill>
                        <a:latin typeface="Cambria Math" charset="0"/>
                        <a:ea typeface="Cambria Math" charset="0"/>
                        <a:cs typeface="Cambria Math" charset="0"/>
                      </a:rPr>
                      <m:t>∙</m:t>
                    </m:r>
                    <m:r>
                      <a:rPr lang="en-US" i="1">
                        <a:solidFill>
                          <a:srgbClr val="FF0000"/>
                        </a:solidFill>
                        <a:latin typeface="Cambria Math" charset="0"/>
                        <a:ea typeface="Cambria Math" charset="0"/>
                        <a:cs typeface="Cambria Math" charset="0"/>
                      </a:rPr>
                      <m:t>𝑓</m:t>
                    </m:r>
                    <m:r>
                      <a:rPr lang="en-US" b="0" i="1" smtClean="0">
                        <a:solidFill>
                          <a:srgbClr val="FF0000"/>
                        </a:solidFill>
                        <a:latin typeface="Cambria Math" charset="0"/>
                        <a:ea typeface="Cambria Math" charset="0"/>
                        <a:cs typeface="Cambria Math" charset="0"/>
                      </a:rPr>
                      <m:t>′</m:t>
                    </m:r>
                  </m:oMath>
                </a14:m>
                <a:r>
                  <a:rPr lang="en-US" dirty="0">
                    <a:solidFill>
                      <a:srgbClr val="FF0000"/>
                    </a:solidFill>
                  </a:rPr>
                  <a:t>  </a:t>
                </a:r>
                <a:r>
                  <a:rPr lang="en-US" dirty="0"/>
                  <a:t>for all </a:t>
                </a:r>
                <a14:m>
                  <m:oMath xmlns:m="http://schemas.openxmlformats.org/officeDocument/2006/math">
                    <m:sSup>
                      <m:sSupPr>
                        <m:ctrlPr>
                          <a:rPr lang="en-US" i="1" smtClean="0">
                            <a:solidFill>
                              <a:srgbClr val="FF0000"/>
                            </a:solidFill>
                            <a:latin typeface="Cambria Math" panose="02040503050406030204" pitchFamily="18" charset="0"/>
                            <a:ea typeface="Cambria Math" charset="0"/>
                            <a:cs typeface="Cambria Math" charset="0"/>
                          </a:rPr>
                        </m:ctrlPr>
                      </m:sSupPr>
                      <m:e>
                        <m:r>
                          <a:rPr lang="en-US" i="1">
                            <a:solidFill>
                              <a:srgbClr val="FF0000"/>
                            </a:solidFill>
                            <a:latin typeface="Cambria Math" charset="0"/>
                            <a:ea typeface="Cambria Math" charset="0"/>
                            <a:cs typeface="Cambria Math" charset="0"/>
                          </a:rPr>
                          <m:t>𝑓</m:t>
                        </m:r>
                      </m:e>
                      <m:sup>
                        <m:r>
                          <a:rPr lang="en-US" i="1">
                            <a:solidFill>
                              <a:srgbClr val="FF0000"/>
                            </a:solidFill>
                            <a:latin typeface="Cambria Math" charset="0"/>
                            <a:ea typeface="Cambria Math" charset="0"/>
                            <a:cs typeface="Cambria Math" charset="0"/>
                          </a:rPr>
                          <m:t>′</m:t>
                        </m:r>
                      </m:sup>
                    </m:sSup>
                    <m:r>
                      <a:rPr lang="en-US" b="0" i="1" smtClean="0">
                        <a:solidFill>
                          <a:srgbClr val="FF0000"/>
                        </a:solidFill>
                        <a:latin typeface="Cambria Math" charset="0"/>
                        <a:ea typeface="Cambria Math" charset="0"/>
                        <a:cs typeface="Cambria Math" charset="0"/>
                      </a:rPr>
                      <m:t>∈</m:t>
                    </m:r>
                    <m:r>
                      <a:rPr lang="en-US" b="0" i="1" smtClean="0">
                        <a:solidFill>
                          <a:srgbClr val="FF0000"/>
                        </a:solidFill>
                        <a:latin typeface="Cambria Math" charset="0"/>
                        <a:ea typeface="Cambria Math" charset="0"/>
                        <a:cs typeface="Cambria Math" charset="0"/>
                      </a:rPr>
                      <m:t>𝐻</m:t>
                    </m:r>
                  </m:oMath>
                </a14:m>
                <a:endParaRPr lang="en-US" dirty="0">
                  <a:solidFill>
                    <a:srgbClr val="FF0000"/>
                  </a:solidFill>
                </a:endParaRPr>
              </a:p>
              <a:p>
                <a:pPr marL="742950" lvl="2" indent="-342900">
                  <a:buFont typeface="Arial" charset="0"/>
                  <a:buChar char="•"/>
                </a:pPr>
                <a14:m>
                  <m:oMath xmlns:m="http://schemas.openxmlformats.org/officeDocument/2006/math">
                    <m:sSub>
                      <m:sSubPr>
                        <m:ctrlPr>
                          <a:rPr lang="en-US" i="1" smtClean="0">
                            <a:solidFill>
                              <a:srgbClr val="FF0000"/>
                            </a:solidFill>
                            <a:latin typeface="Cambria Math" panose="02040503050406030204" pitchFamily="18" charset="0"/>
                          </a:rPr>
                        </m:ctrlPr>
                      </m:sSubPr>
                      <m:e>
                        <m:r>
                          <a:rPr lang="en-US" i="1">
                            <a:solidFill>
                              <a:srgbClr val="FF0000"/>
                            </a:solidFill>
                            <a:latin typeface="Cambria Math" charset="0"/>
                          </a:rPr>
                          <m:t>𝑙</m:t>
                        </m:r>
                      </m:e>
                      <m:sub>
                        <m:r>
                          <a:rPr lang="en-US" i="1">
                            <a:solidFill>
                              <a:srgbClr val="FF0000"/>
                            </a:solidFill>
                            <a:latin typeface="Cambria Math" charset="0"/>
                          </a:rPr>
                          <m:t>𝑃</m:t>
                        </m:r>
                      </m:sub>
                    </m:sSub>
                    <m:r>
                      <a:rPr lang="en-US" i="1">
                        <a:solidFill>
                          <a:srgbClr val="FF0000"/>
                        </a:solidFill>
                        <a:latin typeface="Cambria Math" charset="0"/>
                        <a:ea typeface="Cambria Math" charset="0"/>
                        <a:cs typeface="Cambria Math" charset="0"/>
                      </a:rPr>
                      <m:t>∙</m:t>
                    </m:r>
                    <m:r>
                      <a:rPr lang="en-US" b="0" i="1" smtClean="0">
                        <a:solidFill>
                          <a:srgbClr val="FF0000"/>
                        </a:solidFill>
                        <a:latin typeface="Cambria Math" charset="0"/>
                        <a:ea typeface="Cambria Math" charset="0"/>
                        <a:cs typeface="Cambria Math" charset="0"/>
                      </a:rPr>
                      <m:t>(</m:t>
                    </m:r>
                    <m:r>
                      <a:rPr lang="en-US" i="1">
                        <a:solidFill>
                          <a:srgbClr val="FF0000"/>
                        </a:solidFill>
                        <a:latin typeface="Cambria Math" charset="0"/>
                        <a:ea typeface="Cambria Math" charset="0"/>
                        <a:cs typeface="Cambria Math" charset="0"/>
                      </a:rPr>
                      <m:t>𝑓</m:t>
                    </m:r>
                    <m:r>
                      <a:rPr lang="en-US" b="0" i="1" smtClean="0">
                        <a:solidFill>
                          <a:srgbClr val="FF0000"/>
                        </a:solidFill>
                        <a:latin typeface="Cambria Math" charset="0"/>
                        <a:ea typeface="Cambria Math" charset="0"/>
                        <a:cs typeface="Cambria Math" charset="0"/>
                      </a:rPr>
                      <m:t>−</m:t>
                    </m:r>
                    <m:sSup>
                      <m:sSupPr>
                        <m:ctrlPr>
                          <a:rPr lang="en-US" b="0" i="1" smtClean="0">
                            <a:solidFill>
                              <a:srgbClr val="FF0000"/>
                            </a:solidFill>
                            <a:latin typeface="Cambria Math" panose="02040503050406030204" pitchFamily="18" charset="0"/>
                            <a:ea typeface="Cambria Math" charset="0"/>
                            <a:cs typeface="Cambria Math" charset="0"/>
                          </a:rPr>
                        </m:ctrlPr>
                      </m:sSupPr>
                      <m:e>
                        <m:r>
                          <a:rPr lang="en-US" b="0" i="1" smtClean="0">
                            <a:solidFill>
                              <a:srgbClr val="FF0000"/>
                            </a:solidFill>
                            <a:latin typeface="Cambria Math" charset="0"/>
                            <a:ea typeface="Cambria Math" charset="0"/>
                            <a:cs typeface="Cambria Math" charset="0"/>
                          </a:rPr>
                          <m:t>𝑓</m:t>
                        </m:r>
                      </m:e>
                      <m:sup>
                        <m:r>
                          <a:rPr lang="en-US" b="0" i="1" smtClean="0">
                            <a:solidFill>
                              <a:srgbClr val="FF0000"/>
                            </a:solidFill>
                            <a:latin typeface="Cambria Math" charset="0"/>
                            <a:ea typeface="Cambria Math" charset="0"/>
                            <a:cs typeface="Cambria Math" charset="0"/>
                          </a:rPr>
                          <m:t>′</m:t>
                        </m:r>
                      </m:sup>
                    </m:sSup>
                    <m:r>
                      <a:rPr lang="en-US" b="0" i="1" smtClean="0">
                        <a:solidFill>
                          <a:srgbClr val="FF0000"/>
                        </a:solidFill>
                        <a:latin typeface="Cambria Math" charset="0"/>
                        <a:ea typeface="Cambria Math" charset="0"/>
                        <a:cs typeface="Cambria Math" charset="0"/>
                      </a:rPr>
                      <m:t>)</m:t>
                    </m:r>
                    <m:r>
                      <a:rPr lang="en-US" i="1">
                        <a:solidFill>
                          <a:srgbClr val="FF0000"/>
                        </a:solidFill>
                        <a:latin typeface="Cambria Math" charset="0"/>
                      </a:rPr>
                      <m:t>≤</m:t>
                    </m:r>
                    <m:r>
                      <a:rPr lang="en-US" b="0" i="1" smtClean="0">
                        <a:solidFill>
                          <a:srgbClr val="FF0000"/>
                        </a:solidFill>
                        <a:latin typeface="Cambria Math" charset="0"/>
                      </a:rPr>
                      <m:t>0</m:t>
                    </m:r>
                  </m:oMath>
                </a14:m>
                <a:r>
                  <a:rPr lang="en-US" dirty="0">
                    <a:solidFill>
                      <a:srgbClr val="FF0000"/>
                    </a:solidFill>
                  </a:rPr>
                  <a:t> </a:t>
                </a:r>
              </a:p>
              <a:p>
                <a:pPr lvl="1">
                  <a:buFont typeface="Arial" charset="0"/>
                  <a:buChar char="•"/>
                </a:pPr>
                <a:r>
                  <a:rPr lang="en-US" sz="2400" dirty="0"/>
                  <a:t>This is a </a:t>
                </a:r>
                <a:r>
                  <a:rPr lang="en-US" sz="2400" dirty="0" err="1"/>
                  <a:t>variational</a:t>
                </a:r>
                <a:r>
                  <a:rPr lang="en-US" sz="2400" dirty="0"/>
                  <a:t> inequality: find </a:t>
                </a:r>
                <a14:m>
                  <m:oMath xmlns:m="http://schemas.openxmlformats.org/officeDocument/2006/math">
                    <m:r>
                      <a:rPr lang="en-US" sz="2400" i="1" smtClean="0">
                        <a:solidFill>
                          <a:srgbClr val="FF0000"/>
                        </a:solidFill>
                        <a:latin typeface="Cambria Math" charset="0"/>
                        <a:ea typeface="Cambria Math" charset="0"/>
                        <a:cs typeface="Cambria Math" charset="0"/>
                      </a:rPr>
                      <m:t>𝑓</m:t>
                    </m:r>
                  </m:oMath>
                </a14:m>
                <a:r>
                  <a:rPr lang="en-US" sz="2400" dirty="0"/>
                  <a:t> that satisfies the inequality for all </a:t>
                </a:r>
                <a14:m>
                  <m:oMath xmlns:m="http://schemas.openxmlformats.org/officeDocument/2006/math">
                    <m:sSup>
                      <m:sSupPr>
                        <m:ctrlPr>
                          <a:rPr lang="en-US" sz="2400" i="1" smtClean="0">
                            <a:solidFill>
                              <a:srgbClr val="FF0000"/>
                            </a:solidFill>
                            <a:latin typeface="Cambria Math" panose="02040503050406030204" pitchFamily="18" charset="0"/>
                            <a:ea typeface="Cambria Math" charset="0"/>
                            <a:cs typeface="Cambria Math" charset="0"/>
                          </a:rPr>
                        </m:ctrlPr>
                      </m:sSupPr>
                      <m:e>
                        <m:r>
                          <a:rPr lang="en-US" sz="2400" i="1">
                            <a:solidFill>
                              <a:srgbClr val="FF0000"/>
                            </a:solidFill>
                            <a:latin typeface="Cambria Math" charset="0"/>
                            <a:ea typeface="Cambria Math" charset="0"/>
                            <a:cs typeface="Cambria Math" charset="0"/>
                          </a:rPr>
                          <m:t>𝑓</m:t>
                        </m:r>
                      </m:e>
                      <m:sup>
                        <m:r>
                          <a:rPr lang="en-US" sz="2400" i="1">
                            <a:solidFill>
                              <a:srgbClr val="FF0000"/>
                            </a:solidFill>
                            <a:latin typeface="Cambria Math" charset="0"/>
                            <a:ea typeface="Cambria Math" charset="0"/>
                            <a:cs typeface="Cambria Math" charset="0"/>
                          </a:rPr>
                          <m:t>′</m:t>
                        </m:r>
                      </m:sup>
                    </m:sSup>
                    <m:r>
                      <a:rPr lang="en-US" sz="2400" i="1">
                        <a:solidFill>
                          <a:srgbClr val="FF0000"/>
                        </a:solidFill>
                        <a:latin typeface="Cambria Math" charset="0"/>
                        <a:ea typeface="Cambria Math" charset="0"/>
                        <a:cs typeface="Cambria Math" charset="0"/>
                      </a:rPr>
                      <m:t>∈</m:t>
                    </m:r>
                    <m:r>
                      <a:rPr lang="en-US" sz="2400" i="1">
                        <a:solidFill>
                          <a:srgbClr val="FF0000"/>
                        </a:solidFill>
                        <a:latin typeface="Cambria Math" charset="0"/>
                        <a:ea typeface="Cambria Math" charset="0"/>
                        <a:cs typeface="Cambria Math" charset="0"/>
                      </a:rPr>
                      <m:t>𝐻</m:t>
                    </m:r>
                  </m:oMath>
                </a14:m>
                <a:endParaRPr lang="en-US" sz="2400" dirty="0">
                  <a:solidFill>
                    <a:srgbClr val="FF0000"/>
                  </a:solidFill>
                </a:endParaRPr>
              </a:p>
              <a:p>
                <a:pPr>
                  <a:buFont typeface="Arial" charset="0"/>
                  <a:buChar char="•"/>
                </a:pPr>
                <a:r>
                  <a:rPr lang="en-US" sz="2800" dirty="0"/>
                  <a:t>We can define a stable point at the UE</a:t>
                </a:r>
              </a:p>
              <a:p>
                <a:pPr lvl="1">
                  <a:buFont typeface="Arial" charset="0"/>
                  <a:buChar char="•"/>
                </a:pPr>
                <a:r>
                  <a:rPr lang="en-US" sz="2400" dirty="0"/>
                  <a:t>But we are seeking a continuous function </a:t>
                </a:r>
                <a14:m>
                  <m:oMath xmlns:m="http://schemas.openxmlformats.org/officeDocument/2006/math">
                    <m:r>
                      <a:rPr lang="en-US" sz="2400" b="0" i="1" smtClean="0">
                        <a:solidFill>
                          <a:srgbClr val="FF0000"/>
                        </a:solidFill>
                        <a:latin typeface="Cambria Math" charset="0"/>
                      </a:rPr>
                      <m:t>𝑔</m:t>
                    </m:r>
                    <m:r>
                      <a:rPr lang="en-US" sz="2400" b="0" i="1" smtClean="0">
                        <a:solidFill>
                          <a:srgbClr val="FF0000"/>
                        </a:solidFill>
                        <a:latin typeface="Cambria Math" charset="0"/>
                      </a:rPr>
                      <m:t>:</m:t>
                    </m:r>
                    <m:r>
                      <a:rPr lang="en-US" sz="2400" b="0" i="1" smtClean="0">
                        <a:solidFill>
                          <a:srgbClr val="FF0000"/>
                        </a:solidFill>
                        <a:latin typeface="Cambria Math" charset="0"/>
                      </a:rPr>
                      <m:t>𝐻</m:t>
                    </m:r>
                    <m:r>
                      <a:rPr lang="en-US" sz="2400" b="0" i="1" smtClean="0">
                        <a:solidFill>
                          <a:srgbClr val="FF0000"/>
                        </a:solidFill>
                        <a:latin typeface="Cambria Math" charset="0"/>
                      </a:rPr>
                      <m:t>→</m:t>
                    </m:r>
                    <m:r>
                      <a:rPr lang="en-US" sz="2400" b="0" i="1" smtClean="0">
                        <a:solidFill>
                          <a:srgbClr val="FF0000"/>
                        </a:solidFill>
                        <a:latin typeface="Cambria Math" charset="0"/>
                      </a:rPr>
                      <m:t>𝐻</m:t>
                    </m:r>
                  </m:oMath>
                </a14:m>
                <a:r>
                  <a:rPr lang="en-US" sz="2400" dirty="0">
                    <a:solidFill>
                      <a:srgbClr val="FF0000"/>
                    </a:solidFill>
                  </a:rPr>
                  <a:t> </a:t>
                </a:r>
                <a:r>
                  <a:rPr lang="en-US" sz="2400" dirty="0"/>
                  <a:t>with a stable point at UE</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087" t="-3790"/>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8C099386-D6F3-F6BE-04A6-09E8FF9B7EDA}"/>
              </a:ext>
            </a:extLst>
          </p:cNvPr>
          <p:cNvSpPr>
            <a:spLocks noGrp="1"/>
          </p:cNvSpPr>
          <p:nvPr>
            <p:ph type="sldNum" sz="quarter" idx="12"/>
          </p:nvPr>
        </p:nvSpPr>
        <p:spPr/>
        <p:txBody>
          <a:bodyPr/>
          <a:lstStyle/>
          <a:p>
            <a:fld id="{5E14A864-8846-DC49-9FDC-14F56CA6E9FC}" type="slidenum">
              <a:rPr lang="en-US" smtClean="0"/>
              <a:t>57</a:t>
            </a:fld>
            <a:endParaRPr lang="en-US"/>
          </a:p>
        </p:txBody>
      </p:sp>
    </p:spTree>
    <p:extLst>
      <p:ext uri="{BB962C8B-B14F-4D97-AF65-F5344CB8AC3E}">
        <p14:creationId xmlns:p14="http://schemas.microsoft.com/office/powerpoint/2010/main" val="27748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lstStyle/>
              <a:p>
                <a:pPr/>
                <a14:m>
                  <m:oMathPara xmlns:m="http://schemas.openxmlformats.org/officeDocument/2006/math">
                    <m:oMathParaPr>
                      <m:jc m:val="left"/>
                    </m:oMathParaPr>
                    <m:oMath xmlns:m="http://schemas.openxmlformats.org/officeDocument/2006/math">
                      <m:r>
                        <a:rPr lang="en-US" i="1">
                          <a:latin typeface="Cambria Math" charset="0"/>
                        </a:rPr>
                        <m:t>𝑔</m:t>
                      </m:r>
                      <m:r>
                        <a:rPr lang="en-US" i="1">
                          <a:latin typeface="Cambria Math" charset="0"/>
                        </a:rPr>
                        <m:t>:</m:t>
                      </m:r>
                      <m:r>
                        <a:rPr lang="en-US" i="1">
                          <a:latin typeface="Cambria Math" charset="0"/>
                        </a:rPr>
                        <m:t>𝐻</m:t>
                      </m:r>
                      <m:r>
                        <a:rPr lang="en-US" i="1">
                          <a:latin typeface="Cambria Math" charset="0"/>
                        </a:rPr>
                        <m:t>→</m:t>
                      </m:r>
                      <m:r>
                        <a:rPr lang="en-US" i="1">
                          <a:latin typeface="Cambria Math" charset="0"/>
                        </a:rPr>
                        <m:t>𝐻</m:t>
                      </m:r>
                    </m:oMath>
                  </m:oMathPara>
                </a14:m>
                <a:endParaRPr lang="en-US"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rotWithShape="0">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10000"/>
              </a:bodyPr>
              <a:lstStyle/>
              <a:p>
                <a:r>
                  <a:rPr lang="en-US" dirty="0"/>
                  <a:t>Define </a:t>
                </a:r>
                <a14:m>
                  <m:oMath xmlns:m="http://schemas.openxmlformats.org/officeDocument/2006/math">
                    <m:r>
                      <m:rPr>
                        <m:sty m:val="p"/>
                      </m:rPr>
                      <a:rPr lang="en-US" b="0" i="0" dirty="0" smtClean="0">
                        <a:solidFill>
                          <a:srgbClr val="FF0000"/>
                        </a:solidFill>
                        <a:latin typeface="Cambria Math" charset="0"/>
                      </a:rPr>
                      <m:t>g</m:t>
                    </m:r>
                    <m:d>
                      <m:dPr>
                        <m:ctrlPr>
                          <a:rPr lang="en-US" b="0" i="1" dirty="0" smtClean="0">
                            <a:solidFill>
                              <a:srgbClr val="FF0000"/>
                            </a:solidFill>
                            <a:latin typeface="Cambria Math" panose="02040503050406030204" pitchFamily="18" charset="0"/>
                          </a:rPr>
                        </m:ctrlPr>
                      </m:dPr>
                      <m:e>
                        <m:r>
                          <a:rPr lang="en-US" b="0" i="1" dirty="0" smtClean="0">
                            <a:solidFill>
                              <a:srgbClr val="FF0000"/>
                            </a:solidFill>
                            <a:latin typeface="Cambria Math" charset="0"/>
                          </a:rPr>
                          <m:t>𝑓</m:t>
                        </m:r>
                      </m:e>
                    </m:d>
                    <m:r>
                      <a:rPr lang="en-US" b="0" i="1" dirty="0" smtClean="0">
                        <a:solidFill>
                          <a:srgbClr val="FF0000"/>
                        </a:solidFill>
                        <a:latin typeface="Cambria Math" charset="0"/>
                      </a:rPr>
                      <m:t>=</m:t>
                    </m:r>
                    <m:r>
                      <a:rPr lang="en-US" b="0" i="1" dirty="0" smtClean="0">
                        <a:solidFill>
                          <a:srgbClr val="FF0000"/>
                        </a:solidFill>
                        <a:latin typeface="Cambria Math" charset="0"/>
                      </a:rPr>
                      <m:t>𝑝𝑟𝑜</m:t>
                    </m:r>
                    <m:sSub>
                      <m:sSubPr>
                        <m:ctrlPr>
                          <a:rPr lang="en-US" b="0" i="1" dirty="0" smtClean="0">
                            <a:solidFill>
                              <a:srgbClr val="FF0000"/>
                            </a:solidFill>
                            <a:latin typeface="Cambria Math" panose="02040503050406030204" pitchFamily="18" charset="0"/>
                          </a:rPr>
                        </m:ctrlPr>
                      </m:sSubPr>
                      <m:e>
                        <m:r>
                          <a:rPr lang="en-US" b="0" i="1" dirty="0" smtClean="0">
                            <a:solidFill>
                              <a:srgbClr val="FF0000"/>
                            </a:solidFill>
                            <a:latin typeface="Cambria Math" charset="0"/>
                          </a:rPr>
                          <m:t>𝑗</m:t>
                        </m:r>
                      </m:e>
                      <m:sub>
                        <m:r>
                          <a:rPr lang="en-US" b="0" i="1" dirty="0" smtClean="0">
                            <a:solidFill>
                              <a:srgbClr val="FF0000"/>
                            </a:solidFill>
                            <a:latin typeface="Cambria Math" charset="0"/>
                          </a:rPr>
                          <m:t>𝐻</m:t>
                        </m:r>
                      </m:sub>
                    </m:sSub>
                    <m:d>
                      <m:dPr>
                        <m:ctrlPr>
                          <a:rPr lang="en-US" b="0" i="1" dirty="0" smtClean="0">
                            <a:solidFill>
                              <a:srgbClr val="FF0000"/>
                            </a:solidFill>
                            <a:latin typeface="Cambria Math" panose="02040503050406030204" pitchFamily="18" charset="0"/>
                          </a:rPr>
                        </m:ctrlPr>
                      </m:dPr>
                      <m:e>
                        <m:r>
                          <a:rPr lang="en-US" b="0" i="1" dirty="0" smtClean="0">
                            <a:solidFill>
                              <a:srgbClr val="FF0000"/>
                            </a:solidFill>
                            <a:latin typeface="Cambria Math" charset="0"/>
                          </a:rPr>
                          <m:t>𝑓</m:t>
                        </m:r>
                        <m:r>
                          <a:rPr lang="en-US" b="0" i="1" dirty="0" smtClean="0">
                            <a:solidFill>
                              <a:srgbClr val="FF0000"/>
                            </a:solidFill>
                            <a:latin typeface="Cambria Math" charset="0"/>
                          </a:rPr>
                          <m:t>−</m:t>
                        </m:r>
                        <m:sSub>
                          <m:sSubPr>
                            <m:ctrlPr>
                              <a:rPr lang="en-US" b="0" i="1" dirty="0" smtClean="0">
                                <a:solidFill>
                                  <a:srgbClr val="FF0000"/>
                                </a:solidFill>
                                <a:latin typeface="Cambria Math" panose="02040503050406030204" pitchFamily="18" charset="0"/>
                              </a:rPr>
                            </m:ctrlPr>
                          </m:sSubPr>
                          <m:e>
                            <m:r>
                              <a:rPr lang="en-US" b="0" i="1" dirty="0" smtClean="0">
                                <a:solidFill>
                                  <a:srgbClr val="FF0000"/>
                                </a:solidFill>
                                <a:latin typeface="Cambria Math" charset="0"/>
                              </a:rPr>
                              <m:t>𝑙</m:t>
                            </m:r>
                          </m:e>
                          <m:sub>
                            <m:r>
                              <a:rPr lang="en-US" b="0" i="1" dirty="0" smtClean="0">
                                <a:solidFill>
                                  <a:srgbClr val="FF0000"/>
                                </a:solidFill>
                                <a:latin typeface="Cambria Math" charset="0"/>
                              </a:rPr>
                              <m:t>𝑃</m:t>
                            </m:r>
                          </m:sub>
                        </m:sSub>
                        <m:d>
                          <m:dPr>
                            <m:ctrlPr>
                              <a:rPr lang="en-US" b="0" i="1" dirty="0" smtClean="0">
                                <a:solidFill>
                                  <a:srgbClr val="FF0000"/>
                                </a:solidFill>
                                <a:latin typeface="Cambria Math" panose="02040503050406030204" pitchFamily="18" charset="0"/>
                              </a:rPr>
                            </m:ctrlPr>
                          </m:dPr>
                          <m:e>
                            <m:r>
                              <a:rPr lang="en-US" b="0" i="1" dirty="0" smtClean="0">
                                <a:solidFill>
                                  <a:srgbClr val="FF0000"/>
                                </a:solidFill>
                                <a:latin typeface="Cambria Math" charset="0"/>
                              </a:rPr>
                              <m:t>𝑓</m:t>
                            </m:r>
                          </m:e>
                        </m:d>
                      </m:e>
                    </m:d>
                  </m:oMath>
                </a14:m>
                <a:r>
                  <a:rPr lang="en-US" dirty="0"/>
                  <a:t> </a:t>
                </a:r>
              </a:p>
              <a:p>
                <a:pPr lvl="1"/>
                <a:r>
                  <a:rPr lang="en-US" dirty="0"/>
                  <a:t>Reduce flow from paths proportional to travel time on those paths</a:t>
                </a:r>
              </a:p>
              <a:p>
                <a:pPr lvl="1"/>
                <a14:m>
                  <m:oMath xmlns:m="http://schemas.openxmlformats.org/officeDocument/2006/math">
                    <m:r>
                      <a:rPr lang="en-US" i="1" dirty="0" smtClean="0">
                        <a:solidFill>
                          <a:srgbClr val="FF0000"/>
                        </a:solidFill>
                        <a:latin typeface="Cambria Math" charset="0"/>
                      </a:rPr>
                      <m:t>𝑝𝑟𝑜</m:t>
                    </m:r>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𝑗</m:t>
                        </m:r>
                      </m:e>
                      <m:sub>
                        <m:r>
                          <a:rPr lang="en-US" i="1" dirty="0">
                            <a:solidFill>
                              <a:srgbClr val="FF0000"/>
                            </a:solidFill>
                            <a:latin typeface="Cambria Math" charset="0"/>
                          </a:rPr>
                          <m:t>𝐻</m:t>
                        </m:r>
                      </m:sub>
                    </m:sSub>
                  </m:oMath>
                </a14:m>
                <a:r>
                  <a:rPr lang="en-US" dirty="0"/>
                  <a:t> means projection onto the feasible set </a:t>
                </a:r>
                <a14:m>
                  <m:oMath xmlns:m="http://schemas.openxmlformats.org/officeDocument/2006/math">
                    <m:r>
                      <a:rPr lang="en-US" i="1" dirty="0" smtClean="0">
                        <a:latin typeface="Cambria Math" charset="0"/>
                      </a:rPr>
                      <m:t>𝐻</m:t>
                    </m:r>
                  </m:oMath>
                </a14:m>
                <a:endParaRPr lang="en-US" dirty="0"/>
              </a:p>
              <a:p>
                <a:r>
                  <a:rPr lang="en-US" dirty="0"/>
                  <a:t>If </a:t>
                </a:r>
                <a14:m>
                  <m:oMath xmlns:m="http://schemas.openxmlformats.org/officeDocument/2006/math">
                    <m:sSub>
                      <m:sSubPr>
                        <m:ctrlPr>
                          <a:rPr lang="en-US" i="1" dirty="0" smtClean="0">
                            <a:solidFill>
                              <a:srgbClr val="FF0000"/>
                            </a:solidFill>
                            <a:latin typeface="Cambria Math" panose="02040503050406030204" pitchFamily="18" charset="0"/>
                          </a:rPr>
                        </m:ctrlPr>
                      </m:sSubPr>
                      <m:e>
                        <m:r>
                          <a:rPr lang="en-US" b="0" i="1" dirty="0">
                            <a:solidFill>
                              <a:srgbClr val="FF0000"/>
                            </a:solidFill>
                            <a:latin typeface="Cambria Math" charset="0"/>
                          </a:rPr>
                          <m:t>𝑙</m:t>
                        </m:r>
                      </m:e>
                      <m:sub>
                        <m:r>
                          <a:rPr lang="en-US" b="0" i="1" dirty="0">
                            <a:solidFill>
                              <a:srgbClr val="FF0000"/>
                            </a:solidFill>
                            <a:latin typeface="Cambria Math" charset="0"/>
                          </a:rPr>
                          <m:t>𝑃</m:t>
                        </m:r>
                      </m:sub>
                    </m:sSub>
                  </m:oMath>
                </a14:m>
                <a:r>
                  <a:rPr lang="en-US" b="1" dirty="0"/>
                  <a:t> is continuous</a:t>
                </a:r>
                <a:r>
                  <a:rPr lang="en-US" dirty="0"/>
                  <a:t>, so is </a:t>
                </a:r>
                <a14:m>
                  <m:oMath xmlns:m="http://schemas.openxmlformats.org/officeDocument/2006/math">
                    <m:r>
                      <m:rPr>
                        <m:sty m:val="p"/>
                      </m:rPr>
                      <a:rPr lang="en-US" dirty="0" smtClean="0">
                        <a:solidFill>
                          <a:srgbClr val="FF0000"/>
                        </a:solidFill>
                        <a:latin typeface="Cambria Math" charset="0"/>
                      </a:rPr>
                      <m:t>g</m:t>
                    </m:r>
                    <m:d>
                      <m:dPr>
                        <m:ctrlPr>
                          <a:rPr lang="en-US" i="1" dirty="0">
                            <a:solidFill>
                              <a:srgbClr val="FF0000"/>
                            </a:solidFill>
                            <a:latin typeface="Cambria Math" panose="02040503050406030204" pitchFamily="18" charset="0"/>
                          </a:rPr>
                        </m:ctrlPr>
                      </m:dPr>
                      <m:e>
                        <m:r>
                          <a:rPr lang="en-US" i="1" dirty="0">
                            <a:solidFill>
                              <a:srgbClr val="FF0000"/>
                            </a:solidFill>
                            <a:latin typeface="Cambria Math" charset="0"/>
                          </a:rPr>
                          <m:t>𝑓</m:t>
                        </m:r>
                      </m:e>
                    </m:d>
                  </m:oMath>
                </a14:m>
                <a:endParaRPr lang="en-US" dirty="0"/>
              </a:p>
              <a:p>
                <a:r>
                  <a:rPr lang="en-US" dirty="0"/>
                  <a:t>If a flow </a:t>
                </a:r>
                <a14:m>
                  <m:oMath xmlns:m="http://schemas.openxmlformats.org/officeDocument/2006/math">
                    <m:r>
                      <a:rPr lang="en-US" i="1" dirty="0" smtClean="0">
                        <a:solidFill>
                          <a:srgbClr val="FF0000"/>
                        </a:solidFill>
                        <a:latin typeface="Cambria Math" charset="0"/>
                      </a:rPr>
                      <m:t>𝑓</m:t>
                    </m:r>
                  </m:oMath>
                </a14:m>
                <a:r>
                  <a:rPr lang="en-US" dirty="0"/>
                  <a:t> solves the previously defined VI then it is a fixed point </a:t>
                </a:r>
                <a14:m>
                  <m:oMath xmlns:m="http://schemas.openxmlformats.org/officeDocument/2006/math">
                    <m:r>
                      <m:rPr>
                        <m:sty m:val="p"/>
                      </m:rPr>
                      <a:rPr lang="en-US" dirty="0" smtClean="0">
                        <a:solidFill>
                          <a:srgbClr val="FF0000"/>
                        </a:solidFill>
                        <a:latin typeface="Cambria Math" charset="0"/>
                      </a:rPr>
                      <m:t>g</m:t>
                    </m:r>
                    <m:d>
                      <m:dPr>
                        <m:ctrlPr>
                          <a:rPr lang="en-US" i="1" dirty="0">
                            <a:solidFill>
                              <a:srgbClr val="FF0000"/>
                            </a:solidFill>
                            <a:latin typeface="Cambria Math" panose="02040503050406030204" pitchFamily="18" charset="0"/>
                          </a:rPr>
                        </m:ctrlPr>
                      </m:dPr>
                      <m:e>
                        <m:r>
                          <a:rPr lang="en-US" i="1" dirty="0">
                            <a:solidFill>
                              <a:srgbClr val="FF0000"/>
                            </a:solidFill>
                            <a:latin typeface="Cambria Math" charset="0"/>
                          </a:rPr>
                          <m:t>𝑓</m:t>
                        </m:r>
                      </m:e>
                    </m:d>
                    <m:r>
                      <a:rPr lang="en-US" i="1" dirty="0">
                        <a:solidFill>
                          <a:srgbClr val="FF0000"/>
                        </a:solidFill>
                        <a:latin typeface="Cambria Math" charset="0"/>
                      </a:rPr>
                      <m:t>=</m:t>
                    </m:r>
                    <m:r>
                      <a:rPr lang="en-US" b="0" i="1" dirty="0" smtClean="0">
                        <a:solidFill>
                          <a:srgbClr val="FF0000"/>
                        </a:solidFill>
                        <a:latin typeface="Cambria Math" charset="0"/>
                      </a:rPr>
                      <m:t>𝑓</m:t>
                    </m:r>
                  </m:oMath>
                </a14:m>
                <a:r>
                  <a:rPr lang="en-US" dirty="0">
                    <a:solidFill>
                      <a:srgbClr val="FF0000"/>
                    </a:solidFill>
                  </a:rPr>
                  <a:t> </a:t>
                </a:r>
                <a:endParaRPr lang="en-US" dirty="0"/>
              </a:p>
              <a:p>
                <a:pPr lvl="1">
                  <a:buFont typeface="Wingdings" charset="2"/>
                  <a:buChar char="§"/>
                </a:pPr>
                <a14:m>
                  <m:oMath xmlns:m="http://schemas.openxmlformats.org/officeDocument/2006/math">
                    <m:sSub>
                      <m:sSubPr>
                        <m:ctrlPr>
                          <a:rPr lang="en-US" i="1" dirty="0" smtClean="0">
                            <a:solidFill>
                              <a:srgbClr val="FF0000"/>
                            </a:solidFill>
                            <a:latin typeface="Cambria Math" panose="02040503050406030204" pitchFamily="18" charset="0"/>
                          </a:rPr>
                        </m:ctrlPr>
                      </m:sSubPr>
                      <m:e>
                        <m:r>
                          <a:rPr lang="en-US" i="1" dirty="0">
                            <a:solidFill>
                              <a:srgbClr val="FF0000"/>
                            </a:solidFill>
                            <a:latin typeface="Cambria Math" charset="0"/>
                          </a:rPr>
                          <m:t>𝑙</m:t>
                        </m:r>
                      </m:e>
                      <m:sub>
                        <m:r>
                          <a:rPr lang="en-US" i="1" dirty="0">
                            <a:solidFill>
                              <a:srgbClr val="FF0000"/>
                            </a:solidFill>
                            <a:latin typeface="Cambria Math" charset="0"/>
                          </a:rPr>
                          <m:t>𝑃</m:t>
                        </m:r>
                      </m:sub>
                    </m:sSub>
                    <m:d>
                      <m:dPr>
                        <m:ctrlPr>
                          <a:rPr lang="en-US" i="1" dirty="0">
                            <a:solidFill>
                              <a:srgbClr val="FF0000"/>
                            </a:solidFill>
                            <a:latin typeface="Cambria Math" panose="02040503050406030204" pitchFamily="18" charset="0"/>
                          </a:rPr>
                        </m:ctrlPr>
                      </m:dPr>
                      <m:e>
                        <m:r>
                          <a:rPr lang="en-US" i="1" dirty="0">
                            <a:solidFill>
                              <a:srgbClr val="FF0000"/>
                            </a:solidFill>
                            <a:latin typeface="Cambria Math" charset="0"/>
                          </a:rPr>
                          <m:t>𝑓</m:t>
                        </m:r>
                      </m:e>
                    </m:d>
                  </m:oMath>
                </a14:m>
                <a:r>
                  <a:rPr lang="en-US" dirty="0"/>
                  <a:t> is equal over all used paths</a:t>
                </a:r>
              </a:p>
              <a:p>
                <a:r>
                  <a:rPr lang="en-US" dirty="0" err="1"/>
                  <a:t>Brouwer's</a:t>
                </a:r>
                <a:r>
                  <a:rPr lang="en-US" dirty="0"/>
                  <a:t> theorem guarantees at least one fixed point of </a:t>
                </a:r>
                <a14:m>
                  <m:oMath xmlns:m="http://schemas.openxmlformats.org/officeDocument/2006/math">
                    <m:r>
                      <m:rPr>
                        <m:sty m:val="p"/>
                      </m:rPr>
                      <a:rPr lang="en-US" dirty="0" smtClean="0">
                        <a:solidFill>
                          <a:srgbClr val="FF0000"/>
                        </a:solidFill>
                        <a:latin typeface="Cambria Math" charset="0"/>
                      </a:rPr>
                      <m:t>g</m:t>
                    </m:r>
                  </m:oMath>
                </a14:m>
                <a:r>
                  <a:rPr lang="en-US" dirty="0"/>
                  <a:t>, which is a solution of the VI, and which therefore satisfies the principle of user equilibrium</a:t>
                </a:r>
              </a:p>
              <a:p>
                <a:r>
                  <a:rPr lang="en-US" dirty="0"/>
                  <a:t>So how can we compute the UE flow?</a:t>
                </a:r>
              </a:p>
              <a:p>
                <a:r>
                  <a:rPr lang="en-US" dirty="0"/>
                  <a:t>It turns out that computing the SO flow is easier so let’s start there</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965" t="-2035" b="-2326"/>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2359D0EC-F07E-8D0F-67CB-145BADAD01DC}"/>
              </a:ext>
            </a:extLst>
          </p:cNvPr>
          <p:cNvSpPr>
            <a:spLocks noGrp="1"/>
          </p:cNvSpPr>
          <p:nvPr>
            <p:ph type="sldNum" sz="quarter" idx="12"/>
          </p:nvPr>
        </p:nvSpPr>
        <p:spPr/>
        <p:txBody>
          <a:bodyPr/>
          <a:lstStyle/>
          <a:p>
            <a:fld id="{5E14A864-8846-DC49-9FDC-14F56CA6E9FC}" type="slidenum">
              <a:rPr lang="en-US" smtClean="0"/>
              <a:t>58</a:t>
            </a:fld>
            <a:endParaRPr lang="en-US"/>
          </a:p>
        </p:txBody>
      </p:sp>
    </p:spTree>
    <p:extLst>
      <p:ext uri="{BB962C8B-B14F-4D97-AF65-F5344CB8AC3E}">
        <p14:creationId xmlns:p14="http://schemas.microsoft.com/office/powerpoint/2010/main" val="872142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System optimal flow </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 A feasible flow </a:t>
                </a:r>
                <a14:m>
                  <m:oMath xmlns:m="http://schemas.openxmlformats.org/officeDocument/2006/math">
                    <m:r>
                      <a:rPr lang="en-US" i="1" dirty="0" smtClean="0">
                        <a:latin typeface="Cambria Math" charset="0"/>
                      </a:rPr>
                      <m:t>𝑓</m:t>
                    </m:r>
                  </m:oMath>
                </a14:m>
                <a:r>
                  <a:rPr lang="en-US" dirty="0"/>
                  <a:t> is defined as a system optimum (SO) if </a:t>
                </a:r>
                <a14:m>
                  <m:oMath xmlns:m="http://schemas.openxmlformats.org/officeDocument/2006/math">
                    <m:r>
                      <a:rPr lang="en-US" i="1" dirty="0" smtClean="0">
                        <a:latin typeface="Cambria Math" charset="0"/>
                      </a:rPr>
                      <m:t>𝐶</m:t>
                    </m:r>
                    <m:r>
                      <a:rPr lang="en-US" i="1" dirty="0" smtClean="0">
                        <a:latin typeface="Cambria Math" charset="0"/>
                      </a:rPr>
                      <m:t>(</m:t>
                    </m:r>
                    <m:r>
                      <a:rPr lang="en-US" i="1" dirty="0" smtClean="0">
                        <a:latin typeface="Cambria Math" charset="0"/>
                      </a:rPr>
                      <m:t>𝑓</m:t>
                    </m:r>
                    <m:r>
                      <a:rPr lang="en-US" i="1" dirty="0">
                        <a:latin typeface="Cambria Math" charset="0"/>
                      </a:rPr>
                      <m:t>)</m:t>
                    </m:r>
                  </m:oMath>
                </a14:m>
                <a:r>
                  <a:rPr lang="en-US" dirty="0"/>
                  <a:t>  is minimal over the set of feasible flows</a:t>
                </a:r>
              </a:p>
              <a:p>
                <a:r>
                  <a:rPr lang="en-US" dirty="0"/>
                  <a:t>A feasible flow </a:t>
                </a:r>
                <a14:m>
                  <m:oMath xmlns:m="http://schemas.openxmlformats.org/officeDocument/2006/math">
                    <m:r>
                      <a:rPr lang="en-US" i="1" dirty="0">
                        <a:latin typeface="Cambria Math" charset="0"/>
                      </a:rPr>
                      <m:t>𝑓</m:t>
                    </m:r>
                  </m:oMath>
                </a14:m>
                <a:r>
                  <a:rPr lang="en-US" dirty="0"/>
                  <a:t> is defined as a local optimum if the marginal benefit from decreasing flow along any </a:t>
                </a:r>
                <a14:m>
                  <m:oMath xmlns:m="http://schemas.openxmlformats.org/officeDocument/2006/math">
                    <m:d>
                      <m:dPr>
                        <m:begChr m:val="{"/>
                        <m:endChr m:val="}"/>
                        <m:ctrlPr>
                          <a:rPr lang="en-US" i="1" smtClean="0">
                            <a:solidFill>
                              <a:srgbClr val="FF0000"/>
                            </a:solidFill>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𝑠</m:t>
                            </m:r>
                          </m:e>
                          <m:sub>
                            <m:r>
                              <a:rPr lang="en-US" i="1">
                                <a:solidFill>
                                  <a:srgbClr val="FF0000"/>
                                </a:solidFill>
                                <a:latin typeface="Cambria Math" charset="0"/>
                              </a:rPr>
                              <m:t>𝑖</m:t>
                            </m:r>
                          </m:sub>
                        </m:sSub>
                        <m:r>
                          <a:rPr lang="en-US" i="1">
                            <a:solidFill>
                              <a:srgbClr val="FF0000"/>
                            </a:solidFill>
                            <a:latin typeface="Cambria Math"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𝑡</m:t>
                            </m:r>
                          </m:e>
                          <m:sub>
                            <m:r>
                              <a:rPr lang="en-US" i="1">
                                <a:solidFill>
                                  <a:srgbClr val="FF0000"/>
                                </a:solidFill>
                                <a:latin typeface="Cambria Math" charset="0"/>
                              </a:rPr>
                              <m:t>𝑖</m:t>
                            </m:r>
                          </m:sub>
                        </m:sSub>
                      </m:e>
                    </m:d>
                  </m:oMath>
                </a14:m>
                <a:r>
                  <a:rPr lang="en-US" dirty="0"/>
                  <a:t> path is at most the marginal cost of increasing flow on another </a:t>
                </a:r>
                <a14:m>
                  <m:oMath xmlns:m="http://schemas.openxmlformats.org/officeDocument/2006/math">
                    <m:d>
                      <m:dPr>
                        <m:begChr m:val="{"/>
                        <m:endChr m:val="}"/>
                        <m:ctrlPr>
                          <a:rPr lang="en-US" i="1" smtClean="0">
                            <a:solidFill>
                              <a:srgbClr val="FF0000"/>
                            </a:solidFill>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𝑠</m:t>
                            </m:r>
                          </m:e>
                          <m:sub>
                            <m:r>
                              <a:rPr lang="en-US" i="1">
                                <a:solidFill>
                                  <a:srgbClr val="FF0000"/>
                                </a:solidFill>
                                <a:latin typeface="Cambria Math" charset="0"/>
                              </a:rPr>
                              <m:t>𝑖</m:t>
                            </m:r>
                          </m:sub>
                        </m:sSub>
                        <m:r>
                          <a:rPr lang="en-US" i="1">
                            <a:solidFill>
                              <a:srgbClr val="FF0000"/>
                            </a:solidFill>
                            <a:latin typeface="Cambria Math"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𝑡</m:t>
                            </m:r>
                          </m:e>
                          <m:sub>
                            <m:r>
                              <a:rPr lang="en-US" i="1">
                                <a:solidFill>
                                  <a:srgbClr val="FF0000"/>
                                </a:solidFill>
                                <a:latin typeface="Cambria Math" charset="0"/>
                              </a:rPr>
                              <m:t>𝑖</m:t>
                            </m:r>
                          </m:sub>
                        </m:sSub>
                      </m:e>
                    </m:d>
                  </m:oMath>
                </a14:m>
                <a:r>
                  <a:rPr lang="en-US" dirty="0"/>
                  <a:t> path</a:t>
                </a:r>
              </a:p>
              <a:p>
                <a:r>
                  <a:rPr lang="en-US" dirty="0"/>
                  <a:t>Finding a local minimum is easy</a:t>
                </a:r>
              </a:p>
              <a:p>
                <a:pPr lvl="1"/>
                <a:r>
                  <a:rPr lang="en-US" dirty="0"/>
                  <a:t>The cost function is well defined: </a:t>
                </a:r>
                <a14:m>
                  <m:oMath xmlns:m="http://schemas.openxmlformats.org/officeDocument/2006/math">
                    <m:r>
                      <a:rPr lang="en-US" i="1" dirty="0" smtClean="0">
                        <a:solidFill>
                          <a:srgbClr val="FF0000"/>
                        </a:solidFill>
                        <a:latin typeface="Cambria Math" charset="0"/>
                      </a:rPr>
                      <m:t>𝐶</m:t>
                    </m:r>
                    <m:d>
                      <m:dPr>
                        <m:ctrlPr>
                          <a:rPr lang="en-US" i="1" dirty="0">
                            <a:solidFill>
                              <a:srgbClr val="FF0000"/>
                            </a:solidFill>
                            <a:latin typeface="Cambria Math" panose="02040503050406030204" pitchFamily="18" charset="0"/>
                          </a:rPr>
                        </m:ctrlPr>
                      </m:dPr>
                      <m:e>
                        <m:r>
                          <a:rPr lang="en-US" i="1" dirty="0">
                            <a:solidFill>
                              <a:srgbClr val="FF0000"/>
                            </a:solidFill>
                            <a:latin typeface="Cambria Math" charset="0"/>
                          </a:rPr>
                          <m:t>𝑓</m:t>
                        </m:r>
                      </m:e>
                    </m:d>
                    <m:r>
                      <a:rPr lang="en-US" b="0" i="1" dirty="0" smtClean="0">
                        <a:solidFill>
                          <a:srgbClr val="FF0000"/>
                        </a:solidFill>
                        <a:latin typeface="Cambria Math" charset="0"/>
                      </a:rPr>
                      <m:t>=</m:t>
                    </m:r>
                    <m:nary>
                      <m:naryPr>
                        <m:chr m:val="∑"/>
                        <m:supHide m:val="on"/>
                        <m:ctrlPr>
                          <a:rPr lang="en-US" i="1" dirty="0">
                            <a:solidFill>
                              <a:srgbClr val="FF0000"/>
                            </a:solidFill>
                            <a:latin typeface="Cambria Math" panose="02040503050406030204" pitchFamily="18" charset="0"/>
                          </a:rPr>
                        </m:ctrlPr>
                      </m:naryPr>
                      <m:sub>
                        <m:r>
                          <a:rPr lang="en-US" i="1" dirty="0" smtClean="0">
                            <a:solidFill>
                              <a:srgbClr val="FF0000"/>
                            </a:solidFill>
                            <a:latin typeface="Cambria Math" charset="0"/>
                          </a:rPr>
                          <m:t>𝑒</m:t>
                        </m:r>
                      </m:sub>
                      <m:sup/>
                      <m:e>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𝑙</m:t>
                            </m:r>
                          </m:e>
                          <m:sub>
                            <m:r>
                              <a:rPr lang="en-US" i="1" dirty="0">
                                <a:solidFill>
                                  <a:srgbClr val="FF0000"/>
                                </a:solidFill>
                                <a:latin typeface="Cambria Math" charset="0"/>
                              </a:rPr>
                              <m:t>𝑒</m:t>
                            </m:r>
                          </m:sub>
                        </m:sSub>
                        <m:d>
                          <m:dPr>
                            <m:ctrlPr>
                              <a:rPr lang="en-US" i="1" dirty="0">
                                <a:solidFill>
                                  <a:srgbClr val="FF0000"/>
                                </a:solidFill>
                                <a:latin typeface="Cambria Math" panose="02040503050406030204" pitchFamily="18" charset="0"/>
                              </a:rPr>
                            </m:ctrlPr>
                          </m:dPr>
                          <m:e>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𝑓</m:t>
                                </m:r>
                              </m:e>
                              <m:sub>
                                <m:r>
                                  <a:rPr lang="en-US" i="1" dirty="0">
                                    <a:solidFill>
                                      <a:srgbClr val="FF0000"/>
                                    </a:solidFill>
                                    <a:latin typeface="Cambria Math" charset="0"/>
                                  </a:rPr>
                                  <m:t>𝑒</m:t>
                                </m:r>
                              </m:sub>
                            </m:sSub>
                          </m:e>
                        </m:d>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𝑓</m:t>
                            </m:r>
                          </m:e>
                          <m:sub>
                            <m:r>
                              <a:rPr lang="en-US" i="1" dirty="0">
                                <a:solidFill>
                                  <a:srgbClr val="FF0000"/>
                                </a:solidFill>
                                <a:latin typeface="Cambria Math" charset="0"/>
                              </a:rPr>
                              <m:t>𝑒</m:t>
                            </m:r>
                          </m:sub>
                        </m:sSub>
                      </m:e>
                    </m:nary>
                  </m:oMath>
                </a14:m>
                <a:endParaRPr lang="en-US" dirty="0"/>
              </a:p>
              <a:p>
                <a:pPr lvl="1"/>
                <a:r>
                  <a:rPr lang="en-US" dirty="0"/>
                  <a:t>Use gradient decent methods: </a:t>
                </a:r>
                <a14:m>
                  <m:oMath xmlns:m="http://schemas.openxmlformats.org/officeDocument/2006/math">
                    <m:r>
                      <a:rPr lang="en-US" i="1" smtClean="0">
                        <a:solidFill>
                          <a:srgbClr val="FF0000"/>
                        </a:solidFill>
                        <a:latin typeface="Cambria Math" charset="0"/>
                        <a:ea typeface="Cambria Math" charset="0"/>
                        <a:cs typeface="Cambria Math" charset="0"/>
                      </a:rPr>
                      <m:t>𝛻</m:t>
                    </m:r>
                    <m:r>
                      <a:rPr lang="en-US" b="0" i="1" smtClean="0">
                        <a:solidFill>
                          <a:srgbClr val="FF0000"/>
                        </a:solidFill>
                        <a:latin typeface="Cambria Math" charset="0"/>
                        <a:ea typeface="Cambria Math" charset="0"/>
                        <a:cs typeface="Cambria Math" charset="0"/>
                      </a:rPr>
                      <m:t>𝐶</m:t>
                    </m:r>
                    <m:r>
                      <a:rPr lang="en-US" b="0" i="1" smtClean="0">
                        <a:solidFill>
                          <a:srgbClr val="FF0000"/>
                        </a:solidFill>
                        <a:latin typeface="Cambria Math" charset="0"/>
                        <a:ea typeface="Cambria Math" charset="0"/>
                        <a:cs typeface="Cambria Math" charset="0"/>
                      </a:rPr>
                      <m:t>(</m:t>
                    </m:r>
                    <m:r>
                      <a:rPr lang="en-US" b="0" i="1" smtClean="0">
                        <a:solidFill>
                          <a:srgbClr val="FF0000"/>
                        </a:solidFill>
                        <a:latin typeface="Cambria Math" charset="0"/>
                        <a:ea typeface="Cambria Math" charset="0"/>
                        <a:cs typeface="Cambria Math" charset="0"/>
                      </a:rPr>
                      <m:t>𝑓</m:t>
                    </m:r>
                    <m:r>
                      <a:rPr lang="en-US" b="0" i="1" smtClean="0">
                        <a:solidFill>
                          <a:srgbClr val="FF0000"/>
                        </a:solidFill>
                        <a:latin typeface="Cambria Math" charset="0"/>
                        <a:ea typeface="Cambria Math" charset="0"/>
                        <a:cs typeface="Cambria Math" charset="0"/>
                      </a:rPr>
                      <m:t>)</m:t>
                    </m:r>
                  </m:oMath>
                </a14:m>
                <a:endParaRPr lang="en-US" dirty="0">
                  <a:solidFill>
                    <a:srgbClr val="FF0000"/>
                  </a:solidFill>
                </a:endParaRPr>
              </a:p>
              <a:p>
                <a:pPr lvl="2"/>
                <a:r>
                  <a:rPr lang="en-US" dirty="0"/>
                  <a:t>Frank-Wolfe method, Bisection, Newton's method</a:t>
                </a:r>
              </a:p>
              <a:p>
                <a:r>
                  <a:rPr lang="en-US" dirty="0"/>
                  <a:t>How can we find the global minimum (SO)?</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086" t="-2326" r="-603" b="-2326"/>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C4D89DFF-ED4C-5010-6127-1EA401B47FB9}"/>
              </a:ext>
            </a:extLst>
          </p:cNvPr>
          <p:cNvSpPr>
            <a:spLocks noGrp="1"/>
          </p:cNvSpPr>
          <p:nvPr>
            <p:ph type="sldNum" sz="quarter" idx="12"/>
          </p:nvPr>
        </p:nvSpPr>
        <p:spPr/>
        <p:txBody>
          <a:bodyPr/>
          <a:lstStyle/>
          <a:p>
            <a:fld id="{5E14A864-8846-DC49-9FDC-14F56CA6E9FC}" type="slidenum">
              <a:rPr lang="en-US" smtClean="0"/>
              <a:t>59</a:t>
            </a:fld>
            <a:endParaRPr lang="en-US"/>
          </a:p>
        </p:txBody>
      </p:sp>
    </p:spTree>
    <p:extLst>
      <p:ext uri="{BB962C8B-B14F-4D97-AF65-F5344CB8AC3E}">
        <p14:creationId xmlns:p14="http://schemas.microsoft.com/office/powerpoint/2010/main" val="1485255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System optimal flow </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09600" y="1600201"/>
                <a:ext cx="10972800" cy="5113420"/>
              </a:xfrm>
            </p:spPr>
            <p:txBody>
              <a:bodyPr>
                <a:normAutofit/>
              </a:bodyPr>
              <a:lstStyle/>
              <a:p>
                <a14:m>
                  <m:oMath xmlns:m="http://schemas.openxmlformats.org/officeDocument/2006/math">
                    <m:r>
                      <a:rPr lang="en-US" i="1" dirty="0" smtClean="0">
                        <a:latin typeface="Cambria Math" charset="0"/>
                      </a:rPr>
                      <m:t>𝑀𝑖𝑛𝑖𝑚𝑖𝑧𝑒</m:t>
                    </m:r>
                    <m:r>
                      <a:rPr lang="en-US" i="1" dirty="0" smtClean="0">
                        <a:latin typeface="Cambria Math" charset="0"/>
                      </a:rPr>
                      <m:t> </m:t>
                    </m:r>
                    <m:r>
                      <a:rPr lang="en-US" b="0" i="1" dirty="0" smtClean="0">
                        <a:latin typeface="Cambria Math" charset="0"/>
                      </a:rPr>
                      <m:t>𝐶</m:t>
                    </m:r>
                    <m:d>
                      <m:dPr>
                        <m:ctrlPr>
                          <a:rPr lang="en-US" b="0" i="1" dirty="0" smtClean="0">
                            <a:latin typeface="Cambria Math" panose="02040503050406030204" pitchFamily="18" charset="0"/>
                          </a:rPr>
                        </m:ctrlPr>
                      </m:dPr>
                      <m:e>
                        <m:r>
                          <a:rPr lang="en-US" b="0" i="1" dirty="0" smtClean="0">
                            <a:latin typeface="Cambria Math" charset="0"/>
                          </a:rPr>
                          <m:t>𝑓</m:t>
                        </m:r>
                      </m:e>
                    </m:d>
                    <m:r>
                      <a:rPr lang="en-US" b="0" i="1" dirty="0" smtClean="0">
                        <a:latin typeface="Cambria Math" charset="0"/>
                      </a:rPr>
                      <m:t>=</m:t>
                    </m:r>
                    <m:nary>
                      <m:naryPr>
                        <m:chr m:val="∑"/>
                        <m:supHide m:val="on"/>
                        <m:ctrlPr>
                          <a:rPr lang="en-US" b="0" i="1" dirty="0" smtClean="0">
                            <a:latin typeface="Cambria Math" panose="02040503050406030204" pitchFamily="18" charset="0"/>
                          </a:rPr>
                        </m:ctrlPr>
                      </m:naryPr>
                      <m:sub>
                        <m:r>
                          <a:rPr lang="en-US" b="0" i="1" dirty="0" smtClean="0">
                            <a:latin typeface="Cambria Math" charset="0"/>
                          </a:rPr>
                          <m:t>𝑒</m:t>
                        </m:r>
                      </m:sub>
                      <m:sup/>
                      <m:e>
                        <m:sSub>
                          <m:sSubPr>
                            <m:ctrlPr>
                              <a:rPr lang="en-US" b="0" i="1" dirty="0" smtClean="0">
                                <a:latin typeface="Cambria Math" panose="02040503050406030204" pitchFamily="18" charset="0"/>
                              </a:rPr>
                            </m:ctrlPr>
                          </m:sSubPr>
                          <m:e>
                            <m:r>
                              <a:rPr lang="en-US" b="0" i="1" dirty="0" smtClean="0">
                                <a:latin typeface="Cambria Math" charset="0"/>
                              </a:rPr>
                              <m:t>𝑙</m:t>
                            </m:r>
                          </m:e>
                          <m:sub>
                            <m:r>
                              <a:rPr lang="en-US" b="0" i="1" dirty="0" smtClean="0">
                                <a:latin typeface="Cambria Math" charset="0"/>
                              </a:rPr>
                              <m:t>𝑒</m:t>
                            </m:r>
                          </m:sub>
                        </m:sSub>
                        <m:d>
                          <m:dPr>
                            <m:ctrlPr>
                              <a:rPr lang="en-US" b="0" i="1" dirty="0" smtClean="0">
                                <a:latin typeface="Cambria Math" panose="02040503050406030204" pitchFamily="18" charset="0"/>
                              </a:rPr>
                            </m:ctrlPr>
                          </m:dPr>
                          <m:e>
                            <m:sSub>
                              <m:sSubPr>
                                <m:ctrlPr>
                                  <a:rPr lang="en-US" b="0" i="1" dirty="0" smtClean="0">
                                    <a:latin typeface="Cambria Math" panose="02040503050406030204" pitchFamily="18" charset="0"/>
                                  </a:rPr>
                                </m:ctrlPr>
                              </m:sSubPr>
                              <m:e>
                                <m:r>
                                  <a:rPr lang="en-US" b="0" i="1" dirty="0" smtClean="0">
                                    <a:latin typeface="Cambria Math" charset="0"/>
                                  </a:rPr>
                                  <m:t>𝑓</m:t>
                                </m:r>
                              </m:e>
                              <m:sub>
                                <m:r>
                                  <a:rPr lang="en-US" b="0" i="1" dirty="0" smtClean="0">
                                    <a:latin typeface="Cambria Math" charset="0"/>
                                  </a:rPr>
                                  <m:t>𝑒</m:t>
                                </m:r>
                              </m:sub>
                            </m:sSub>
                          </m:e>
                        </m:d>
                        <m:sSub>
                          <m:sSubPr>
                            <m:ctrlPr>
                              <a:rPr lang="en-US" b="0" i="1" dirty="0" smtClean="0">
                                <a:latin typeface="Cambria Math" panose="02040503050406030204" pitchFamily="18" charset="0"/>
                              </a:rPr>
                            </m:ctrlPr>
                          </m:sSubPr>
                          <m:e>
                            <m:r>
                              <a:rPr lang="en-US" b="0" i="1" dirty="0" smtClean="0">
                                <a:latin typeface="Cambria Math" charset="0"/>
                              </a:rPr>
                              <m:t>𝑓</m:t>
                            </m:r>
                          </m:e>
                          <m:sub>
                            <m:r>
                              <a:rPr lang="en-US" b="0" i="1" dirty="0" smtClean="0">
                                <a:latin typeface="Cambria Math" charset="0"/>
                              </a:rPr>
                              <m:t>𝑒</m:t>
                            </m:r>
                          </m:sub>
                        </m:sSub>
                      </m:e>
                    </m:nary>
                  </m:oMath>
                </a14:m>
                <a:endParaRPr lang="en-US" dirty="0"/>
              </a:p>
              <a:p>
                <a:pPr marL="0" indent="0">
                  <a:buNone/>
                </a:pPr>
                <a:r>
                  <a:rPr lang="en-US" dirty="0"/>
                  <a:t>	S.T.</a:t>
                </a:r>
              </a:p>
              <a:p>
                <a:pPr lvl="2"/>
                <a14:m>
                  <m:oMath xmlns:m="http://schemas.openxmlformats.org/officeDocument/2006/math">
                    <m:nary>
                      <m:naryPr>
                        <m:chr m:val="∑"/>
                        <m:supHide m:val="on"/>
                        <m:ctrlPr>
                          <a:rPr lang="en-US" b="0" i="1" smtClean="0">
                            <a:latin typeface="Cambria Math" panose="02040503050406030204" pitchFamily="18" charset="0"/>
                          </a:rPr>
                        </m:ctrlPr>
                      </m:naryPr>
                      <m:sub>
                        <m:r>
                          <a:rPr lang="en-US" b="0" i="1" smtClean="0">
                            <a:latin typeface="Cambria Math" charset="0"/>
                          </a:rPr>
                          <m:t>𝑝</m:t>
                        </m:r>
                        <m:r>
                          <a:rPr lang="en-US" b="0" i="1" smtClean="0">
                            <a:latin typeface="Cambria Math" charset="0"/>
                          </a:rPr>
                          <m:t>∈</m:t>
                        </m:r>
                        <m:sSub>
                          <m:sSubPr>
                            <m:ctrlPr>
                              <a:rPr lang="en-US" b="0" i="1" smtClean="0">
                                <a:latin typeface="Cambria Math" panose="02040503050406030204" pitchFamily="18" charset="0"/>
                              </a:rPr>
                            </m:ctrlPr>
                          </m:sSubPr>
                          <m:e>
                            <m:r>
                              <a:rPr lang="en-US" b="0" i="1" smtClean="0">
                                <a:latin typeface="Cambria Math" charset="0"/>
                              </a:rPr>
                              <m:t>𝑝</m:t>
                            </m:r>
                          </m:e>
                          <m:sub>
                            <m:r>
                              <a:rPr lang="en-US" b="0" i="1" smtClean="0">
                                <a:latin typeface="Cambria Math" charset="0"/>
                              </a:rPr>
                              <m:t>𝑖</m:t>
                            </m:r>
                          </m:sub>
                        </m:sSub>
                      </m:sub>
                      <m:sup/>
                      <m:e>
                        <m:sSub>
                          <m:sSubPr>
                            <m:ctrlPr>
                              <a:rPr lang="en-US" b="0" i="1" smtClean="0">
                                <a:latin typeface="Cambria Math" panose="02040503050406030204" pitchFamily="18" charset="0"/>
                              </a:rPr>
                            </m:ctrlPr>
                          </m:sSubPr>
                          <m:e>
                            <m:r>
                              <a:rPr lang="en-US" b="0" i="1" smtClean="0">
                                <a:latin typeface="Cambria Math" charset="0"/>
                              </a:rPr>
                              <m:t>𝑓</m:t>
                            </m:r>
                          </m:e>
                          <m:sub>
                            <m:r>
                              <a:rPr lang="en-US" b="0" i="1" smtClean="0">
                                <a:latin typeface="Cambria Math" charset="0"/>
                              </a:rPr>
                              <m:t>𝑝</m:t>
                            </m:r>
                          </m:sub>
                        </m:sSub>
                      </m:e>
                    </m:nary>
                    <m:r>
                      <a:rPr lang="en-US" b="0" i="1" smtClean="0">
                        <a:latin typeface="Cambria Math" charset="0"/>
                      </a:rPr>
                      <m:t>=</m:t>
                    </m:r>
                    <m:sSub>
                      <m:sSubPr>
                        <m:ctrlPr>
                          <a:rPr lang="en-US" b="0" i="1" smtClean="0">
                            <a:latin typeface="Cambria Math" panose="02040503050406030204" pitchFamily="18" charset="0"/>
                          </a:rPr>
                        </m:ctrlPr>
                      </m:sSubPr>
                      <m:e>
                        <m:r>
                          <a:rPr lang="en-US" b="0" i="1" smtClean="0">
                            <a:latin typeface="Cambria Math" charset="0"/>
                          </a:rPr>
                          <m:t>𝑑</m:t>
                        </m:r>
                      </m:e>
                      <m:sub>
                        <m:r>
                          <a:rPr lang="en-US" b="0" i="1" smtClean="0">
                            <a:latin typeface="Cambria Math" charset="0"/>
                          </a:rPr>
                          <m:t>𝑖</m:t>
                        </m:r>
                      </m:sub>
                    </m:sSub>
                    <m:r>
                      <a:rPr lang="en-US" b="0" i="1" smtClean="0">
                        <a:latin typeface="Cambria Math" charset="0"/>
                      </a:rPr>
                      <m:t>                   ∀</m:t>
                    </m:r>
                    <m:r>
                      <a:rPr lang="en-US" b="0" i="1" smtClean="0">
                        <a:latin typeface="Cambria Math" charset="0"/>
                      </a:rPr>
                      <m:t>𝑖</m:t>
                    </m:r>
                    <m:r>
                      <a:rPr lang="en-US" b="0" i="1" smtClean="0">
                        <a:latin typeface="Cambria Math" charset="0"/>
                      </a:rPr>
                      <m:t>∈</m:t>
                    </m:r>
                    <m:d>
                      <m:dPr>
                        <m:begChr m:val="{"/>
                        <m:endChr m:val="}"/>
                        <m:ctrlPr>
                          <a:rPr lang="en-US" b="0" i="1" smtClean="0">
                            <a:latin typeface="Cambria Math" panose="02040503050406030204" pitchFamily="18" charset="0"/>
                          </a:rPr>
                        </m:ctrlPr>
                      </m:dPr>
                      <m:e>
                        <m:r>
                          <a:rPr lang="en-US" b="0" i="1" smtClean="0">
                            <a:latin typeface="Cambria Math" charset="0"/>
                          </a:rPr>
                          <m:t>1,…,</m:t>
                        </m:r>
                        <m:r>
                          <a:rPr lang="en-US" b="0" i="1" smtClean="0">
                            <a:latin typeface="Cambria Math" charset="0"/>
                          </a:rPr>
                          <m:t>𝑘</m:t>
                        </m:r>
                      </m:e>
                    </m:d>
                  </m:oMath>
                </a14:m>
                <a:endParaRPr lang="en-US" b="0" dirty="0"/>
              </a:p>
              <a:p>
                <a:pPr lvl="2"/>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charset="0"/>
                          </a:rPr>
                          <m:t>𝑓</m:t>
                        </m:r>
                      </m:e>
                      <m:sub>
                        <m:r>
                          <a:rPr lang="en-US" b="0" i="1" smtClean="0">
                            <a:latin typeface="Cambria Math" charset="0"/>
                          </a:rPr>
                          <m:t>𝑒</m:t>
                        </m:r>
                      </m:sub>
                    </m:sSub>
                    <m:r>
                      <a:rPr lang="en-US" b="0" i="1" smtClean="0">
                        <a:latin typeface="Cambria Math" charset="0"/>
                      </a:rPr>
                      <m:t>=</m:t>
                    </m:r>
                    <m:nary>
                      <m:naryPr>
                        <m:chr m:val="∑"/>
                        <m:supHide m:val="on"/>
                        <m:ctrlPr>
                          <a:rPr lang="en-US" i="1">
                            <a:latin typeface="Cambria Math" panose="02040503050406030204" pitchFamily="18" charset="0"/>
                          </a:rPr>
                        </m:ctrlPr>
                      </m:naryPr>
                      <m:sub>
                        <m:r>
                          <a:rPr lang="en-US" b="0" i="1" smtClean="0">
                            <a:latin typeface="Cambria Math" charset="0"/>
                          </a:rPr>
                          <m:t>𝑝</m:t>
                        </m:r>
                        <m:r>
                          <a:rPr lang="en-US" b="0" i="1" smtClean="0">
                            <a:latin typeface="Cambria Math" charset="0"/>
                          </a:rPr>
                          <m:t>∈</m:t>
                        </m:r>
                        <m:r>
                          <a:rPr lang="en-US" b="0" i="1" smtClean="0">
                            <a:latin typeface="Cambria Math" charset="0"/>
                          </a:rPr>
                          <m:t>𝑃</m:t>
                        </m:r>
                        <m:r>
                          <a:rPr lang="en-US" b="0" i="1" smtClean="0">
                            <a:latin typeface="Cambria Math" charset="0"/>
                          </a:rPr>
                          <m:t>:</m:t>
                        </m:r>
                        <m:r>
                          <a:rPr lang="en-US" b="0" i="1" smtClean="0">
                            <a:latin typeface="Cambria Math" charset="0"/>
                          </a:rPr>
                          <m:t>𝑒</m:t>
                        </m:r>
                        <m:r>
                          <a:rPr lang="en-US" b="0" i="1" smtClean="0">
                            <a:latin typeface="Cambria Math" charset="0"/>
                          </a:rPr>
                          <m:t>∈</m:t>
                        </m:r>
                        <m:r>
                          <a:rPr lang="en-US" b="0" i="1" smtClean="0">
                            <a:latin typeface="Cambria Math" charset="0"/>
                          </a:rPr>
                          <m:t>𝑝</m:t>
                        </m:r>
                      </m:sub>
                      <m:sup/>
                      <m:e>
                        <m:sSub>
                          <m:sSubPr>
                            <m:ctrlPr>
                              <a:rPr lang="en-US" i="1">
                                <a:latin typeface="Cambria Math" panose="02040503050406030204" pitchFamily="18" charset="0"/>
                              </a:rPr>
                            </m:ctrlPr>
                          </m:sSubPr>
                          <m:e>
                            <m:r>
                              <a:rPr lang="en-US" i="1">
                                <a:latin typeface="Cambria Math" charset="0"/>
                              </a:rPr>
                              <m:t>𝑓</m:t>
                            </m:r>
                          </m:e>
                          <m:sub>
                            <m:r>
                              <a:rPr lang="en-US" i="1">
                                <a:latin typeface="Cambria Math" charset="0"/>
                              </a:rPr>
                              <m:t>𝑝</m:t>
                            </m:r>
                          </m:sub>
                        </m:sSub>
                      </m:e>
                    </m:nary>
                    <m:r>
                      <a:rPr lang="en-US" i="1">
                        <a:latin typeface="Cambria Math" charset="0"/>
                      </a:rPr>
                      <m:t>             </m:t>
                    </m:r>
                    <m:r>
                      <a:rPr lang="en-US" b="0" i="1">
                        <a:latin typeface="Cambria Math" charset="0"/>
                      </a:rPr>
                      <m:t>      </m:t>
                    </m:r>
                    <m:r>
                      <a:rPr lang="en-US" i="1">
                        <a:latin typeface="Cambria Math" charset="0"/>
                      </a:rPr>
                      <m:t>      ∀</m:t>
                    </m:r>
                    <m:r>
                      <a:rPr lang="en-US" b="0" i="1" smtClean="0">
                        <a:latin typeface="Cambria Math" charset="0"/>
                      </a:rPr>
                      <m:t>𝑒</m:t>
                    </m:r>
                    <m:r>
                      <a:rPr lang="en-US" i="1">
                        <a:latin typeface="Cambria Math" charset="0"/>
                      </a:rPr>
                      <m:t>∈</m:t>
                    </m:r>
                    <m:r>
                      <a:rPr lang="en-US" b="0" i="1" smtClean="0">
                        <a:latin typeface="Cambria Math" charset="0"/>
                      </a:rPr>
                      <m:t>𝐸</m:t>
                    </m:r>
                  </m:oMath>
                </a14:m>
                <a:endParaRPr lang="en-US" dirty="0"/>
              </a:p>
              <a:p>
                <a:pPr lvl="2"/>
                <a14:m>
                  <m:oMath xmlns:m="http://schemas.openxmlformats.org/officeDocument/2006/math">
                    <m:sSub>
                      <m:sSubPr>
                        <m:ctrlPr>
                          <a:rPr lang="en-US" i="1">
                            <a:latin typeface="Cambria Math" panose="02040503050406030204" pitchFamily="18" charset="0"/>
                          </a:rPr>
                        </m:ctrlPr>
                      </m:sSubPr>
                      <m:e>
                        <m:r>
                          <a:rPr lang="en-US" i="1">
                            <a:latin typeface="Cambria Math" charset="0"/>
                          </a:rPr>
                          <m:t>𝑓</m:t>
                        </m:r>
                      </m:e>
                      <m:sub>
                        <m:r>
                          <a:rPr lang="en-US" b="0" i="1" smtClean="0">
                            <a:latin typeface="Cambria Math" charset="0"/>
                          </a:rPr>
                          <m:t>𝑝</m:t>
                        </m:r>
                      </m:sub>
                    </m:sSub>
                    <m:r>
                      <a:rPr lang="en-US" b="0" i="1" smtClean="0">
                        <a:latin typeface="Cambria Math" charset="0"/>
                      </a:rPr>
                      <m:t>≥0</m:t>
                    </m:r>
                    <m:r>
                      <a:rPr lang="en-US" i="1">
                        <a:latin typeface="Cambria Math" charset="0"/>
                      </a:rPr>
                      <m:t>         </m:t>
                    </m:r>
                    <m:r>
                      <a:rPr lang="en-US" b="0" i="1" smtClean="0">
                        <a:latin typeface="Cambria Math" charset="0"/>
                      </a:rPr>
                      <m:t>                    </m:t>
                    </m:r>
                    <m:r>
                      <a:rPr lang="en-US" i="1">
                        <a:latin typeface="Cambria Math" charset="0"/>
                      </a:rPr>
                      <m:t>                ∀</m:t>
                    </m:r>
                    <m:r>
                      <a:rPr lang="en-US" b="0" i="1" smtClean="0">
                        <a:latin typeface="Cambria Math" charset="0"/>
                      </a:rPr>
                      <m:t>𝑝</m:t>
                    </m:r>
                    <m:r>
                      <a:rPr lang="en-US" i="1">
                        <a:latin typeface="Cambria Math" charset="0"/>
                      </a:rPr>
                      <m:t>∈</m:t>
                    </m:r>
                    <m:r>
                      <a:rPr lang="en-US" b="0" i="1" smtClean="0">
                        <a:latin typeface="Cambria Math" charset="0"/>
                      </a:rPr>
                      <m:t>𝑃</m:t>
                    </m:r>
                  </m:oMath>
                </a14:m>
                <a:endParaRPr lang="en-US" dirty="0"/>
              </a:p>
              <a:p>
                <a:pPr lvl="2"/>
                <a:endParaRPr lang="en-US" dirty="0"/>
              </a:p>
              <a:p>
                <a:r>
                  <a:rPr lang="en-US" dirty="0"/>
                  <a:t>Linear program?</a:t>
                </a:r>
              </a:p>
              <a:p>
                <a:pPr lvl="1">
                  <a:buFont typeface="Wingdings" charset="2"/>
                  <a:buChar char="§"/>
                </a:pPr>
                <a14:m>
                  <m:oMath xmlns:m="http://schemas.openxmlformats.org/officeDocument/2006/math">
                    <m:sSub>
                      <m:sSubPr>
                        <m:ctrlPr>
                          <a:rPr lang="en-US" i="1" dirty="0" smtClean="0">
                            <a:solidFill>
                              <a:srgbClr val="FF0000"/>
                            </a:solidFill>
                            <a:latin typeface="Cambria Math" panose="02040503050406030204" pitchFamily="18" charset="0"/>
                          </a:rPr>
                        </m:ctrlPr>
                      </m:sSubPr>
                      <m:e>
                        <m:r>
                          <a:rPr lang="en-US" i="1" dirty="0">
                            <a:solidFill>
                              <a:srgbClr val="FF0000"/>
                            </a:solidFill>
                            <a:latin typeface="Cambria Math" charset="0"/>
                          </a:rPr>
                          <m:t>𝑙</m:t>
                        </m:r>
                      </m:e>
                      <m:sub>
                        <m:r>
                          <a:rPr lang="en-US" i="1" dirty="0">
                            <a:solidFill>
                              <a:srgbClr val="FF0000"/>
                            </a:solidFill>
                            <a:latin typeface="Cambria Math" charset="0"/>
                          </a:rPr>
                          <m:t>𝑒</m:t>
                        </m:r>
                      </m:sub>
                    </m:sSub>
                    <m:d>
                      <m:dPr>
                        <m:ctrlPr>
                          <a:rPr lang="en-US" b="0" i="1" dirty="0" smtClean="0">
                            <a:solidFill>
                              <a:srgbClr val="FF0000"/>
                            </a:solidFill>
                            <a:latin typeface="Cambria Math" panose="02040503050406030204" pitchFamily="18" charset="0"/>
                          </a:rPr>
                        </m:ctrlPr>
                      </m:dPr>
                      <m:e>
                        <m:r>
                          <a:rPr lang="en-US" b="0" i="0" dirty="0" smtClean="0">
                            <a:solidFill>
                              <a:srgbClr val="FF0000"/>
                            </a:solidFill>
                            <a:latin typeface="Cambria Math" charset="0"/>
                          </a:rPr>
                          <m:t>.</m:t>
                        </m:r>
                      </m:e>
                    </m:d>
                  </m:oMath>
                </a14:m>
                <a:r>
                  <a:rPr lang="en-US" dirty="0"/>
                  <a:t> is not assumed to be linear</a:t>
                </a:r>
              </a:p>
              <a:p>
                <a:pPr lvl="1">
                  <a:buFont typeface="Wingdings" charset="2"/>
                  <a:buChar char="§"/>
                </a:pPr>
                <a:r>
                  <a:rPr lang="en-US" dirty="0"/>
                  <a:t>Oh no! a non-linear program, how will we solve it?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09600" y="1600201"/>
                <a:ext cx="10972800" cy="5113420"/>
              </a:xfrm>
              <a:blipFill rotWithShape="0">
                <a:blip r:embed="rId2"/>
                <a:stretch>
                  <a:fillRect l="-1278"/>
                </a:stretch>
              </a:blipFill>
            </p:spPr>
            <p:txBody>
              <a:bodyPr/>
              <a:lstStyle/>
              <a:p>
                <a:r>
                  <a:rPr lang="en-US">
                    <a:noFill/>
                  </a:rPr>
                  <a:t> </a:t>
                </a:r>
              </a:p>
            </p:txBody>
          </p:sp>
        </mc:Fallback>
      </mc:AlternateContent>
      <p:sp>
        <p:nvSpPr>
          <p:cNvPr id="4" name="Rectangle 3"/>
          <p:cNvSpPr/>
          <p:nvPr/>
        </p:nvSpPr>
        <p:spPr>
          <a:xfrm>
            <a:off x="4904874" y="3266455"/>
            <a:ext cx="1191126" cy="553453"/>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6176210" y="3005888"/>
            <a:ext cx="2320088" cy="1200329"/>
          </a:xfrm>
          <a:prstGeom prst="rect">
            <a:avLst/>
          </a:prstGeom>
          <a:noFill/>
        </p:spPr>
        <p:txBody>
          <a:bodyPr wrap="square" rtlCol="0">
            <a:spAutoFit/>
          </a:bodyPr>
          <a:lstStyle/>
          <a:p>
            <a:r>
              <a:rPr lang="en-US" dirty="0">
                <a:solidFill>
                  <a:srgbClr val="FF0000"/>
                </a:solidFill>
              </a:rPr>
              <a:t>Number of paths can grow exponentially with the number of edges</a:t>
            </a:r>
          </a:p>
        </p:txBody>
      </p:sp>
      <mc:AlternateContent xmlns:mc="http://schemas.openxmlformats.org/markup-compatibility/2006">
        <mc:Choice xmlns:a14="http://schemas.microsoft.com/office/drawing/2010/main" Requires="a14">
          <p:sp>
            <p:nvSpPr>
              <p:cNvPr id="6" name="TextBox 5"/>
              <p:cNvSpPr txBox="1"/>
              <p:nvPr/>
            </p:nvSpPr>
            <p:spPr>
              <a:xfrm>
                <a:off x="8886323" y="2358676"/>
                <a:ext cx="3009901" cy="2885983"/>
              </a:xfrm>
              <a:prstGeom prst="rect">
                <a:avLst/>
              </a:prstGeom>
              <a:noFill/>
            </p:spPr>
            <p:txBody>
              <a:bodyPr wrap="square" rtlCol="0">
                <a:spAutoFit/>
              </a:bodyPr>
              <a:lstStyle/>
              <a:p>
                <a:r>
                  <a:rPr lang="en-US" sz="2000" dirty="0">
                    <a:solidFill>
                      <a:srgbClr val="00B050"/>
                    </a:solidFill>
                  </a:rPr>
                  <a:t>We can capture all the constraints without </a:t>
                </a:r>
                <a14:m>
                  <m:oMath xmlns:m="http://schemas.openxmlformats.org/officeDocument/2006/math">
                    <m:sSub>
                      <m:sSubPr>
                        <m:ctrlPr>
                          <a:rPr lang="en-US" sz="2000" i="1">
                            <a:solidFill>
                              <a:srgbClr val="00B050"/>
                            </a:solidFill>
                            <a:latin typeface="Cambria Math" panose="02040503050406030204" pitchFamily="18" charset="0"/>
                          </a:rPr>
                        </m:ctrlPr>
                      </m:sSubPr>
                      <m:e>
                        <m:r>
                          <a:rPr lang="en-US" sz="2000" i="1">
                            <a:solidFill>
                              <a:srgbClr val="00B050"/>
                            </a:solidFill>
                            <a:latin typeface="Cambria Math" charset="0"/>
                          </a:rPr>
                          <m:t>𝑓</m:t>
                        </m:r>
                      </m:e>
                      <m:sub>
                        <m:r>
                          <a:rPr lang="en-US" sz="2000" i="1">
                            <a:solidFill>
                              <a:srgbClr val="00B050"/>
                            </a:solidFill>
                            <a:latin typeface="Cambria Math" charset="0"/>
                          </a:rPr>
                          <m:t>𝑝</m:t>
                        </m:r>
                      </m:sub>
                    </m:sSub>
                  </m:oMath>
                </a14:m>
                <a:r>
                  <a:rPr lang="en-US" sz="2000" dirty="0">
                    <a:solidFill>
                      <a:srgbClr val="00B050"/>
                    </a:solidFill>
                  </a:rPr>
                  <a:t> variables by adding flow preservation constraints on all </a:t>
                </a:r>
                <a14:m>
                  <m:oMath xmlns:m="http://schemas.openxmlformats.org/officeDocument/2006/math">
                    <m:sSub>
                      <m:sSubPr>
                        <m:ctrlPr>
                          <a:rPr lang="en-US" sz="2000" i="1">
                            <a:solidFill>
                              <a:srgbClr val="00B050"/>
                            </a:solidFill>
                            <a:latin typeface="Cambria Math" panose="02040503050406030204" pitchFamily="18" charset="0"/>
                          </a:rPr>
                        </m:ctrlPr>
                      </m:sSubPr>
                      <m:e>
                        <m:r>
                          <a:rPr lang="en-US" sz="2000" i="1">
                            <a:solidFill>
                              <a:srgbClr val="00B050"/>
                            </a:solidFill>
                            <a:latin typeface="Cambria Math" charset="0"/>
                          </a:rPr>
                          <m:t>𝑓</m:t>
                        </m:r>
                      </m:e>
                      <m:sub>
                        <m:r>
                          <a:rPr lang="en-US" sz="2000" b="0" i="1" smtClean="0">
                            <a:solidFill>
                              <a:srgbClr val="00B050"/>
                            </a:solidFill>
                            <a:latin typeface="Cambria Math" charset="0"/>
                          </a:rPr>
                          <m:t>𝑒</m:t>
                        </m:r>
                      </m:sub>
                    </m:sSub>
                  </m:oMath>
                </a14:m>
                <a:r>
                  <a:rPr lang="en-US" sz="2000" dirty="0">
                    <a:solidFill>
                      <a:srgbClr val="00B050"/>
                    </a:solidFill>
                  </a:rPr>
                  <a:t> variables, i.e., sum of flow entering each node equals the sum of existing flow (excluding source and target nodes) </a:t>
                </a:r>
              </a:p>
            </p:txBody>
          </p:sp>
        </mc:Choice>
        <mc:Fallback>
          <p:sp>
            <p:nvSpPr>
              <p:cNvPr id="6" name="TextBox 5"/>
              <p:cNvSpPr txBox="1">
                <a:spLocks noRot="1" noChangeAspect="1" noMove="1" noResize="1" noEditPoints="1" noAdjustHandles="1" noChangeArrowheads="1" noChangeShapeType="1" noTextEdit="1"/>
              </p:cNvSpPr>
              <p:nvPr/>
            </p:nvSpPr>
            <p:spPr>
              <a:xfrm>
                <a:off x="8886323" y="2358676"/>
                <a:ext cx="3009901" cy="2885983"/>
              </a:xfrm>
              <a:prstGeom prst="rect">
                <a:avLst/>
              </a:prstGeom>
              <a:blipFill>
                <a:blip r:embed="rId3"/>
                <a:stretch>
                  <a:fillRect l="-2101" t="-1316" r="-4202" b="-3070"/>
                </a:stretch>
              </a:blipFill>
            </p:spPr>
            <p:txBody>
              <a:bodyPr/>
              <a:lstStyle/>
              <a:p>
                <a:r>
                  <a:rPr lang="en-US">
                    <a:noFill/>
                  </a:rPr>
                  <a:t> </a:t>
                </a:r>
              </a:p>
            </p:txBody>
          </p:sp>
        </mc:Fallback>
      </mc:AlternateContent>
      <p:sp>
        <p:nvSpPr>
          <p:cNvPr id="7" name="Rectangle 6">
            <a:extLst>
              <a:ext uri="{FF2B5EF4-FFF2-40B4-BE49-F238E27FC236}">
                <a16:creationId xmlns:a16="http://schemas.microsoft.com/office/drawing/2014/main" id="{44C25642-7A42-9947-976D-A7853CE5FB0A}"/>
              </a:ext>
            </a:extLst>
          </p:cNvPr>
          <p:cNvSpPr/>
          <p:nvPr/>
        </p:nvSpPr>
        <p:spPr>
          <a:xfrm>
            <a:off x="1722404" y="2554940"/>
            <a:ext cx="1657290" cy="415088"/>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Slide Number Placeholder 7">
            <a:extLst>
              <a:ext uri="{FF2B5EF4-FFF2-40B4-BE49-F238E27FC236}">
                <a16:creationId xmlns:a16="http://schemas.microsoft.com/office/drawing/2014/main" id="{FF1D72E2-404A-AA85-0124-D4909794EBEF}"/>
              </a:ext>
            </a:extLst>
          </p:cNvPr>
          <p:cNvSpPr>
            <a:spLocks noGrp="1"/>
          </p:cNvSpPr>
          <p:nvPr>
            <p:ph type="sldNum" sz="quarter" idx="12"/>
          </p:nvPr>
        </p:nvSpPr>
        <p:spPr/>
        <p:txBody>
          <a:bodyPr/>
          <a:lstStyle/>
          <a:p>
            <a:fld id="{5E14A864-8846-DC49-9FDC-14F56CA6E9FC}" type="slidenum">
              <a:rPr lang="en-US" smtClean="0"/>
              <a:t>60</a:t>
            </a:fld>
            <a:endParaRPr lang="en-US"/>
          </a:p>
        </p:txBody>
      </p:sp>
    </p:spTree>
    <p:extLst>
      <p:ext uri="{BB962C8B-B14F-4D97-AF65-F5344CB8AC3E}">
        <p14:creationId xmlns:p14="http://schemas.microsoft.com/office/powerpoint/2010/main" val="608257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p:bldP spid="5" grpId="1"/>
      <p:bldP spid="6" grpId="0"/>
      <p:bldP spid="6" grpId="1"/>
      <p:bldP spid="7" grpId="1"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Captain convex to the rescue </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The local and global minima of a convex function on a convex set coincide!</a:t>
                </a:r>
              </a:p>
              <a:p>
                <a:pPr lvl="1"/>
                <a:r>
                  <a:rPr lang="en-US" dirty="0"/>
                  <a:t>We can solve through gradient decent methods</a:t>
                </a:r>
              </a:p>
              <a:p>
                <a:r>
                  <a:rPr lang="en-US" dirty="0"/>
                  <a:t>Is the function</a:t>
                </a:r>
                <a:r>
                  <a:rPr lang="en-US" dirty="0">
                    <a:solidFill>
                      <a:srgbClr val="FF0000"/>
                    </a:solidFill>
                  </a:rPr>
                  <a:t>: </a:t>
                </a:r>
                <a14:m>
                  <m:oMath xmlns:m="http://schemas.openxmlformats.org/officeDocument/2006/math">
                    <m:r>
                      <a:rPr lang="en-US" i="1" dirty="0">
                        <a:solidFill>
                          <a:srgbClr val="FF0000"/>
                        </a:solidFill>
                        <a:latin typeface="Cambria Math" charset="0"/>
                      </a:rPr>
                      <m:t>𝐶</m:t>
                    </m:r>
                    <m:d>
                      <m:dPr>
                        <m:ctrlPr>
                          <a:rPr lang="en-US" i="1" dirty="0">
                            <a:solidFill>
                              <a:srgbClr val="FF0000"/>
                            </a:solidFill>
                            <a:latin typeface="Cambria Math" panose="02040503050406030204" pitchFamily="18" charset="0"/>
                          </a:rPr>
                        </m:ctrlPr>
                      </m:dPr>
                      <m:e>
                        <m:r>
                          <a:rPr lang="en-US" i="1" dirty="0">
                            <a:solidFill>
                              <a:srgbClr val="FF0000"/>
                            </a:solidFill>
                            <a:latin typeface="Cambria Math" charset="0"/>
                          </a:rPr>
                          <m:t>𝑓</m:t>
                        </m:r>
                      </m:e>
                    </m:d>
                    <m:r>
                      <a:rPr lang="en-US" i="1" dirty="0">
                        <a:solidFill>
                          <a:srgbClr val="FF0000"/>
                        </a:solidFill>
                        <a:latin typeface="Cambria Math" charset="0"/>
                      </a:rPr>
                      <m:t>=</m:t>
                    </m:r>
                    <m:nary>
                      <m:naryPr>
                        <m:chr m:val="∑"/>
                        <m:supHide m:val="on"/>
                        <m:ctrlPr>
                          <a:rPr lang="en-US" i="1" dirty="0">
                            <a:solidFill>
                              <a:srgbClr val="FF0000"/>
                            </a:solidFill>
                            <a:latin typeface="Cambria Math" panose="02040503050406030204" pitchFamily="18" charset="0"/>
                          </a:rPr>
                        </m:ctrlPr>
                      </m:naryPr>
                      <m:sub>
                        <m:r>
                          <a:rPr lang="en-US" b="0" i="1" dirty="0" smtClean="0">
                            <a:solidFill>
                              <a:srgbClr val="FF0000"/>
                            </a:solidFill>
                            <a:latin typeface="Cambria Math" charset="0"/>
                          </a:rPr>
                          <m:t>𝑒</m:t>
                        </m:r>
                      </m:sub>
                      <m:sup/>
                      <m:e>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𝑙</m:t>
                            </m:r>
                          </m:e>
                          <m:sub>
                            <m:r>
                              <a:rPr lang="en-US" b="0" i="1" dirty="0" smtClean="0">
                                <a:solidFill>
                                  <a:srgbClr val="FF0000"/>
                                </a:solidFill>
                                <a:latin typeface="Cambria Math" charset="0"/>
                              </a:rPr>
                              <m:t>𝑒</m:t>
                            </m:r>
                          </m:sub>
                        </m:sSub>
                        <m:d>
                          <m:dPr>
                            <m:ctrlPr>
                              <a:rPr lang="en-US" i="1" dirty="0">
                                <a:solidFill>
                                  <a:srgbClr val="FF0000"/>
                                </a:solidFill>
                                <a:latin typeface="Cambria Math" panose="02040503050406030204" pitchFamily="18" charset="0"/>
                              </a:rPr>
                            </m:ctrlPr>
                          </m:dPr>
                          <m:e>
                            <m:sSub>
                              <m:sSubPr>
                                <m:ctrlPr>
                                  <a:rPr lang="en-US" b="0" i="1" dirty="0" smtClean="0">
                                    <a:solidFill>
                                      <a:srgbClr val="FF0000"/>
                                    </a:solidFill>
                                    <a:latin typeface="Cambria Math" panose="02040503050406030204" pitchFamily="18" charset="0"/>
                                  </a:rPr>
                                </m:ctrlPr>
                              </m:sSubPr>
                              <m:e>
                                <m:r>
                                  <a:rPr lang="en-US" b="0" i="1" dirty="0" smtClean="0">
                                    <a:solidFill>
                                      <a:srgbClr val="FF0000"/>
                                    </a:solidFill>
                                    <a:latin typeface="Cambria Math" charset="0"/>
                                  </a:rPr>
                                  <m:t>𝑓</m:t>
                                </m:r>
                              </m:e>
                              <m:sub>
                                <m:r>
                                  <a:rPr lang="en-US" b="0" i="1" dirty="0" smtClean="0">
                                    <a:solidFill>
                                      <a:srgbClr val="FF0000"/>
                                    </a:solidFill>
                                    <a:latin typeface="Cambria Math" charset="0"/>
                                  </a:rPr>
                                  <m:t>𝑒</m:t>
                                </m:r>
                              </m:sub>
                            </m:sSub>
                          </m:e>
                        </m:d>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𝑓</m:t>
                            </m:r>
                          </m:e>
                          <m:sub>
                            <m:r>
                              <a:rPr lang="en-US" b="0" i="1" dirty="0" smtClean="0">
                                <a:solidFill>
                                  <a:srgbClr val="FF0000"/>
                                </a:solidFill>
                                <a:latin typeface="Cambria Math" charset="0"/>
                              </a:rPr>
                              <m:t>𝑒</m:t>
                            </m:r>
                          </m:sub>
                        </m:sSub>
                      </m:e>
                    </m:nary>
                  </m:oMath>
                </a14:m>
                <a:r>
                  <a:rPr lang="en-US" dirty="0"/>
                  <a:t> convex?</a:t>
                </a:r>
              </a:p>
              <a:p>
                <a:r>
                  <a:rPr lang="en-US" dirty="0"/>
                  <a:t>Define Convex function</a:t>
                </a:r>
                <a:r>
                  <a:rPr lang="mr-IN" dirty="0"/>
                  <a:t>…</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278" t="-1702"/>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6A3E3E41-1CDD-7FA0-34EA-30533E1066ED}"/>
              </a:ext>
            </a:extLst>
          </p:cNvPr>
          <p:cNvSpPr>
            <a:spLocks noGrp="1"/>
          </p:cNvSpPr>
          <p:nvPr>
            <p:ph type="sldNum" sz="quarter" idx="12"/>
          </p:nvPr>
        </p:nvSpPr>
        <p:spPr/>
        <p:txBody>
          <a:bodyPr/>
          <a:lstStyle/>
          <a:p>
            <a:fld id="{5E14A864-8846-DC49-9FDC-14F56CA6E9FC}" type="slidenum">
              <a:rPr lang="en-US" smtClean="0"/>
              <a:t>61</a:t>
            </a:fld>
            <a:endParaRPr lang="en-US"/>
          </a:p>
        </p:txBody>
      </p:sp>
    </p:spTree>
    <p:extLst>
      <p:ext uri="{BB962C8B-B14F-4D97-AF65-F5344CB8AC3E}">
        <p14:creationId xmlns:p14="http://schemas.microsoft.com/office/powerpoint/2010/main" val="41461073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Convex function</a:t>
            </a:r>
          </a:p>
        </p:txBody>
      </p:sp>
      <p:sp>
        <p:nvSpPr>
          <p:cNvPr id="3" name="Content Placeholder 2"/>
          <p:cNvSpPr>
            <a:spLocks noGrp="1"/>
          </p:cNvSpPr>
          <p:nvPr>
            <p:ph idx="1"/>
          </p:nvPr>
        </p:nvSpPr>
        <p:spPr/>
        <p:txBody>
          <a:bodyPr/>
          <a:lstStyle/>
          <a:p>
            <a:r>
              <a:rPr lang="en-US" dirty="0"/>
              <a:t>Intuitively, a convex function lies below its secant lines</a:t>
            </a:r>
          </a:p>
        </p:txBody>
      </p:sp>
      <p:pic>
        <p:nvPicPr>
          <p:cNvPr id="4" name="Picture 3"/>
          <p:cNvPicPr>
            <a:picLocks noChangeAspect="1"/>
          </p:cNvPicPr>
          <p:nvPr/>
        </p:nvPicPr>
        <p:blipFill>
          <a:blip r:embed="rId2"/>
          <a:stretch>
            <a:fillRect/>
          </a:stretch>
        </p:blipFill>
        <p:spPr>
          <a:xfrm>
            <a:off x="3693695" y="2439738"/>
            <a:ext cx="5178926" cy="4143140"/>
          </a:xfrm>
          <a:prstGeom prst="rect">
            <a:avLst/>
          </a:prstGeom>
        </p:spPr>
      </p:pic>
      <p:sp>
        <p:nvSpPr>
          <p:cNvPr id="5" name="Slide Number Placeholder 4">
            <a:extLst>
              <a:ext uri="{FF2B5EF4-FFF2-40B4-BE49-F238E27FC236}">
                <a16:creationId xmlns:a16="http://schemas.microsoft.com/office/drawing/2014/main" id="{95280B32-024A-276E-38BB-3AB453A08BCE}"/>
              </a:ext>
            </a:extLst>
          </p:cNvPr>
          <p:cNvSpPr>
            <a:spLocks noGrp="1"/>
          </p:cNvSpPr>
          <p:nvPr>
            <p:ph type="sldNum" sz="quarter" idx="12"/>
          </p:nvPr>
        </p:nvSpPr>
        <p:spPr/>
        <p:txBody>
          <a:bodyPr/>
          <a:lstStyle/>
          <a:p>
            <a:fld id="{5E14A864-8846-DC49-9FDC-14F56CA6E9FC}" type="slidenum">
              <a:rPr lang="en-US" smtClean="0"/>
              <a:t>62</a:t>
            </a:fld>
            <a:endParaRPr lang="en-US"/>
          </a:p>
        </p:txBody>
      </p:sp>
    </p:spTree>
    <p:extLst>
      <p:ext uri="{BB962C8B-B14F-4D97-AF65-F5344CB8AC3E}">
        <p14:creationId xmlns:p14="http://schemas.microsoft.com/office/powerpoint/2010/main" val="217622487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Convex function: definition 1</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A function </a:t>
                </a:r>
                <a14:m>
                  <m:oMath xmlns:m="http://schemas.openxmlformats.org/officeDocument/2006/math">
                    <m:r>
                      <a:rPr lang="en-US" i="1" dirty="0" smtClean="0">
                        <a:solidFill>
                          <a:srgbClr val="FF0000"/>
                        </a:solidFill>
                        <a:latin typeface="Cambria Math" charset="0"/>
                      </a:rPr>
                      <m:t>𝑓</m:t>
                    </m:r>
                    <m:r>
                      <a:rPr lang="en-US" b="0" i="1" dirty="0" smtClean="0">
                        <a:solidFill>
                          <a:srgbClr val="FF0000"/>
                        </a:solidFill>
                        <a:latin typeface="Cambria Math" charset="0"/>
                      </a:rPr>
                      <m:t>:</m:t>
                    </m:r>
                    <m:r>
                      <a:rPr lang="en-US" i="1" dirty="0" smtClean="0">
                        <a:solidFill>
                          <a:srgbClr val="FF0000"/>
                        </a:solidFill>
                        <a:latin typeface="Cambria Math" charset="0"/>
                      </a:rPr>
                      <m:t>𝑋</m:t>
                    </m:r>
                    <m:r>
                      <a:rPr lang="en-US" b="0" i="1" dirty="0" smtClean="0">
                        <a:solidFill>
                          <a:srgbClr val="FF0000"/>
                        </a:solidFill>
                        <a:latin typeface="Cambria Math" charset="0"/>
                      </a:rPr>
                      <m:t>→</m:t>
                    </m:r>
                    <m:r>
                      <a:rPr lang="en-US" b="0" i="1" dirty="0" smtClean="0">
                        <a:solidFill>
                          <a:srgbClr val="FF0000"/>
                        </a:solidFill>
                        <a:latin typeface="Cambria Math" charset="0"/>
                        <a:ea typeface="Cambria Math" charset="0"/>
                        <a:cs typeface="Cambria Math" charset="0"/>
                      </a:rPr>
                      <m:t>ℝ</m:t>
                    </m:r>
                  </m:oMath>
                </a14:m>
                <a:r>
                  <a:rPr lang="en-US" dirty="0">
                    <a:solidFill>
                      <a:srgbClr val="FF0000"/>
                    </a:solidFill>
                  </a:rPr>
                  <a:t> </a:t>
                </a:r>
                <a:r>
                  <a:rPr lang="en-US" dirty="0"/>
                  <a:t>is convex if, for every </a:t>
                </a:r>
                <a14:m>
                  <m:oMath xmlns:m="http://schemas.openxmlformats.org/officeDocument/2006/math">
                    <m:sSub>
                      <m:sSubPr>
                        <m:ctrlPr>
                          <a:rPr lang="en-US" b="0" i="1" dirty="0" smtClean="0">
                            <a:solidFill>
                              <a:srgbClr val="FF0000"/>
                            </a:solidFill>
                            <a:latin typeface="Cambria Math" panose="02040503050406030204" pitchFamily="18" charset="0"/>
                          </a:rPr>
                        </m:ctrlPr>
                      </m:sSubPr>
                      <m:e>
                        <m:r>
                          <a:rPr lang="en-US" i="1" dirty="0" smtClean="0">
                            <a:solidFill>
                              <a:srgbClr val="FF0000"/>
                            </a:solidFill>
                            <a:latin typeface="Cambria Math" charset="0"/>
                          </a:rPr>
                          <m:t>𝑥</m:t>
                        </m:r>
                      </m:e>
                      <m:sub>
                        <m:r>
                          <a:rPr lang="en-US" b="0" i="1" dirty="0" smtClean="0">
                            <a:solidFill>
                              <a:srgbClr val="FF0000"/>
                            </a:solidFill>
                            <a:latin typeface="Cambria Math" charset="0"/>
                          </a:rPr>
                          <m:t>1</m:t>
                        </m:r>
                      </m:sub>
                    </m:sSub>
                    <m:r>
                      <a:rPr lang="en-US" b="0" i="1" dirty="0" smtClean="0">
                        <a:solidFill>
                          <a:srgbClr val="FF0000"/>
                        </a:solidFill>
                        <a:latin typeface="Cambria Math" charset="0"/>
                      </a:rPr>
                      <m:t>,</m:t>
                    </m:r>
                    <m:sSub>
                      <m:sSubPr>
                        <m:ctrlPr>
                          <a:rPr lang="en-US" b="0" i="1" dirty="0" smtClean="0">
                            <a:solidFill>
                              <a:srgbClr val="FF0000"/>
                            </a:solidFill>
                            <a:latin typeface="Cambria Math" panose="02040503050406030204" pitchFamily="18" charset="0"/>
                          </a:rPr>
                        </m:ctrlPr>
                      </m:sSubPr>
                      <m:e>
                        <m:r>
                          <a:rPr lang="en-US" i="1" dirty="0" smtClean="0">
                            <a:solidFill>
                              <a:srgbClr val="FF0000"/>
                            </a:solidFill>
                            <a:latin typeface="Cambria Math" charset="0"/>
                          </a:rPr>
                          <m:t>𝑥</m:t>
                        </m:r>
                      </m:e>
                      <m:sub>
                        <m:r>
                          <a:rPr lang="en-US" i="1" dirty="0" smtClean="0">
                            <a:solidFill>
                              <a:srgbClr val="FF0000"/>
                            </a:solidFill>
                            <a:latin typeface="Cambria Math" charset="0"/>
                          </a:rPr>
                          <m:t>2</m:t>
                        </m:r>
                      </m:sub>
                    </m:sSub>
                    <m:r>
                      <a:rPr lang="en-US" b="0" i="1" dirty="0" smtClean="0">
                        <a:solidFill>
                          <a:srgbClr val="FF0000"/>
                        </a:solidFill>
                        <a:latin typeface="Cambria Math" charset="0"/>
                      </a:rPr>
                      <m:t>∈</m:t>
                    </m:r>
                    <m:r>
                      <a:rPr lang="en-US" i="1" dirty="0" smtClean="0">
                        <a:solidFill>
                          <a:srgbClr val="FF0000"/>
                        </a:solidFill>
                        <a:latin typeface="Cambria Math" charset="0"/>
                      </a:rPr>
                      <m:t>𝑋</m:t>
                    </m:r>
                  </m:oMath>
                </a14:m>
                <a:r>
                  <a:rPr lang="en-US" dirty="0">
                    <a:solidFill>
                      <a:srgbClr val="FF0000"/>
                    </a:solidFill>
                  </a:rPr>
                  <a:t> </a:t>
                </a:r>
                <a:r>
                  <a:rPr lang="en-US" dirty="0"/>
                  <a:t>and every </a:t>
                </a:r>
                <a14:m>
                  <m:oMath xmlns:m="http://schemas.openxmlformats.org/officeDocument/2006/math">
                    <m:r>
                      <a:rPr lang="en-US" b="0" i="1" smtClean="0">
                        <a:solidFill>
                          <a:srgbClr val="FF0000"/>
                        </a:solidFill>
                        <a:latin typeface="Cambria Math" charset="0"/>
                      </a:rPr>
                      <m:t>𝜆</m:t>
                    </m:r>
                    <m:r>
                      <a:rPr lang="en-US" b="0" i="1" smtClean="0">
                        <a:solidFill>
                          <a:srgbClr val="FF0000"/>
                        </a:solidFill>
                        <a:latin typeface="Cambria Math" charset="0"/>
                      </a:rPr>
                      <m:t>∈(0,1)</m:t>
                    </m:r>
                  </m:oMath>
                </a14:m>
                <a:endParaRPr lang="en-US" dirty="0">
                  <a:solidFill>
                    <a:srgbClr val="FF0000"/>
                  </a:solidFill>
                </a:endParaRPr>
              </a:p>
              <a:p>
                <a:pPr lvl="1">
                  <a:buFont typeface="Wingdings" charset="2"/>
                  <a:buChar char="§"/>
                </a:pPr>
                <a14:m>
                  <m:oMath xmlns:m="http://schemas.openxmlformats.org/officeDocument/2006/math">
                    <m:r>
                      <a:rPr lang="en-US" b="0" i="1" smtClean="0">
                        <a:solidFill>
                          <a:srgbClr val="FF0000"/>
                        </a:solidFill>
                        <a:latin typeface="Cambria Math" charset="0"/>
                      </a:rPr>
                      <m:t>𝑓</m:t>
                    </m:r>
                    <m:d>
                      <m:dPr>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charset="0"/>
                          </a:rPr>
                          <m:t>𝜆</m:t>
                        </m:r>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charset="0"/>
                              </a:rPr>
                              <m:t>𝑥</m:t>
                            </m:r>
                          </m:e>
                          <m:sub>
                            <m:r>
                              <a:rPr lang="en-US" b="0" i="1" smtClean="0">
                                <a:solidFill>
                                  <a:srgbClr val="FF0000"/>
                                </a:solidFill>
                                <a:latin typeface="Cambria Math" charset="0"/>
                              </a:rPr>
                              <m:t>1</m:t>
                            </m:r>
                          </m:sub>
                        </m:sSub>
                        <m:r>
                          <a:rPr lang="en-US" b="0" i="1" smtClean="0">
                            <a:solidFill>
                              <a:srgbClr val="FF0000"/>
                            </a:solidFill>
                            <a:latin typeface="Cambria Math" charset="0"/>
                          </a:rPr>
                          <m:t>+</m:t>
                        </m:r>
                        <m:d>
                          <m:dPr>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charset="0"/>
                              </a:rPr>
                              <m:t>1−</m:t>
                            </m:r>
                            <m:r>
                              <a:rPr lang="en-US" i="1">
                                <a:solidFill>
                                  <a:srgbClr val="FF0000"/>
                                </a:solidFill>
                                <a:latin typeface="Cambria Math" charset="0"/>
                              </a:rPr>
                              <m:t>𝜆</m:t>
                            </m:r>
                          </m:e>
                        </m:d>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charset="0"/>
                              </a:rPr>
                              <m:t>𝑥</m:t>
                            </m:r>
                          </m:e>
                          <m:sub>
                            <m:r>
                              <a:rPr lang="en-US" b="0" i="1" smtClean="0">
                                <a:solidFill>
                                  <a:srgbClr val="FF0000"/>
                                </a:solidFill>
                                <a:latin typeface="Cambria Math" charset="0"/>
                              </a:rPr>
                              <m:t>2</m:t>
                            </m:r>
                          </m:sub>
                        </m:sSub>
                      </m:e>
                    </m:d>
                    <m:r>
                      <a:rPr lang="en-US" b="0" i="1" smtClean="0">
                        <a:solidFill>
                          <a:srgbClr val="FF0000"/>
                        </a:solidFill>
                        <a:latin typeface="Cambria Math" charset="0"/>
                      </a:rPr>
                      <m:t>≤</m:t>
                    </m:r>
                    <m:r>
                      <a:rPr lang="en-US" i="1">
                        <a:solidFill>
                          <a:srgbClr val="FF0000"/>
                        </a:solidFill>
                        <a:latin typeface="Cambria Math" charset="0"/>
                      </a:rPr>
                      <m:t>𝜆</m:t>
                    </m:r>
                    <m:r>
                      <a:rPr lang="en-US" b="0" i="1" smtClean="0">
                        <a:solidFill>
                          <a:srgbClr val="FF0000"/>
                        </a:solidFill>
                        <a:latin typeface="Cambria Math" charset="0"/>
                      </a:rPr>
                      <m:t>𝑓</m:t>
                    </m:r>
                    <m:d>
                      <m:dPr>
                        <m:ctrlPr>
                          <a:rPr lang="en-US" b="0" i="1" smtClean="0">
                            <a:solidFill>
                              <a:srgbClr val="FF0000"/>
                            </a:solidFill>
                            <a:latin typeface="Cambria Math" panose="02040503050406030204" pitchFamily="18" charset="0"/>
                          </a:rPr>
                        </m:ctrlPr>
                      </m:d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charset="0"/>
                              </a:rPr>
                              <m:t>𝑥</m:t>
                            </m:r>
                          </m:e>
                          <m:sub>
                            <m:r>
                              <a:rPr lang="en-US" b="0" i="1" smtClean="0">
                                <a:solidFill>
                                  <a:srgbClr val="FF0000"/>
                                </a:solidFill>
                                <a:latin typeface="Cambria Math" charset="0"/>
                              </a:rPr>
                              <m:t>1</m:t>
                            </m:r>
                          </m:sub>
                        </m:sSub>
                      </m:e>
                    </m:d>
                    <m:r>
                      <a:rPr lang="en-US" b="0" i="1" smtClean="0">
                        <a:solidFill>
                          <a:srgbClr val="FF0000"/>
                        </a:solidFill>
                        <a:latin typeface="Cambria Math" charset="0"/>
                      </a:rPr>
                      <m:t>+</m:t>
                    </m:r>
                    <m:d>
                      <m:dPr>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charset="0"/>
                          </a:rPr>
                          <m:t>1−</m:t>
                        </m:r>
                        <m:r>
                          <a:rPr lang="en-US" i="1">
                            <a:solidFill>
                              <a:srgbClr val="FF0000"/>
                            </a:solidFill>
                            <a:latin typeface="Cambria Math" charset="0"/>
                          </a:rPr>
                          <m:t>𝜆</m:t>
                        </m:r>
                      </m:e>
                    </m:d>
                    <m:r>
                      <a:rPr lang="en-US" b="0" i="1" smtClean="0">
                        <a:solidFill>
                          <a:srgbClr val="FF0000"/>
                        </a:solidFill>
                        <a:latin typeface="Cambria Math" charset="0"/>
                      </a:rPr>
                      <m:t>𝑓</m:t>
                    </m:r>
                    <m:r>
                      <a:rPr lang="en-US" b="0" i="1" smtClean="0">
                        <a:solidFill>
                          <a:srgbClr val="FF0000"/>
                        </a:solidFill>
                        <a:latin typeface="Cambria Math" charset="0"/>
                      </a:rPr>
                      <m:t>(</m:t>
                    </m:r>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charset="0"/>
                          </a:rPr>
                          <m:t>𝑥</m:t>
                        </m:r>
                      </m:e>
                      <m:sub>
                        <m:r>
                          <a:rPr lang="en-US" b="0" i="1" smtClean="0">
                            <a:solidFill>
                              <a:srgbClr val="FF0000"/>
                            </a:solidFill>
                            <a:latin typeface="Cambria Math" charset="0"/>
                          </a:rPr>
                          <m:t>2</m:t>
                        </m:r>
                      </m:sub>
                    </m:sSub>
                    <m:r>
                      <a:rPr lang="en-US" b="0" i="1" smtClean="0">
                        <a:solidFill>
                          <a:srgbClr val="FF0000"/>
                        </a:solidFill>
                        <a:latin typeface="Cambria Math" charset="0"/>
                      </a:rPr>
                      <m:t>)</m:t>
                    </m:r>
                  </m:oMath>
                </a14:m>
                <a:endParaRPr lang="en-US" dirty="0">
                  <a:solidFill>
                    <a:srgbClr val="FF0000"/>
                  </a:solidFill>
                </a:endParaRPr>
              </a:p>
              <a:p>
                <a:pPr lvl="1">
                  <a:buFont typeface="Wingdings" charset="2"/>
                  <a:buChar char="§"/>
                </a:pPr>
                <a:endParaRPr lang="en-US" dirty="0"/>
              </a:p>
              <a:p>
                <a:pPr lvl="1">
                  <a:buFont typeface="Wingdings" charset="2"/>
                  <a:buChar char="§"/>
                </a:pPr>
                <a:endParaRPr lang="en-US" dirty="0"/>
              </a:p>
              <a:p>
                <a:pPr lvl="1">
                  <a:buFont typeface="Wingdings" charset="2"/>
                  <a:buChar char="§"/>
                </a:pPr>
                <a:endParaRPr lang="en-US" dirty="0"/>
              </a:p>
              <a:p>
                <a:pPr>
                  <a:buFont typeface="Arial" charset="0"/>
                  <a:buChar char="•"/>
                </a:pPr>
                <a:r>
                  <a:rPr lang="en-US" dirty="0"/>
                  <a:t>This definition, though intuitive, isn’t convenient to work with in many cases</a:t>
                </a:r>
              </a:p>
              <a:p>
                <a:pPr>
                  <a:buFont typeface="Arial" charset="0"/>
                  <a:buChar char="•"/>
                </a:pPr>
                <a:r>
                  <a:rPr lang="en-US" dirty="0"/>
                  <a:t>Lets examine other definitions of convexity</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087" t="-233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p:cNvSpPr/>
              <p:nvPr/>
            </p:nvSpPr>
            <p:spPr>
              <a:xfrm>
                <a:off x="1879590" y="3197584"/>
                <a:ext cx="5110758" cy="830997"/>
              </a:xfrm>
              <a:prstGeom prst="rect">
                <a:avLst/>
              </a:prstGeom>
            </p:spPr>
            <p:txBody>
              <a:bodyPr wrap="square">
                <a:spAutoFit/>
              </a:bodyPr>
              <a:lstStyle/>
              <a:p>
                <a:pPr algn="ctr"/>
                <a:r>
                  <a:rPr lang="en-US" sz="2400" dirty="0"/>
                  <a:t>If “</a:t>
                </a:r>
                <a:r>
                  <a:rPr lang="en-US" sz="2400" dirty="0">
                    <a:solidFill>
                      <a:srgbClr val="FF0000"/>
                    </a:solidFill>
                  </a:rPr>
                  <a:t>&lt;</a:t>
                </a:r>
                <a:r>
                  <a:rPr lang="en-US" sz="2400" dirty="0"/>
                  <a:t>“ applies instead of “</a:t>
                </a:r>
                <a14:m>
                  <m:oMath xmlns:m="http://schemas.openxmlformats.org/officeDocument/2006/math">
                    <m:r>
                      <a:rPr lang="en-US" sz="2400" i="1" smtClean="0">
                        <a:solidFill>
                          <a:srgbClr val="FF0000"/>
                        </a:solidFill>
                        <a:latin typeface="Cambria Math" charset="0"/>
                      </a:rPr>
                      <m:t>≤</m:t>
                    </m:r>
                  </m:oMath>
                </a14:m>
                <a:r>
                  <a:rPr lang="en-US" sz="2400" dirty="0"/>
                  <a:t>” then the function is said to be strictly convex</a:t>
                </a:r>
              </a:p>
            </p:txBody>
          </p:sp>
        </mc:Choice>
        <mc:Fallback xmlns="">
          <p:sp>
            <p:nvSpPr>
              <p:cNvPr id="4" name="Rectangle 3"/>
              <p:cNvSpPr>
                <a:spLocks noRot="1" noChangeAspect="1" noMove="1" noResize="1" noEditPoints="1" noAdjustHandles="1" noChangeArrowheads="1" noChangeShapeType="1" noTextEdit="1"/>
              </p:cNvSpPr>
              <p:nvPr/>
            </p:nvSpPr>
            <p:spPr>
              <a:xfrm>
                <a:off x="1879590" y="3197584"/>
                <a:ext cx="5110758" cy="830997"/>
              </a:xfrm>
              <a:prstGeom prst="rect">
                <a:avLst/>
              </a:prstGeom>
              <a:blipFill rotWithShape="0">
                <a:blip r:embed="rId3"/>
                <a:stretch>
                  <a:fillRect l="-596" t="-5147" r="-2145" b="-16912"/>
                </a:stretch>
              </a:blipFill>
            </p:spPr>
            <p:txBody>
              <a:bodyPr/>
              <a:lstStyle/>
              <a:p>
                <a:r>
                  <a:rPr lang="en-US">
                    <a:noFill/>
                  </a:rPr>
                  <a:t> </a:t>
                </a:r>
              </a:p>
            </p:txBody>
          </p:sp>
        </mc:Fallback>
      </mc:AlternateContent>
      <p:cxnSp>
        <p:nvCxnSpPr>
          <p:cNvPr id="6" name="Straight Arrow Connector 5"/>
          <p:cNvCxnSpPr>
            <a:cxnSpLocks/>
          </p:cNvCxnSpPr>
          <p:nvPr/>
        </p:nvCxnSpPr>
        <p:spPr>
          <a:xfrm flipH="1" flipV="1">
            <a:off x="4298813" y="2975113"/>
            <a:ext cx="55474" cy="310005"/>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sp>
        <p:nvSpPr>
          <p:cNvPr id="5" name="Slide Number Placeholder 4">
            <a:extLst>
              <a:ext uri="{FF2B5EF4-FFF2-40B4-BE49-F238E27FC236}">
                <a16:creationId xmlns:a16="http://schemas.microsoft.com/office/drawing/2014/main" id="{50922E24-6FF4-6DDB-2016-FDB5379DA84B}"/>
              </a:ext>
            </a:extLst>
          </p:cNvPr>
          <p:cNvSpPr>
            <a:spLocks noGrp="1"/>
          </p:cNvSpPr>
          <p:nvPr>
            <p:ph type="sldNum" sz="quarter" idx="12"/>
          </p:nvPr>
        </p:nvSpPr>
        <p:spPr/>
        <p:txBody>
          <a:bodyPr/>
          <a:lstStyle/>
          <a:p>
            <a:fld id="{5E14A864-8846-DC49-9FDC-14F56CA6E9FC}" type="slidenum">
              <a:rPr lang="en-US" smtClean="0"/>
              <a:t>63</a:t>
            </a:fld>
            <a:endParaRPr lang="en-US"/>
          </a:p>
        </p:txBody>
      </p:sp>
    </p:spTree>
    <p:extLst>
      <p:ext uri="{BB962C8B-B14F-4D97-AF65-F5344CB8AC3E}">
        <p14:creationId xmlns:p14="http://schemas.microsoft.com/office/powerpoint/2010/main" val="445266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Convex function: definition 2</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09600" y="1600201"/>
                <a:ext cx="5863389" cy="4301681"/>
              </a:xfrm>
            </p:spPr>
            <p:txBody>
              <a:bodyPr>
                <a:normAutofit/>
              </a:bodyPr>
              <a:lstStyle/>
              <a:p>
                <a:r>
                  <a:rPr lang="en-US" dirty="0"/>
                  <a:t>If the function is differentiable, convexity can be characterized in terms of a function's tangent lines</a:t>
                </a:r>
              </a:p>
              <a:p>
                <a:r>
                  <a:rPr lang="en-US" dirty="0"/>
                  <a:t>The function </a:t>
                </a:r>
                <a:r>
                  <a:rPr lang="en-US" i="1" dirty="0">
                    <a:solidFill>
                      <a:srgbClr val="FF0000"/>
                    </a:solidFill>
                  </a:rPr>
                  <a:t>f</a:t>
                </a:r>
                <a:r>
                  <a:rPr lang="en-US" dirty="0"/>
                  <a:t>  is convex if it lies above all of its tangents</a:t>
                </a:r>
              </a:p>
              <a:p>
                <a:r>
                  <a:rPr lang="en-US" dirty="0"/>
                  <a:t>Formally, if </a:t>
                </a:r>
                <a14:m>
                  <m:oMath xmlns:m="http://schemas.openxmlformats.org/officeDocument/2006/math">
                    <m:r>
                      <a:rPr lang="en-US" i="1" dirty="0" smtClean="0">
                        <a:solidFill>
                          <a:srgbClr val="FF0000"/>
                        </a:solidFill>
                        <a:latin typeface="Cambria Math" charset="0"/>
                      </a:rPr>
                      <m:t>𝑓</m:t>
                    </m:r>
                  </m:oMath>
                </a14:m>
                <a:r>
                  <a:rPr lang="en-US" dirty="0"/>
                  <a:t> is differentiable on its domain, then </a:t>
                </a:r>
                <a14:m>
                  <m:oMath xmlns:m="http://schemas.openxmlformats.org/officeDocument/2006/math">
                    <m:r>
                      <a:rPr lang="en-US" i="1" dirty="0" smtClean="0">
                        <a:solidFill>
                          <a:srgbClr val="FF0000"/>
                        </a:solidFill>
                        <a:latin typeface="Cambria Math" charset="0"/>
                      </a:rPr>
                      <m:t>𝑓</m:t>
                    </m:r>
                  </m:oMath>
                </a14:m>
                <a:r>
                  <a:rPr lang="en-US" dirty="0"/>
                  <a:t> is convex if</a:t>
                </a:r>
                <a:r>
                  <a:rPr lang="mr-IN" dirty="0" err="1"/>
                  <a:t>f</a:t>
                </a:r>
                <a:r>
                  <a:rPr lang="mr-IN" dirty="0"/>
                  <a:t> </a:t>
                </a:r>
                <a:endParaRPr lang="en-US" dirty="0"/>
              </a:p>
              <a:p>
                <a:pPr lvl="1">
                  <a:buFont typeface="Wingdings" charset="2"/>
                  <a:buChar char="§"/>
                </a:pPr>
                <a14:m>
                  <m:oMath xmlns:m="http://schemas.openxmlformats.org/officeDocument/2006/math">
                    <m:r>
                      <a:rPr lang="en-US" b="0" i="1" smtClean="0">
                        <a:solidFill>
                          <a:srgbClr val="FF0000"/>
                        </a:solidFill>
                        <a:latin typeface="Cambria Math" charset="0"/>
                      </a:rPr>
                      <m:t>𝑓</m:t>
                    </m:r>
                    <m:d>
                      <m:dPr>
                        <m:ctrlPr>
                          <a:rPr lang="en-US" b="0" i="1" smtClean="0">
                            <a:solidFill>
                              <a:srgbClr val="FF0000"/>
                            </a:solidFill>
                            <a:latin typeface="Cambria Math" panose="02040503050406030204" pitchFamily="18" charset="0"/>
                          </a:rPr>
                        </m:ctrlPr>
                      </m:d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charset="0"/>
                              </a:rPr>
                              <m:t>𝑥</m:t>
                            </m:r>
                          </m:e>
                          <m:sub>
                            <m:r>
                              <a:rPr lang="en-US" b="0" i="1" smtClean="0">
                                <a:solidFill>
                                  <a:srgbClr val="FF0000"/>
                                </a:solidFill>
                                <a:latin typeface="Cambria Math" charset="0"/>
                              </a:rPr>
                              <m:t>2</m:t>
                            </m:r>
                          </m:sub>
                        </m:sSub>
                      </m:e>
                    </m:d>
                    <m:r>
                      <a:rPr lang="en-US" b="0" i="1" smtClean="0">
                        <a:solidFill>
                          <a:srgbClr val="FF0000"/>
                        </a:solidFill>
                        <a:latin typeface="Cambria Math" charset="0"/>
                      </a:rPr>
                      <m:t>≥</m:t>
                    </m:r>
                    <m:r>
                      <a:rPr lang="en-US" b="0" i="1" smtClean="0">
                        <a:solidFill>
                          <a:srgbClr val="FF0000"/>
                        </a:solidFill>
                        <a:latin typeface="Cambria Math" charset="0"/>
                      </a:rPr>
                      <m:t>𝑓</m:t>
                    </m:r>
                    <m:d>
                      <m:dPr>
                        <m:ctrlPr>
                          <a:rPr lang="en-US" b="0" i="1" smtClean="0">
                            <a:solidFill>
                              <a:srgbClr val="FF0000"/>
                            </a:solidFill>
                            <a:latin typeface="Cambria Math" panose="02040503050406030204" pitchFamily="18" charset="0"/>
                          </a:rPr>
                        </m:ctrlPr>
                      </m:d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charset="0"/>
                              </a:rPr>
                              <m:t>𝑥</m:t>
                            </m:r>
                          </m:e>
                          <m:sub>
                            <m:r>
                              <a:rPr lang="en-US" b="0" i="1" smtClean="0">
                                <a:solidFill>
                                  <a:srgbClr val="FF0000"/>
                                </a:solidFill>
                                <a:latin typeface="Cambria Math" charset="0"/>
                              </a:rPr>
                              <m:t>1</m:t>
                            </m:r>
                          </m:sub>
                        </m:sSub>
                      </m:e>
                    </m:d>
                    <m:r>
                      <a:rPr lang="en-US" b="0" i="1" smtClean="0">
                        <a:solidFill>
                          <a:srgbClr val="FF0000"/>
                        </a:solidFill>
                        <a:latin typeface="Cambria Math" charset="0"/>
                      </a:rPr>
                      <m:t>+</m:t>
                    </m:r>
                    <m:r>
                      <a:rPr lang="en-US" b="0" i="1" smtClean="0">
                        <a:solidFill>
                          <a:srgbClr val="FF0000"/>
                        </a:solidFill>
                        <a:latin typeface="Cambria Math" charset="0"/>
                      </a:rPr>
                      <m:t>𝑓</m:t>
                    </m:r>
                    <m:r>
                      <a:rPr lang="en-US" b="0" i="1" smtClean="0">
                        <a:solidFill>
                          <a:srgbClr val="FF0000"/>
                        </a:solidFill>
                        <a:latin typeface="Cambria Math" charset="0"/>
                      </a:rPr>
                      <m:t>′(</m:t>
                    </m:r>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charset="0"/>
                          </a:rPr>
                          <m:t>𝑥</m:t>
                        </m:r>
                      </m:e>
                      <m:sub>
                        <m:r>
                          <a:rPr lang="en-US" b="0" i="1" smtClean="0">
                            <a:solidFill>
                              <a:srgbClr val="FF0000"/>
                            </a:solidFill>
                            <a:latin typeface="Cambria Math" charset="0"/>
                          </a:rPr>
                          <m:t>1</m:t>
                        </m:r>
                      </m:sub>
                    </m:sSub>
                    <m:r>
                      <a:rPr lang="en-US" b="0" i="1" smtClean="0">
                        <a:solidFill>
                          <a:srgbClr val="FF0000"/>
                        </a:solidFill>
                        <a:latin typeface="Cambria Math" charset="0"/>
                      </a:rPr>
                      <m:t>)(</m:t>
                    </m:r>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charset="0"/>
                          </a:rPr>
                          <m:t>𝑥</m:t>
                        </m:r>
                      </m:e>
                      <m:sub>
                        <m:r>
                          <a:rPr lang="en-US" b="0" i="1" smtClean="0">
                            <a:solidFill>
                              <a:srgbClr val="FF0000"/>
                            </a:solidFill>
                            <a:latin typeface="Cambria Math" charset="0"/>
                          </a:rPr>
                          <m:t>2</m:t>
                        </m:r>
                      </m:sub>
                    </m:sSub>
                    <m:r>
                      <a:rPr lang="en-US" b="0" i="1" smtClean="0">
                        <a:solidFill>
                          <a:srgbClr val="FF0000"/>
                        </a:solidFill>
                        <a:latin typeface="Cambria Math" charset="0"/>
                      </a:rPr>
                      <m:t>−</m:t>
                    </m:r>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charset="0"/>
                          </a:rPr>
                          <m:t>𝑥</m:t>
                        </m:r>
                      </m:e>
                      <m:sub>
                        <m:r>
                          <a:rPr lang="en-US" b="0" i="1" smtClean="0">
                            <a:solidFill>
                              <a:srgbClr val="FF0000"/>
                            </a:solidFill>
                            <a:latin typeface="Cambria Math" charset="0"/>
                          </a:rPr>
                          <m:t>1</m:t>
                        </m:r>
                      </m:sub>
                    </m:sSub>
                    <m:r>
                      <a:rPr lang="en-US" b="0" i="1" smtClean="0">
                        <a:solidFill>
                          <a:srgbClr val="FF0000"/>
                        </a:solidFill>
                        <a:latin typeface="Cambria Math" charset="0"/>
                      </a:rPr>
                      <m:t>)</m:t>
                    </m:r>
                  </m:oMath>
                </a14:m>
                <a:endParaRPr lang="en-US" dirty="0">
                  <a:solidFill>
                    <a:srgbClr val="FF0000"/>
                  </a:solidFill>
                </a:endParaRPr>
              </a:p>
              <a:p>
                <a:pPr lvl="1">
                  <a:buFont typeface="Wingdings" charset="2"/>
                  <a:buChar char="§"/>
                </a:pPr>
                <a:r>
                  <a:rPr lang="en-US" dirty="0"/>
                  <a:t>for all </a:t>
                </a:r>
                <a14:m>
                  <m:oMath xmlns:m="http://schemas.openxmlformats.org/officeDocument/2006/math">
                    <m:sSub>
                      <m:sSubPr>
                        <m:ctrlPr>
                          <a:rPr lang="en-US" i="1" smtClean="0">
                            <a:solidFill>
                              <a:srgbClr val="FF0000"/>
                            </a:solidFill>
                            <a:latin typeface="Cambria Math" panose="02040503050406030204" pitchFamily="18" charset="0"/>
                          </a:rPr>
                        </m:ctrlPr>
                      </m:sSubPr>
                      <m:e>
                        <m:r>
                          <a:rPr lang="en-US" i="1">
                            <a:solidFill>
                              <a:srgbClr val="FF0000"/>
                            </a:solidFill>
                            <a:latin typeface="Cambria Math" charset="0"/>
                          </a:rPr>
                          <m:t>𝑥</m:t>
                        </m:r>
                      </m:e>
                      <m:sub>
                        <m:r>
                          <a:rPr lang="en-US" i="1">
                            <a:solidFill>
                              <a:srgbClr val="FF0000"/>
                            </a:solidFill>
                            <a:latin typeface="Cambria Math" charset="0"/>
                          </a:rPr>
                          <m:t>2</m:t>
                        </m:r>
                      </m:sub>
                    </m:sSub>
                    <m:r>
                      <a:rPr lang="en-US" b="0" i="1" smtClean="0">
                        <a:solidFill>
                          <a:srgbClr val="FF0000"/>
                        </a:solidFill>
                        <a:latin typeface="Cambria Math"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𝑥</m:t>
                        </m:r>
                      </m:e>
                      <m:sub>
                        <m:r>
                          <a:rPr lang="en-US" i="1">
                            <a:solidFill>
                              <a:srgbClr val="FF0000"/>
                            </a:solidFill>
                            <a:latin typeface="Cambria Math" charset="0"/>
                          </a:rPr>
                          <m:t>1</m:t>
                        </m:r>
                      </m:sub>
                    </m:sSub>
                    <m:r>
                      <a:rPr lang="en-US" b="0" i="1" smtClean="0">
                        <a:solidFill>
                          <a:srgbClr val="FF0000"/>
                        </a:solidFill>
                        <a:latin typeface="Cambria Math" charset="0"/>
                      </a:rPr>
                      <m:t>∈</m:t>
                    </m:r>
                    <m:r>
                      <a:rPr lang="en-US" b="0" i="1" smtClean="0">
                        <a:solidFill>
                          <a:srgbClr val="FF0000"/>
                        </a:solidFill>
                        <a:latin typeface="Cambria Math" charset="0"/>
                      </a:rPr>
                      <m:t>𝑋</m:t>
                    </m:r>
                  </m:oMath>
                </a14:m>
                <a:endParaRPr lang="en-US" dirty="0">
                  <a:solidFill>
                    <a:srgbClr val="FF000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09600" y="1600201"/>
                <a:ext cx="5863389" cy="4301681"/>
              </a:xfrm>
              <a:blipFill>
                <a:blip r:embed="rId2"/>
                <a:stretch>
                  <a:fillRect l="-1952" t="-2367"/>
                </a:stretch>
              </a:blipFill>
            </p:spPr>
            <p:txBody>
              <a:bodyPr/>
              <a:lstStyle/>
              <a:p>
                <a:r>
                  <a:rPr lang="en-US">
                    <a:noFill/>
                  </a:rPr>
                  <a:t> </a:t>
                </a:r>
              </a:p>
            </p:txBody>
          </p:sp>
        </mc:Fallback>
      </mc:AlternateContent>
      <p:pic>
        <p:nvPicPr>
          <p:cNvPr id="4" name="Picture 3"/>
          <p:cNvPicPr>
            <a:picLocks noChangeAspect="1"/>
          </p:cNvPicPr>
          <p:nvPr/>
        </p:nvPicPr>
        <p:blipFill>
          <a:blip r:embed="rId3"/>
          <a:stretch>
            <a:fillRect/>
          </a:stretch>
        </p:blipFill>
        <p:spPr>
          <a:xfrm>
            <a:off x="6906126" y="1765968"/>
            <a:ext cx="4938294" cy="3950635"/>
          </a:xfrm>
          <a:prstGeom prst="rect">
            <a:avLst/>
          </a:prstGeom>
        </p:spPr>
      </p:pic>
      <p:sp>
        <p:nvSpPr>
          <p:cNvPr id="5" name="Slide Number Placeholder 4">
            <a:extLst>
              <a:ext uri="{FF2B5EF4-FFF2-40B4-BE49-F238E27FC236}">
                <a16:creationId xmlns:a16="http://schemas.microsoft.com/office/drawing/2014/main" id="{B142874D-A134-71CA-A2E5-2BBC5F826015}"/>
              </a:ext>
            </a:extLst>
          </p:cNvPr>
          <p:cNvSpPr>
            <a:spLocks noGrp="1"/>
          </p:cNvSpPr>
          <p:nvPr>
            <p:ph type="sldNum" sz="quarter" idx="12"/>
          </p:nvPr>
        </p:nvSpPr>
        <p:spPr/>
        <p:txBody>
          <a:bodyPr/>
          <a:lstStyle/>
          <a:p>
            <a:fld id="{5E14A864-8846-DC49-9FDC-14F56CA6E9FC}" type="slidenum">
              <a:rPr lang="en-US" smtClean="0"/>
              <a:t>64</a:t>
            </a:fld>
            <a:endParaRPr lang="en-US"/>
          </a:p>
        </p:txBody>
      </p:sp>
    </p:spTree>
    <p:extLst>
      <p:ext uri="{BB962C8B-B14F-4D97-AF65-F5344CB8AC3E}">
        <p14:creationId xmlns:p14="http://schemas.microsoft.com/office/powerpoint/2010/main" val="531145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Convex function - example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Is </a:t>
                </a:r>
                <a14:m>
                  <m:oMath xmlns:m="http://schemas.openxmlformats.org/officeDocument/2006/math">
                    <m:sSup>
                      <m:sSupPr>
                        <m:ctrlPr>
                          <a:rPr lang="en-US" b="0" i="1" dirty="0" smtClean="0">
                            <a:solidFill>
                              <a:srgbClr val="FF0000"/>
                            </a:solidFill>
                            <a:latin typeface="Cambria Math" panose="02040503050406030204" pitchFamily="18" charset="0"/>
                          </a:rPr>
                        </m:ctrlPr>
                      </m:sSupPr>
                      <m:e>
                        <m:r>
                          <a:rPr lang="en-US" b="0" i="1" dirty="0" smtClean="0">
                            <a:solidFill>
                              <a:srgbClr val="FF0000"/>
                            </a:solidFill>
                            <a:latin typeface="Cambria Math" charset="0"/>
                          </a:rPr>
                          <m:t>𝑓</m:t>
                        </m:r>
                        <m:d>
                          <m:dPr>
                            <m:ctrlPr>
                              <a:rPr lang="en-US" b="0" i="1" dirty="0" smtClean="0">
                                <a:solidFill>
                                  <a:srgbClr val="FF0000"/>
                                </a:solidFill>
                                <a:latin typeface="Cambria Math" panose="02040503050406030204" pitchFamily="18" charset="0"/>
                              </a:rPr>
                            </m:ctrlPr>
                          </m:dPr>
                          <m:e>
                            <m:r>
                              <a:rPr lang="en-US" b="0" i="1" dirty="0" smtClean="0">
                                <a:solidFill>
                                  <a:srgbClr val="FF0000"/>
                                </a:solidFill>
                                <a:latin typeface="Cambria Math" charset="0"/>
                              </a:rPr>
                              <m:t>𝑥</m:t>
                            </m:r>
                          </m:e>
                        </m:d>
                        <m:r>
                          <a:rPr lang="en-US" b="0" i="1" dirty="0" smtClean="0">
                            <a:solidFill>
                              <a:srgbClr val="FF0000"/>
                            </a:solidFill>
                            <a:latin typeface="Cambria Math" charset="0"/>
                          </a:rPr>
                          <m:t>=</m:t>
                        </m:r>
                        <m:r>
                          <a:rPr lang="en-US" i="1" dirty="0" smtClean="0">
                            <a:solidFill>
                              <a:srgbClr val="FF0000"/>
                            </a:solidFill>
                            <a:latin typeface="Cambria Math" charset="0"/>
                          </a:rPr>
                          <m:t>𝑥</m:t>
                        </m:r>
                      </m:e>
                      <m:sup>
                        <m:r>
                          <a:rPr lang="en-US" i="1" dirty="0" smtClean="0">
                            <a:solidFill>
                              <a:srgbClr val="FF0000"/>
                            </a:solidFill>
                            <a:latin typeface="Cambria Math" charset="0"/>
                          </a:rPr>
                          <m:t>2</m:t>
                        </m:r>
                      </m:sup>
                    </m:sSup>
                  </m:oMath>
                </a14:m>
                <a:r>
                  <a:rPr lang="en-US" dirty="0"/>
                  <a:t> convex?</a:t>
                </a:r>
              </a:p>
              <a:p>
                <a:r>
                  <a:rPr lang="en-US" dirty="0"/>
                  <a:t>Pick any </a:t>
                </a:r>
                <a14:m>
                  <m:oMath xmlns:m="http://schemas.openxmlformats.org/officeDocument/2006/math">
                    <m:sSub>
                      <m:sSubPr>
                        <m:ctrlPr>
                          <a:rPr lang="en-US" b="0" i="1" dirty="0" smtClean="0">
                            <a:solidFill>
                              <a:srgbClr val="FF0000"/>
                            </a:solidFill>
                            <a:latin typeface="Cambria Math" panose="02040503050406030204" pitchFamily="18" charset="0"/>
                          </a:rPr>
                        </m:ctrlPr>
                      </m:sSubPr>
                      <m:e>
                        <m:r>
                          <a:rPr lang="en-US" i="1" dirty="0">
                            <a:solidFill>
                              <a:srgbClr val="FF0000"/>
                            </a:solidFill>
                            <a:latin typeface="Cambria Math" charset="0"/>
                          </a:rPr>
                          <m:t>𝑥</m:t>
                        </m:r>
                      </m:e>
                      <m:sub>
                        <m:r>
                          <a:rPr lang="en-US" b="0" i="1" dirty="0" smtClean="0">
                            <a:solidFill>
                              <a:srgbClr val="FF0000"/>
                            </a:solidFill>
                            <a:latin typeface="Cambria Math" charset="0"/>
                          </a:rPr>
                          <m:t>1</m:t>
                        </m:r>
                      </m:sub>
                    </m:sSub>
                    <m:r>
                      <a:rPr lang="en-US" b="0" i="1" dirty="0" smtClean="0">
                        <a:solidFill>
                          <a:srgbClr val="FF0000"/>
                        </a:solidFill>
                        <a:latin typeface="Cambria Math" charset="0"/>
                      </a:rPr>
                      <m:t>, </m:t>
                    </m:r>
                    <m:sSub>
                      <m:sSubPr>
                        <m:ctrlPr>
                          <a:rPr lang="en-US" b="0" i="1" dirty="0" smtClean="0">
                            <a:solidFill>
                              <a:srgbClr val="FF0000"/>
                            </a:solidFill>
                            <a:latin typeface="Cambria Math" panose="02040503050406030204" pitchFamily="18" charset="0"/>
                          </a:rPr>
                        </m:ctrlPr>
                      </m:sSubPr>
                      <m:e>
                        <m:r>
                          <a:rPr lang="en-US" b="0" i="1" dirty="0" smtClean="0">
                            <a:solidFill>
                              <a:srgbClr val="FF0000"/>
                            </a:solidFill>
                            <a:latin typeface="Cambria Math" charset="0"/>
                          </a:rPr>
                          <m:t>𝑥</m:t>
                        </m:r>
                      </m:e>
                      <m:sub>
                        <m:r>
                          <a:rPr lang="en-US" b="0" i="1" dirty="0" smtClean="0">
                            <a:solidFill>
                              <a:srgbClr val="FF0000"/>
                            </a:solidFill>
                            <a:latin typeface="Cambria Math" charset="0"/>
                          </a:rPr>
                          <m:t>2</m:t>
                        </m:r>
                      </m:sub>
                    </m:sSub>
                  </m:oMath>
                </a14:m>
                <a:r>
                  <a:rPr lang="en-US" dirty="0"/>
                  <a:t>. Since </a:t>
                </a:r>
                <a14:m>
                  <m:oMath xmlns:m="http://schemas.openxmlformats.org/officeDocument/2006/math">
                    <m:sSup>
                      <m:sSupPr>
                        <m:ctrlPr>
                          <a:rPr lang="en-US" b="0" i="1" smtClean="0">
                            <a:solidFill>
                              <a:srgbClr val="FF0000"/>
                            </a:solidFill>
                            <a:latin typeface="Cambria Math" panose="02040503050406030204" pitchFamily="18" charset="0"/>
                          </a:rPr>
                        </m:ctrlPr>
                      </m:sSupPr>
                      <m:e>
                        <m:r>
                          <a:rPr lang="en-US" b="0" i="1" smtClean="0">
                            <a:solidFill>
                              <a:srgbClr val="FF0000"/>
                            </a:solidFill>
                            <a:latin typeface="Cambria Math" charset="0"/>
                          </a:rPr>
                          <m:t>𝑓</m:t>
                        </m:r>
                      </m:e>
                      <m:sup>
                        <m:r>
                          <a:rPr lang="en-US" b="0" i="1" smtClean="0">
                            <a:solidFill>
                              <a:srgbClr val="FF0000"/>
                            </a:solidFill>
                            <a:latin typeface="Cambria Math" charset="0"/>
                          </a:rPr>
                          <m:t>′</m:t>
                        </m:r>
                      </m:sup>
                    </m:sSup>
                    <m:d>
                      <m:dPr>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charset="0"/>
                          </a:rPr>
                          <m:t>𝑥</m:t>
                        </m:r>
                      </m:e>
                    </m:d>
                    <m:r>
                      <a:rPr lang="en-US" b="0" i="1" smtClean="0">
                        <a:solidFill>
                          <a:srgbClr val="FF0000"/>
                        </a:solidFill>
                        <a:latin typeface="Cambria Math" charset="0"/>
                      </a:rPr>
                      <m:t>=2</m:t>
                    </m:r>
                    <m:r>
                      <a:rPr lang="en-US" b="0" i="1" smtClean="0">
                        <a:solidFill>
                          <a:srgbClr val="FF0000"/>
                        </a:solidFill>
                        <a:latin typeface="Cambria Math" charset="0"/>
                      </a:rPr>
                      <m:t>𝑥</m:t>
                    </m:r>
                  </m:oMath>
                </a14:m>
                <a:r>
                  <a:rPr lang="en-US" dirty="0"/>
                  <a:t>, we need to show that</a:t>
                </a:r>
              </a:p>
              <a:p>
                <a:pPr lvl="1">
                  <a:buFont typeface="Wingdings" charset="2"/>
                  <a:buChar char="§"/>
                </a:pPr>
                <a14:m>
                  <m:oMath xmlns:m="http://schemas.openxmlformats.org/officeDocument/2006/math">
                    <m:sSubSup>
                      <m:sSubSupPr>
                        <m:ctrlPr>
                          <a:rPr lang="en-US" i="1" smtClean="0">
                            <a:solidFill>
                              <a:srgbClr val="FF0000"/>
                            </a:solidFill>
                            <a:latin typeface="Cambria Math" panose="02040503050406030204" pitchFamily="18" charset="0"/>
                          </a:rPr>
                        </m:ctrlPr>
                      </m:sSubSupPr>
                      <m:e>
                        <m:r>
                          <a:rPr lang="en-US" i="1">
                            <a:solidFill>
                              <a:srgbClr val="FF0000"/>
                            </a:solidFill>
                            <a:latin typeface="Cambria Math" charset="0"/>
                          </a:rPr>
                          <m:t>𝑥</m:t>
                        </m:r>
                      </m:e>
                      <m:sub>
                        <m:r>
                          <a:rPr lang="en-US" b="0" i="1" smtClean="0">
                            <a:solidFill>
                              <a:srgbClr val="FF0000"/>
                            </a:solidFill>
                            <a:latin typeface="Cambria Math" charset="0"/>
                          </a:rPr>
                          <m:t>2</m:t>
                        </m:r>
                      </m:sub>
                      <m:sup>
                        <m:r>
                          <a:rPr lang="en-US" i="1">
                            <a:solidFill>
                              <a:srgbClr val="FF0000"/>
                            </a:solidFill>
                            <a:latin typeface="Cambria Math" charset="0"/>
                          </a:rPr>
                          <m:t>2</m:t>
                        </m:r>
                      </m:sup>
                    </m:sSubSup>
                    <m:r>
                      <a:rPr lang="en-US" b="0" i="1" smtClean="0">
                        <a:solidFill>
                          <a:srgbClr val="FF0000"/>
                        </a:solidFill>
                        <a:latin typeface="Cambria Math" charset="0"/>
                      </a:rPr>
                      <m:t>≥</m:t>
                    </m:r>
                    <m:sSubSup>
                      <m:sSubSupPr>
                        <m:ctrlPr>
                          <a:rPr lang="en-US" b="0" i="1" smtClean="0">
                            <a:solidFill>
                              <a:srgbClr val="FF0000"/>
                            </a:solidFill>
                            <a:latin typeface="Cambria Math" panose="02040503050406030204" pitchFamily="18" charset="0"/>
                          </a:rPr>
                        </m:ctrlPr>
                      </m:sSubSupPr>
                      <m:e>
                        <m:r>
                          <a:rPr lang="en-US" b="0" i="1" smtClean="0">
                            <a:solidFill>
                              <a:srgbClr val="FF0000"/>
                            </a:solidFill>
                            <a:latin typeface="Cambria Math" charset="0"/>
                          </a:rPr>
                          <m:t>𝑥</m:t>
                        </m:r>
                      </m:e>
                      <m:sub>
                        <m:r>
                          <a:rPr lang="en-US" b="0" i="1" smtClean="0">
                            <a:solidFill>
                              <a:srgbClr val="FF0000"/>
                            </a:solidFill>
                            <a:latin typeface="Cambria Math" charset="0"/>
                          </a:rPr>
                          <m:t>1</m:t>
                        </m:r>
                      </m:sub>
                      <m:sup>
                        <m:r>
                          <a:rPr lang="en-US" b="0" i="1" smtClean="0">
                            <a:solidFill>
                              <a:srgbClr val="FF0000"/>
                            </a:solidFill>
                            <a:latin typeface="Cambria Math" charset="0"/>
                          </a:rPr>
                          <m:t>2</m:t>
                        </m:r>
                      </m:sup>
                    </m:sSubSup>
                    <m:r>
                      <a:rPr lang="en-US" i="1">
                        <a:solidFill>
                          <a:srgbClr val="FF0000"/>
                        </a:solidFill>
                        <a:latin typeface="Cambria Math" charset="0"/>
                      </a:rPr>
                      <m:t>+</m:t>
                    </m:r>
                    <m:r>
                      <a:rPr lang="en-US" b="0" i="1" smtClean="0">
                        <a:solidFill>
                          <a:srgbClr val="FF0000"/>
                        </a:solidFill>
                        <a:latin typeface="Cambria Math" charset="0"/>
                      </a:rPr>
                      <m:t>2</m:t>
                    </m:r>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charset="0"/>
                          </a:rPr>
                          <m:t>𝑥</m:t>
                        </m:r>
                      </m:e>
                      <m:sub>
                        <m:r>
                          <a:rPr lang="en-US" b="0" i="1" smtClean="0">
                            <a:solidFill>
                              <a:srgbClr val="FF0000"/>
                            </a:solidFill>
                            <a:latin typeface="Cambria Math" charset="0"/>
                          </a:rPr>
                          <m:t>1</m:t>
                        </m:r>
                      </m:sub>
                    </m:sSub>
                    <m:d>
                      <m:dPr>
                        <m:ctrlPr>
                          <a:rPr lang="en-US" b="0" i="1" smtClean="0">
                            <a:solidFill>
                              <a:srgbClr val="FF0000"/>
                            </a:solidFill>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𝑥</m:t>
                            </m:r>
                          </m:e>
                          <m:sub>
                            <m:r>
                              <a:rPr lang="en-US" i="1">
                                <a:solidFill>
                                  <a:srgbClr val="FF0000"/>
                                </a:solidFill>
                                <a:latin typeface="Cambria Math" charset="0"/>
                              </a:rPr>
                              <m:t>2</m:t>
                            </m:r>
                          </m:sub>
                        </m:sSub>
                        <m:r>
                          <a:rPr lang="en-US" i="1">
                            <a:solidFill>
                              <a:srgbClr val="FF0000"/>
                            </a:solidFill>
                            <a:latin typeface="Cambria Math"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𝑥</m:t>
                            </m:r>
                          </m:e>
                          <m:sub>
                            <m:r>
                              <a:rPr lang="en-US" i="1">
                                <a:solidFill>
                                  <a:srgbClr val="FF0000"/>
                                </a:solidFill>
                                <a:latin typeface="Cambria Math" charset="0"/>
                              </a:rPr>
                              <m:t>1</m:t>
                            </m:r>
                          </m:sub>
                        </m:sSub>
                      </m:e>
                    </m:d>
                  </m:oMath>
                </a14:m>
                <a:endParaRPr lang="en-US" dirty="0">
                  <a:solidFill>
                    <a:srgbClr val="FF0000"/>
                  </a:solidFill>
                </a:endParaRPr>
              </a:p>
              <a:p>
                <a:pPr lvl="1">
                  <a:buFont typeface="Wingdings" charset="2"/>
                  <a:buChar char="§"/>
                </a:pPr>
                <a14:m>
                  <m:oMath xmlns:m="http://schemas.openxmlformats.org/officeDocument/2006/math">
                    <m:sSubSup>
                      <m:sSubSupPr>
                        <m:ctrlPr>
                          <a:rPr lang="en-US" i="1">
                            <a:solidFill>
                              <a:srgbClr val="FF0000"/>
                            </a:solidFill>
                            <a:latin typeface="Cambria Math" panose="02040503050406030204" pitchFamily="18" charset="0"/>
                          </a:rPr>
                        </m:ctrlPr>
                      </m:sSubSupPr>
                      <m:e>
                        <m:r>
                          <a:rPr lang="en-US" i="1">
                            <a:solidFill>
                              <a:srgbClr val="FF0000"/>
                            </a:solidFill>
                            <a:latin typeface="Cambria Math" charset="0"/>
                          </a:rPr>
                          <m:t>𝑥</m:t>
                        </m:r>
                      </m:e>
                      <m:sub>
                        <m:r>
                          <a:rPr lang="en-US" i="1">
                            <a:solidFill>
                              <a:srgbClr val="FF0000"/>
                            </a:solidFill>
                            <a:latin typeface="Cambria Math" charset="0"/>
                          </a:rPr>
                          <m:t>2</m:t>
                        </m:r>
                      </m:sub>
                      <m:sup>
                        <m:r>
                          <a:rPr lang="en-US" i="1">
                            <a:solidFill>
                              <a:srgbClr val="FF0000"/>
                            </a:solidFill>
                            <a:latin typeface="Cambria Math" charset="0"/>
                          </a:rPr>
                          <m:t>2</m:t>
                        </m:r>
                      </m:sup>
                    </m:sSubSup>
                    <m:r>
                      <a:rPr lang="en-US" i="1">
                        <a:solidFill>
                          <a:srgbClr val="FF0000"/>
                        </a:solidFill>
                        <a:latin typeface="Cambria Math" charset="0"/>
                      </a:rPr>
                      <m:t>≥</m:t>
                    </m:r>
                    <m:sSubSup>
                      <m:sSubSupPr>
                        <m:ctrlPr>
                          <a:rPr lang="en-US" i="1">
                            <a:solidFill>
                              <a:srgbClr val="FF0000"/>
                            </a:solidFill>
                            <a:latin typeface="Cambria Math" panose="02040503050406030204" pitchFamily="18" charset="0"/>
                          </a:rPr>
                        </m:ctrlPr>
                      </m:sSubSupPr>
                      <m:e>
                        <m:r>
                          <a:rPr lang="en-US" i="1">
                            <a:solidFill>
                              <a:srgbClr val="FF0000"/>
                            </a:solidFill>
                            <a:latin typeface="Cambria Math" charset="0"/>
                          </a:rPr>
                          <m:t>𝑥</m:t>
                        </m:r>
                      </m:e>
                      <m:sub>
                        <m:r>
                          <a:rPr lang="en-US" i="1">
                            <a:solidFill>
                              <a:srgbClr val="FF0000"/>
                            </a:solidFill>
                            <a:latin typeface="Cambria Math" charset="0"/>
                          </a:rPr>
                          <m:t>1</m:t>
                        </m:r>
                      </m:sub>
                      <m:sup>
                        <m:r>
                          <a:rPr lang="en-US" i="1">
                            <a:solidFill>
                              <a:srgbClr val="FF0000"/>
                            </a:solidFill>
                            <a:latin typeface="Cambria Math" charset="0"/>
                          </a:rPr>
                          <m:t>2</m:t>
                        </m:r>
                      </m:sup>
                    </m:sSubSup>
                    <m:r>
                      <a:rPr lang="en-US" b="0" i="1" smtClean="0">
                        <a:solidFill>
                          <a:srgbClr val="FF0000"/>
                        </a:solidFill>
                        <a:latin typeface="Cambria Math" charset="0"/>
                      </a:rPr>
                      <m:t>−</m:t>
                    </m:r>
                    <m:r>
                      <a:rPr lang="en-US" i="1">
                        <a:solidFill>
                          <a:srgbClr val="FF0000"/>
                        </a:solidFill>
                        <a:latin typeface="Cambria Math" charset="0"/>
                      </a:rPr>
                      <m:t>2</m:t>
                    </m:r>
                    <m:sSubSup>
                      <m:sSubSupPr>
                        <m:ctrlPr>
                          <a:rPr lang="en-US" b="0" i="1" smtClean="0">
                            <a:solidFill>
                              <a:srgbClr val="FF0000"/>
                            </a:solidFill>
                            <a:latin typeface="Cambria Math" panose="02040503050406030204" pitchFamily="18" charset="0"/>
                          </a:rPr>
                        </m:ctrlPr>
                      </m:sSubSupPr>
                      <m:e>
                        <m:r>
                          <a:rPr lang="en-US" i="1">
                            <a:solidFill>
                              <a:srgbClr val="FF0000"/>
                            </a:solidFill>
                            <a:latin typeface="Cambria Math" charset="0"/>
                          </a:rPr>
                          <m:t>𝑥</m:t>
                        </m:r>
                      </m:e>
                      <m:sub>
                        <m:r>
                          <a:rPr lang="en-US" i="1">
                            <a:solidFill>
                              <a:srgbClr val="FF0000"/>
                            </a:solidFill>
                            <a:latin typeface="Cambria Math" charset="0"/>
                          </a:rPr>
                          <m:t>1</m:t>
                        </m:r>
                      </m:sub>
                      <m:sup>
                        <m:r>
                          <a:rPr lang="en-US" b="0" i="1" smtClean="0">
                            <a:solidFill>
                              <a:srgbClr val="FF0000"/>
                            </a:solidFill>
                            <a:latin typeface="Cambria Math" charset="0"/>
                          </a:rPr>
                          <m:t>2</m:t>
                        </m:r>
                      </m:sup>
                    </m:sSubSup>
                    <m:r>
                      <a:rPr lang="en-US" b="0" i="1" smtClean="0">
                        <a:solidFill>
                          <a:srgbClr val="FF0000"/>
                        </a:solidFill>
                        <a:latin typeface="Cambria Math" charset="0"/>
                      </a:rPr>
                      <m:t>+</m:t>
                    </m:r>
                    <m:r>
                      <a:rPr lang="en-US" i="1">
                        <a:solidFill>
                          <a:srgbClr val="FF0000"/>
                        </a:solidFill>
                        <a:latin typeface="Cambria Math" charset="0"/>
                      </a:rPr>
                      <m:t>2</m:t>
                    </m:r>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𝑥</m:t>
                        </m:r>
                      </m:e>
                      <m:sub>
                        <m:r>
                          <a:rPr lang="en-US" i="1">
                            <a:solidFill>
                              <a:srgbClr val="FF0000"/>
                            </a:solidFill>
                            <a:latin typeface="Cambria Math" charset="0"/>
                          </a:rPr>
                          <m:t>1</m:t>
                        </m:r>
                      </m:sub>
                    </m:sSub>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charset="0"/>
                          </a:rPr>
                          <m:t>𝑥</m:t>
                        </m:r>
                      </m:e>
                      <m:sub>
                        <m:r>
                          <a:rPr lang="en-US" b="0" i="1" smtClean="0">
                            <a:solidFill>
                              <a:srgbClr val="FF0000"/>
                            </a:solidFill>
                            <a:latin typeface="Cambria Math" charset="0"/>
                          </a:rPr>
                          <m:t>2</m:t>
                        </m:r>
                      </m:sub>
                    </m:sSub>
                  </m:oMath>
                </a14:m>
                <a:endParaRPr lang="en-US" dirty="0">
                  <a:solidFill>
                    <a:srgbClr val="FF0000"/>
                  </a:solidFill>
                </a:endParaRPr>
              </a:p>
              <a:p>
                <a:pPr lvl="1">
                  <a:buFont typeface="Wingdings" charset="2"/>
                  <a:buChar char="§"/>
                </a:pPr>
                <a14:m>
                  <m:oMath xmlns:m="http://schemas.openxmlformats.org/officeDocument/2006/math">
                    <m:sSubSup>
                      <m:sSubSupPr>
                        <m:ctrlPr>
                          <a:rPr lang="en-US" i="1" smtClean="0">
                            <a:solidFill>
                              <a:srgbClr val="FF0000"/>
                            </a:solidFill>
                            <a:latin typeface="Cambria Math" panose="02040503050406030204" pitchFamily="18" charset="0"/>
                          </a:rPr>
                        </m:ctrlPr>
                      </m:sSubSupPr>
                      <m:e>
                        <m:r>
                          <a:rPr lang="en-US" i="1">
                            <a:solidFill>
                              <a:srgbClr val="FF0000"/>
                            </a:solidFill>
                            <a:latin typeface="Cambria Math" charset="0"/>
                          </a:rPr>
                          <m:t>𝑥</m:t>
                        </m:r>
                      </m:e>
                      <m:sub>
                        <m:r>
                          <a:rPr lang="en-US" i="1">
                            <a:solidFill>
                              <a:srgbClr val="FF0000"/>
                            </a:solidFill>
                            <a:latin typeface="Cambria Math" charset="0"/>
                          </a:rPr>
                          <m:t>2</m:t>
                        </m:r>
                      </m:sub>
                      <m:sup>
                        <m:r>
                          <a:rPr lang="en-US" i="1">
                            <a:solidFill>
                              <a:srgbClr val="FF0000"/>
                            </a:solidFill>
                            <a:latin typeface="Cambria Math" charset="0"/>
                          </a:rPr>
                          <m:t>2</m:t>
                        </m:r>
                      </m:sup>
                    </m:sSubSup>
                    <m:r>
                      <a:rPr lang="en-US" b="0" i="1" smtClean="0">
                        <a:solidFill>
                          <a:srgbClr val="FF0000"/>
                        </a:solidFill>
                        <a:latin typeface="Cambria Math" charset="0"/>
                      </a:rPr>
                      <m:t>−</m:t>
                    </m:r>
                    <m:r>
                      <a:rPr lang="en-US" i="1">
                        <a:solidFill>
                          <a:srgbClr val="FF0000"/>
                        </a:solidFill>
                        <a:latin typeface="Cambria Math" charset="0"/>
                      </a:rPr>
                      <m:t>2</m:t>
                    </m:r>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𝑥</m:t>
                        </m:r>
                      </m:e>
                      <m:sub>
                        <m:r>
                          <a:rPr lang="en-US" i="1">
                            <a:solidFill>
                              <a:srgbClr val="FF0000"/>
                            </a:solidFill>
                            <a:latin typeface="Cambria Math" charset="0"/>
                          </a:rPr>
                          <m:t>1</m:t>
                        </m:r>
                      </m:sub>
                    </m:sSub>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charset="0"/>
                          </a:rPr>
                          <m:t>𝑥</m:t>
                        </m:r>
                      </m:e>
                      <m:sub>
                        <m:r>
                          <a:rPr lang="en-US" b="0" i="1" smtClean="0">
                            <a:solidFill>
                              <a:srgbClr val="FF0000"/>
                            </a:solidFill>
                            <a:latin typeface="Cambria Math" charset="0"/>
                          </a:rPr>
                          <m:t>2</m:t>
                        </m:r>
                      </m:sub>
                    </m:sSub>
                    <m:r>
                      <a:rPr lang="en-US" b="0" i="1" smtClean="0">
                        <a:solidFill>
                          <a:srgbClr val="FF0000"/>
                        </a:solidFill>
                        <a:latin typeface="Cambria Math" charset="0"/>
                      </a:rPr>
                      <m:t>+</m:t>
                    </m:r>
                    <m:sSubSup>
                      <m:sSubSupPr>
                        <m:ctrlPr>
                          <a:rPr lang="en-US" i="1">
                            <a:solidFill>
                              <a:srgbClr val="FF0000"/>
                            </a:solidFill>
                            <a:latin typeface="Cambria Math" panose="02040503050406030204" pitchFamily="18" charset="0"/>
                          </a:rPr>
                        </m:ctrlPr>
                      </m:sSubSupPr>
                      <m:e>
                        <m:r>
                          <a:rPr lang="en-US" i="1">
                            <a:solidFill>
                              <a:srgbClr val="FF0000"/>
                            </a:solidFill>
                            <a:latin typeface="Cambria Math" charset="0"/>
                          </a:rPr>
                          <m:t>𝑥</m:t>
                        </m:r>
                      </m:e>
                      <m:sub>
                        <m:r>
                          <a:rPr lang="en-US" i="1">
                            <a:solidFill>
                              <a:srgbClr val="FF0000"/>
                            </a:solidFill>
                            <a:latin typeface="Cambria Math" charset="0"/>
                          </a:rPr>
                          <m:t>1</m:t>
                        </m:r>
                      </m:sub>
                      <m:sup>
                        <m:r>
                          <a:rPr lang="en-US" i="1">
                            <a:solidFill>
                              <a:srgbClr val="FF0000"/>
                            </a:solidFill>
                            <a:latin typeface="Cambria Math" charset="0"/>
                          </a:rPr>
                          <m:t>2</m:t>
                        </m:r>
                      </m:sup>
                    </m:sSubSup>
                    <m:r>
                      <a:rPr lang="en-US" b="0" i="1" smtClean="0">
                        <a:solidFill>
                          <a:srgbClr val="FF0000"/>
                        </a:solidFill>
                        <a:latin typeface="Cambria Math" charset="0"/>
                      </a:rPr>
                      <m:t>≥0</m:t>
                    </m:r>
                  </m:oMath>
                </a14:m>
                <a:endParaRPr lang="en-US" dirty="0">
                  <a:solidFill>
                    <a:srgbClr val="FF0000"/>
                  </a:solidFill>
                </a:endParaRPr>
              </a:p>
              <a:p>
                <a:pPr lvl="1">
                  <a:buFont typeface="Wingdings" charset="2"/>
                  <a:buChar char="§"/>
                </a:pPr>
                <a14:m>
                  <m:oMath xmlns:m="http://schemas.openxmlformats.org/officeDocument/2006/math">
                    <m:sSup>
                      <m:sSupPr>
                        <m:ctrlPr>
                          <a:rPr lang="en-US" b="0" i="1" smtClean="0">
                            <a:solidFill>
                              <a:srgbClr val="FF0000"/>
                            </a:solidFill>
                            <a:latin typeface="Cambria Math" panose="02040503050406030204" pitchFamily="18" charset="0"/>
                          </a:rPr>
                        </m:ctrlPr>
                      </m:sSupPr>
                      <m:e>
                        <m:d>
                          <m:dPr>
                            <m:ctrlPr>
                              <a:rPr lang="en-US" i="1">
                                <a:solidFill>
                                  <a:srgbClr val="FF0000"/>
                                </a:solidFill>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𝑥</m:t>
                                </m:r>
                              </m:e>
                              <m:sub>
                                <m:r>
                                  <a:rPr lang="en-US" i="1">
                                    <a:solidFill>
                                      <a:srgbClr val="FF0000"/>
                                    </a:solidFill>
                                    <a:latin typeface="Cambria Math" charset="0"/>
                                  </a:rPr>
                                  <m:t>2</m:t>
                                </m:r>
                              </m:sub>
                            </m:sSub>
                            <m:r>
                              <a:rPr lang="en-US" i="1">
                                <a:solidFill>
                                  <a:srgbClr val="FF0000"/>
                                </a:solidFill>
                                <a:latin typeface="Cambria Math"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𝑥</m:t>
                                </m:r>
                              </m:e>
                              <m:sub>
                                <m:r>
                                  <a:rPr lang="en-US" i="1">
                                    <a:solidFill>
                                      <a:srgbClr val="FF0000"/>
                                    </a:solidFill>
                                    <a:latin typeface="Cambria Math" charset="0"/>
                                  </a:rPr>
                                  <m:t>1</m:t>
                                </m:r>
                              </m:sub>
                            </m:sSub>
                          </m:e>
                        </m:d>
                      </m:e>
                      <m:sup>
                        <m:r>
                          <a:rPr lang="en-US" b="0" i="1" smtClean="0">
                            <a:solidFill>
                              <a:srgbClr val="FF0000"/>
                            </a:solidFill>
                            <a:latin typeface="Cambria Math" charset="0"/>
                          </a:rPr>
                          <m:t>2</m:t>
                        </m:r>
                      </m:sup>
                    </m:sSup>
                    <m:r>
                      <a:rPr lang="en-US" b="0" i="1" smtClean="0">
                        <a:solidFill>
                          <a:srgbClr val="FF0000"/>
                        </a:solidFill>
                        <a:latin typeface="Cambria Math" charset="0"/>
                      </a:rPr>
                      <m:t>≥0</m:t>
                    </m:r>
                  </m:oMath>
                </a14:m>
                <a:endParaRPr lang="en-US" dirty="0">
                  <a:solidFill>
                    <a:srgbClr val="FF0000"/>
                  </a:solidFill>
                </a:endParaRPr>
              </a:p>
              <a:p>
                <a:r>
                  <a:rPr lang="en-US" dirty="0"/>
                  <a:t>Which is always true, so </a:t>
                </a:r>
                <a14:m>
                  <m:oMath xmlns:m="http://schemas.openxmlformats.org/officeDocument/2006/math">
                    <m:r>
                      <a:rPr lang="en-US" i="1" dirty="0" smtClean="0">
                        <a:solidFill>
                          <a:srgbClr val="FF0000"/>
                        </a:solidFill>
                        <a:latin typeface="Cambria Math" charset="0"/>
                      </a:rPr>
                      <m:t>𝑓</m:t>
                    </m:r>
                  </m:oMath>
                </a14:m>
                <a:r>
                  <a:rPr lang="en-US" dirty="0"/>
                  <a:t> is convex</a:t>
                </a:r>
              </a:p>
              <a:p>
                <a:r>
                  <a:rPr lang="en-US" dirty="0"/>
                  <a:t>If the function in question is twice differentiable then proving convexity is even simpler</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087" t="-2332"/>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DAC8F73E-55CF-CFE2-ECD0-63241DE72D8E}"/>
              </a:ext>
            </a:extLst>
          </p:cNvPr>
          <p:cNvSpPr>
            <a:spLocks noGrp="1"/>
          </p:cNvSpPr>
          <p:nvPr>
            <p:ph type="sldNum" sz="quarter" idx="12"/>
          </p:nvPr>
        </p:nvSpPr>
        <p:spPr/>
        <p:txBody>
          <a:bodyPr/>
          <a:lstStyle/>
          <a:p>
            <a:fld id="{5E14A864-8846-DC49-9FDC-14F56CA6E9FC}" type="slidenum">
              <a:rPr lang="en-US" smtClean="0"/>
              <a:t>65</a:t>
            </a:fld>
            <a:endParaRPr lang="en-US"/>
          </a:p>
        </p:txBody>
      </p:sp>
    </p:spTree>
    <p:extLst>
      <p:ext uri="{BB962C8B-B14F-4D97-AF65-F5344CB8AC3E}">
        <p14:creationId xmlns:p14="http://schemas.microsoft.com/office/powerpoint/2010/main" val="4264582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Convex function: definition 3</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If </a:t>
                </a:r>
                <a14:m>
                  <m:oMath xmlns:m="http://schemas.openxmlformats.org/officeDocument/2006/math">
                    <m:r>
                      <a:rPr lang="en-US" i="1" dirty="0" smtClean="0">
                        <a:solidFill>
                          <a:srgbClr val="FF0000"/>
                        </a:solidFill>
                        <a:latin typeface="Cambria Math" charset="0"/>
                      </a:rPr>
                      <m:t>𝑓</m:t>
                    </m:r>
                  </m:oMath>
                </a14:m>
                <a:r>
                  <a:rPr lang="en-US" dirty="0"/>
                  <a:t> is twice differentiable on its domain, then </a:t>
                </a:r>
                <a14:m>
                  <m:oMath xmlns:m="http://schemas.openxmlformats.org/officeDocument/2006/math">
                    <m:r>
                      <a:rPr lang="en-US" i="1" dirty="0" smtClean="0">
                        <a:solidFill>
                          <a:srgbClr val="FF0000"/>
                        </a:solidFill>
                        <a:latin typeface="Cambria Math" charset="0"/>
                      </a:rPr>
                      <m:t>𝑓</m:t>
                    </m:r>
                  </m:oMath>
                </a14:m>
                <a:r>
                  <a:rPr lang="en-US" dirty="0"/>
                  <a:t> is convex </a:t>
                </a:r>
                <a:r>
                  <a:rPr lang="en-US" dirty="0" err="1"/>
                  <a:t>iff</a:t>
                </a:r>
                <a:r>
                  <a:rPr lang="en-US" dirty="0"/>
                  <a:t> </a:t>
                </a:r>
                <a14:m>
                  <m:oMath xmlns:m="http://schemas.openxmlformats.org/officeDocument/2006/math">
                    <m:sSup>
                      <m:sSupPr>
                        <m:ctrlPr>
                          <a:rPr lang="en-US" b="0" i="1" smtClean="0">
                            <a:solidFill>
                              <a:srgbClr val="FF0000"/>
                            </a:solidFill>
                            <a:latin typeface="Cambria Math" panose="02040503050406030204" pitchFamily="18" charset="0"/>
                          </a:rPr>
                        </m:ctrlPr>
                      </m:sSupPr>
                      <m:e>
                        <m:r>
                          <a:rPr lang="en-US" b="0" i="1" smtClean="0">
                            <a:solidFill>
                              <a:srgbClr val="FF0000"/>
                            </a:solidFill>
                            <a:latin typeface="Cambria Math" charset="0"/>
                          </a:rPr>
                          <m:t>𝑓</m:t>
                        </m:r>
                      </m:e>
                      <m:sup>
                        <m:r>
                          <a:rPr lang="en-US" b="0" i="1" smtClean="0">
                            <a:solidFill>
                              <a:srgbClr val="FF0000"/>
                            </a:solidFill>
                            <a:latin typeface="Cambria Math" charset="0"/>
                          </a:rPr>
                          <m:t>′′</m:t>
                        </m:r>
                      </m:sup>
                    </m:sSup>
                    <m:d>
                      <m:dPr>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charset="0"/>
                          </a:rPr>
                          <m:t>𝑥</m:t>
                        </m:r>
                      </m:e>
                    </m:d>
                    <m:r>
                      <a:rPr lang="en-US" b="0" i="1" smtClean="0">
                        <a:solidFill>
                          <a:srgbClr val="FF0000"/>
                        </a:solidFill>
                        <a:latin typeface="Cambria Math" charset="0"/>
                      </a:rPr>
                      <m:t>≥0</m:t>
                    </m:r>
                  </m:oMath>
                </a14:m>
                <a:r>
                  <a:rPr lang="en-US" dirty="0">
                    <a:solidFill>
                      <a:srgbClr val="FF0000"/>
                    </a:solidFill>
                  </a:rPr>
                  <a:t> </a:t>
                </a:r>
                <a:r>
                  <a:rPr lang="en-US" dirty="0"/>
                  <a:t>everywhere</a:t>
                </a:r>
              </a:p>
              <a:p>
                <a:r>
                  <a:rPr lang="en-US" b="1" dirty="0"/>
                  <a:t>Example</a:t>
                </a:r>
                <a:r>
                  <a:rPr lang="en-US" dirty="0"/>
                  <a:t>: </a:t>
                </a:r>
                <a14:m>
                  <m:oMath xmlns:m="http://schemas.openxmlformats.org/officeDocument/2006/math">
                    <m:sSup>
                      <m:sSupPr>
                        <m:ctrlPr>
                          <a:rPr lang="en-US" b="0" i="1" dirty="0" smtClean="0">
                            <a:solidFill>
                              <a:srgbClr val="FF0000"/>
                            </a:solidFill>
                            <a:latin typeface="Cambria Math" panose="02040503050406030204" pitchFamily="18" charset="0"/>
                          </a:rPr>
                        </m:ctrlPr>
                      </m:sSupPr>
                      <m:e>
                        <m:r>
                          <a:rPr lang="en-US" i="1" dirty="0" smtClean="0">
                            <a:solidFill>
                              <a:srgbClr val="FF0000"/>
                            </a:solidFill>
                            <a:latin typeface="Cambria Math" charset="0"/>
                          </a:rPr>
                          <m:t>𝑥</m:t>
                        </m:r>
                      </m:e>
                      <m:sup>
                        <m:r>
                          <a:rPr lang="en-US" i="1" dirty="0" smtClean="0">
                            <a:solidFill>
                              <a:srgbClr val="FF0000"/>
                            </a:solidFill>
                            <a:latin typeface="Cambria Math" charset="0"/>
                          </a:rPr>
                          <m:t>2</m:t>
                        </m:r>
                      </m:sup>
                    </m:sSup>
                    <m:r>
                      <a:rPr lang="en-US" i="1" dirty="0" smtClean="0">
                        <a:latin typeface="Cambria Math" charset="0"/>
                      </a:rPr>
                      <m:t> </m:t>
                    </m:r>
                  </m:oMath>
                </a14:m>
                <a:r>
                  <a:rPr lang="en-US" dirty="0"/>
                  <a:t>is strictly convex because </a:t>
                </a:r>
                <a14:m>
                  <m:oMath xmlns:m="http://schemas.openxmlformats.org/officeDocument/2006/math">
                    <m:sSup>
                      <m:sSupPr>
                        <m:ctrlPr>
                          <a:rPr lang="en-US" b="0" i="1" smtClean="0">
                            <a:solidFill>
                              <a:srgbClr val="FF0000"/>
                            </a:solidFill>
                            <a:latin typeface="Cambria Math" panose="02040503050406030204" pitchFamily="18" charset="0"/>
                          </a:rPr>
                        </m:ctrlPr>
                      </m:sSupPr>
                      <m:e>
                        <m:r>
                          <a:rPr lang="en-US" b="0" i="1" smtClean="0">
                            <a:solidFill>
                              <a:srgbClr val="FF0000"/>
                            </a:solidFill>
                            <a:latin typeface="Cambria Math" charset="0"/>
                          </a:rPr>
                          <m:t>𝑓</m:t>
                        </m:r>
                      </m:e>
                      <m:sup>
                        <m:r>
                          <a:rPr lang="en-US" b="0" i="1" smtClean="0">
                            <a:solidFill>
                              <a:srgbClr val="FF0000"/>
                            </a:solidFill>
                            <a:latin typeface="Cambria Math" charset="0"/>
                          </a:rPr>
                          <m:t>′′</m:t>
                        </m:r>
                      </m:sup>
                    </m:sSup>
                    <m:d>
                      <m:dPr>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charset="0"/>
                          </a:rPr>
                          <m:t>𝑥</m:t>
                        </m:r>
                      </m:e>
                    </m:d>
                    <m:r>
                      <a:rPr lang="en-US" b="0" i="1" smtClean="0">
                        <a:solidFill>
                          <a:srgbClr val="FF0000"/>
                        </a:solidFill>
                        <a:latin typeface="Cambria Math" charset="0"/>
                      </a:rPr>
                      <m:t>=2&gt;0</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278" t="-1702" r="-333"/>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5BDB96D7-1029-89CC-8B8D-C043217FDCA6}"/>
              </a:ext>
            </a:extLst>
          </p:cNvPr>
          <p:cNvSpPr>
            <a:spLocks noGrp="1"/>
          </p:cNvSpPr>
          <p:nvPr>
            <p:ph type="sldNum" sz="quarter" idx="12"/>
          </p:nvPr>
        </p:nvSpPr>
        <p:spPr/>
        <p:txBody>
          <a:bodyPr/>
          <a:lstStyle/>
          <a:p>
            <a:fld id="{5E14A864-8846-DC49-9FDC-14F56CA6E9FC}" type="slidenum">
              <a:rPr lang="en-US" smtClean="0"/>
              <a:t>66</a:t>
            </a:fld>
            <a:endParaRPr lang="en-US"/>
          </a:p>
        </p:txBody>
      </p:sp>
    </p:spTree>
    <p:extLst>
      <p:ext uri="{BB962C8B-B14F-4D97-AF65-F5344CB8AC3E}">
        <p14:creationId xmlns:p14="http://schemas.microsoft.com/office/powerpoint/2010/main" val="3469522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High-dimensional derivatives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10000"/>
              </a:bodyPr>
              <a:lstStyle/>
              <a:p>
                <a:r>
                  <a:rPr lang="en-US" dirty="0"/>
                  <a:t>When </a:t>
                </a:r>
                <a14:m>
                  <m:oMath xmlns:m="http://schemas.openxmlformats.org/officeDocument/2006/math">
                    <m:r>
                      <a:rPr lang="en-US" i="1" dirty="0" smtClean="0">
                        <a:solidFill>
                          <a:srgbClr val="FF0000"/>
                        </a:solidFill>
                        <a:latin typeface="Cambria Math" charset="0"/>
                      </a:rPr>
                      <m:t>𝑓</m:t>
                    </m:r>
                  </m:oMath>
                </a14:m>
                <a:r>
                  <a:rPr lang="en-US" dirty="0"/>
                  <a:t> is a function of multiple variables e.g., a flow assignment over </a:t>
                </a:r>
                <a14:m>
                  <m:oMath xmlns:m="http://schemas.openxmlformats.org/officeDocument/2006/math">
                    <m:r>
                      <a:rPr lang="en-US" b="0" i="1" smtClean="0">
                        <a:solidFill>
                          <a:srgbClr val="FF0000"/>
                        </a:solidFill>
                        <a:latin typeface="Cambria Math" charset="0"/>
                      </a:rPr>
                      <m:t>𝑛</m:t>
                    </m:r>
                  </m:oMath>
                </a14:m>
                <a:r>
                  <a:rPr lang="en-US" dirty="0"/>
                  <a:t> links, the convexity definition (2 and 3) involving first and second derivatives must change</a:t>
                </a:r>
              </a:p>
              <a:p>
                <a:r>
                  <a:rPr lang="en-US" dirty="0"/>
                  <a:t>The analogue of the first derivative is</a:t>
                </a:r>
              </a:p>
              <a:p>
                <a:pPr lvl="1">
                  <a:buFont typeface="Wingdings" charset="2"/>
                  <a:buChar char="§"/>
                </a:pPr>
                <a:r>
                  <a:rPr lang="en-US" dirty="0"/>
                  <a:t>the </a:t>
                </a:r>
                <a:r>
                  <a:rPr lang="en-US" i="1" dirty="0"/>
                  <a:t>gradient</a:t>
                </a:r>
                <a:r>
                  <a:rPr lang="en-US" dirty="0"/>
                  <a:t> vector: </a:t>
                </a:r>
                <a14:m>
                  <m:oMath xmlns:m="http://schemas.openxmlformats.org/officeDocument/2006/math">
                    <m:r>
                      <a:rPr lang="en-US" i="1" smtClean="0">
                        <a:solidFill>
                          <a:srgbClr val="FF0000"/>
                        </a:solidFill>
                        <a:latin typeface="Cambria Math" charset="0"/>
                        <a:ea typeface="Cambria Math" charset="0"/>
                        <a:cs typeface="Cambria Math" charset="0"/>
                      </a:rPr>
                      <m:t>𝛻</m:t>
                    </m:r>
                    <m:r>
                      <a:rPr lang="en-US" b="0" i="1" smtClean="0">
                        <a:solidFill>
                          <a:srgbClr val="FF0000"/>
                        </a:solidFill>
                        <a:latin typeface="Cambria Math" charset="0"/>
                        <a:ea typeface="Cambria Math" charset="0"/>
                        <a:cs typeface="Cambria Math" charset="0"/>
                      </a:rPr>
                      <m:t>𝑓</m:t>
                    </m:r>
                    <m:r>
                      <a:rPr lang="en-US" b="0" i="1" smtClean="0">
                        <a:solidFill>
                          <a:srgbClr val="FF0000"/>
                        </a:solidFill>
                        <a:latin typeface="Cambria Math" charset="0"/>
                        <a:ea typeface="Cambria Math" charset="0"/>
                        <a:cs typeface="Cambria Math" charset="0"/>
                      </a:rPr>
                      <m:t>=</m:t>
                    </m:r>
                    <m:sSup>
                      <m:sSupPr>
                        <m:ctrlPr>
                          <a:rPr lang="en-US" b="0" i="1" smtClean="0">
                            <a:solidFill>
                              <a:srgbClr val="FF0000"/>
                            </a:solidFill>
                            <a:latin typeface="Cambria Math" panose="02040503050406030204" pitchFamily="18" charset="0"/>
                            <a:ea typeface="Cambria Math" charset="0"/>
                            <a:cs typeface="Cambria Math" charset="0"/>
                          </a:rPr>
                        </m:ctrlPr>
                      </m:sSupPr>
                      <m:e>
                        <m:d>
                          <m:dPr>
                            <m:begChr m:val="["/>
                            <m:endChr m:val="]"/>
                            <m:ctrlPr>
                              <a:rPr lang="en-US" b="0" i="1" smtClean="0">
                                <a:solidFill>
                                  <a:srgbClr val="FF0000"/>
                                </a:solidFill>
                                <a:latin typeface="Cambria Math" panose="02040503050406030204" pitchFamily="18" charset="0"/>
                                <a:ea typeface="Cambria Math" charset="0"/>
                                <a:cs typeface="Cambria Math" charset="0"/>
                              </a:rPr>
                            </m:ctrlPr>
                          </m:dPr>
                          <m:e>
                            <m:f>
                              <m:fPr>
                                <m:ctrlPr>
                                  <a:rPr lang="en-US" b="0" i="1" smtClean="0">
                                    <a:solidFill>
                                      <a:srgbClr val="FF0000"/>
                                    </a:solidFill>
                                    <a:latin typeface="Cambria Math" panose="02040503050406030204" pitchFamily="18" charset="0"/>
                                    <a:ea typeface="Cambria Math" charset="0"/>
                                    <a:cs typeface="Cambria Math" charset="0"/>
                                  </a:rPr>
                                </m:ctrlPr>
                              </m:fPr>
                              <m:num>
                                <m:r>
                                  <a:rPr lang="mr-IN" i="1">
                                    <a:solidFill>
                                      <a:srgbClr val="FF0000"/>
                                    </a:solidFill>
                                    <a:latin typeface="Cambria Math" charset="0"/>
                                    <a:ea typeface="Cambria Math" charset="0"/>
                                    <a:cs typeface="Cambria Math" charset="0"/>
                                  </a:rPr>
                                  <m:t>𝜕</m:t>
                                </m:r>
                                <m:r>
                                  <a:rPr lang="en-US" b="0" i="1" smtClean="0">
                                    <a:solidFill>
                                      <a:srgbClr val="FF0000"/>
                                    </a:solidFill>
                                    <a:latin typeface="Cambria Math" charset="0"/>
                                    <a:ea typeface="Cambria Math" charset="0"/>
                                    <a:cs typeface="Cambria Math" charset="0"/>
                                  </a:rPr>
                                  <m:t>𝑓</m:t>
                                </m:r>
                              </m:num>
                              <m:den>
                                <m:r>
                                  <a:rPr lang="mr-IN" i="1">
                                    <a:solidFill>
                                      <a:srgbClr val="FF0000"/>
                                    </a:solidFill>
                                    <a:latin typeface="Cambria Math" charset="0"/>
                                    <a:ea typeface="Cambria Math" charset="0"/>
                                    <a:cs typeface="Cambria Math" charset="0"/>
                                  </a:rPr>
                                  <m:t>𝜕</m:t>
                                </m:r>
                                <m:sSub>
                                  <m:sSubPr>
                                    <m:ctrlPr>
                                      <a:rPr lang="en-US" b="0" i="1" smtClean="0">
                                        <a:solidFill>
                                          <a:srgbClr val="FF0000"/>
                                        </a:solidFill>
                                        <a:latin typeface="Cambria Math" panose="02040503050406030204" pitchFamily="18" charset="0"/>
                                        <a:ea typeface="Cambria Math" charset="0"/>
                                        <a:cs typeface="Cambria Math" charset="0"/>
                                      </a:rPr>
                                    </m:ctrlPr>
                                  </m:sSubPr>
                                  <m:e>
                                    <m:r>
                                      <a:rPr lang="en-US" b="0" i="1" smtClean="0">
                                        <a:solidFill>
                                          <a:srgbClr val="FF0000"/>
                                        </a:solidFill>
                                        <a:latin typeface="Cambria Math" charset="0"/>
                                        <a:ea typeface="Cambria Math" charset="0"/>
                                        <a:cs typeface="Cambria Math" charset="0"/>
                                      </a:rPr>
                                      <m:t>𝑥</m:t>
                                    </m:r>
                                  </m:e>
                                  <m:sub>
                                    <m:r>
                                      <a:rPr lang="en-US" b="0" i="1" smtClean="0">
                                        <a:solidFill>
                                          <a:srgbClr val="FF0000"/>
                                        </a:solidFill>
                                        <a:latin typeface="Cambria Math" charset="0"/>
                                        <a:ea typeface="Cambria Math" charset="0"/>
                                        <a:cs typeface="Cambria Math" charset="0"/>
                                      </a:rPr>
                                      <m:t>1</m:t>
                                    </m:r>
                                  </m:sub>
                                </m:sSub>
                              </m:den>
                            </m:f>
                            <m:r>
                              <a:rPr lang="en-US" b="0" i="1" smtClean="0">
                                <a:solidFill>
                                  <a:srgbClr val="FF0000"/>
                                </a:solidFill>
                                <a:latin typeface="Cambria Math" charset="0"/>
                                <a:ea typeface="Cambria Math" charset="0"/>
                                <a:cs typeface="Cambria Math" charset="0"/>
                              </a:rPr>
                              <m:t>,</m:t>
                            </m:r>
                            <m:f>
                              <m:fPr>
                                <m:ctrlPr>
                                  <a:rPr lang="en-US" i="1">
                                    <a:solidFill>
                                      <a:srgbClr val="FF0000"/>
                                    </a:solidFill>
                                    <a:latin typeface="Cambria Math" panose="02040503050406030204" pitchFamily="18" charset="0"/>
                                    <a:ea typeface="Cambria Math" charset="0"/>
                                    <a:cs typeface="Cambria Math" charset="0"/>
                                  </a:rPr>
                                </m:ctrlPr>
                              </m:fPr>
                              <m:num>
                                <m:r>
                                  <a:rPr lang="mr-IN" i="1">
                                    <a:solidFill>
                                      <a:srgbClr val="FF0000"/>
                                    </a:solidFill>
                                    <a:latin typeface="Cambria Math" charset="0"/>
                                    <a:ea typeface="Cambria Math" charset="0"/>
                                    <a:cs typeface="Cambria Math" charset="0"/>
                                  </a:rPr>
                                  <m:t>𝜕</m:t>
                                </m:r>
                                <m:r>
                                  <a:rPr lang="en-US" i="1">
                                    <a:solidFill>
                                      <a:srgbClr val="FF0000"/>
                                    </a:solidFill>
                                    <a:latin typeface="Cambria Math" charset="0"/>
                                    <a:ea typeface="Cambria Math" charset="0"/>
                                    <a:cs typeface="Cambria Math" charset="0"/>
                                  </a:rPr>
                                  <m:t>𝑓</m:t>
                                </m:r>
                              </m:num>
                              <m:den>
                                <m:r>
                                  <a:rPr lang="mr-IN" i="1">
                                    <a:solidFill>
                                      <a:srgbClr val="FF0000"/>
                                    </a:solidFill>
                                    <a:latin typeface="Cambria Math" charset="0"/>
                                    <a:ea typeface="Cambria Math" charset="0"/>
                                    <a:cs typeface="Cambria Math" charset="0"/>
                                  </a:rPr>
                                  <m:t>𝜕</m:t>
                                </m:r>
                                <m:sSub>
                                  <m:sSubPr>
                                    <m:ctrlPr>
                                      <a:rPr lang="en-US" i="1">
                                        <a:solidFill>
                                          <a:srgbClr val="FF0000"/>
                                        </a:solidFill>
                                        <a:latin typeface="Cambria Math" panose="02040503050406030204" pitchFamily="18" charset="0"/>
                                        <a:ea typeface="Cambria Math" charset="0"/>
                                        <a:cs typeface="Cambria Math" charset="0"/>
                                      </a:rPr>
                                    </m:ctrlPr>
                                  </m:sSubPr>
                                  <m:e>
                                    <m:r>
                                      <a:rPr lang="en-US" i="1">
                                        <a:solidFill>
                                          <a:srgbClr val="FF0000"/>
                                        </a:solidFill>
                                        <a:latin typeface="Cambria Math" charset="0"/>
                                        <a:ea typeface="Cambria Math" charset="0"/>
                                        <a:cs typeface="Cambria Math" charset="0"/>
                                      </a:rPr>
                                      <m:t>𝑥</m:t>
                                    </m:r>
                                  </m:e>
                                  <m:sub>
                                    <m:r>
                                      <a:rPr lang="en-US" b="0" i="1" smtClean="0">
                                        <a:solidFill>
                                          <a:srgbClr val="FF0000"/>
                                        </a:solidFill>
                                        <a:latin typeface="Cambria Math" charset="0"/>
                                        <a:ea typeface="Cambria Math" charset="0"/>
                                        <a:cs typeface="Cambria Math" charset="0"/>
                                      </a:rPr>
                                      <m:t>2</m:t>
                                    </m:r>
                                  </m:sub>
                                </m:sSub>
                              </m:den>
                            </m:f>
                            <m:r>
                              <a:rPr lang="en-US" i="1">
                                <a:solidFill>
                                  <a:srgbClr val="FF0000"/>
                                </a:solidFill>
                                <a:latin typeface="Cambria Math" charset="0"/>
                                <a:ea typeface="Cambria Math" charset="0"/>
                                <a:cs typeface="Cambria Math" charset="0"/>
                              </a:rPr>
                              <m:t>,</m:t>
                            </m:r>
                            <m:r>
                              <a:rPr lang="en-US" b="0" i="0" smtClean="0">
                                <a:solidFill>
                                  <a:srgbClr val="FF0000"/>
                                </a:solidFill>
                                <a:latin typeface="Cambria Math" charset="0"/>
                                <a:ea typeface="Cambria Math" charset="0"/>
                                <a:cs typeface="Cambria Math" charset="0"/>
                              </a:rPr>
                              <m:t>…,</m:t>
                            </m:r>
                            <m:f>
                              <m:fPr>
                                <m:ctrlPr>
                                  <a:rPr lang="en-US" i="1">
                                    <a:solidFill>
                                      <a:srgbClr val="FF0000"/>
                                    </a:solidFill>
                                    <a:latin typeface="Cambria Math" panose="02040503050406030204" pitchFamily="18" charset="0"/>
                                    <a:ea typeface="Cambria Math" charset="0"/>
                                    <a:cs typeface="Cambria Math" charset="0"/>
                                  </a:rPr>
                                </m:ctrlPr>
                              </m:fPr>
                              <m:num>
                                <m:r>
                                  <a:rPr lang="mr-IN" i="1">
                                    <a:solidFill>
                                      <a:srgbClr val="FF0000"/>
                                    </a:solidFill>
                                    <a:latin typeface="Cambria Math" charset="0"/>
                                    <a:ea typeface="Cambria Math" charset="0"/>
                                    <a:cs typeface="Cambria Math" charset="0"/>
                                  </a:rPr>
                                  <m:t>𝜕</m:t>
                                </m:r>
                                <m:r>
                                  <a:rPr lang="en-US" i="1">
                                    <a:solidFill>
                                      <a:srgbClr val="FF0000"/>
                                    </a:solidFill>
                                    <a:latin typeface="Cambria Math" charset="0"/>
                                    <a:ea typeface="Cambria Math" charset="0"/>
                                    <a:cs typeface="Cambria Math" charset="0"/>
                                  </a:rPr>
                                  <m:t>𝑓</m:t>
                                </m:r>
                              </m:num>
                              <m:den>
                                <m:r>
                                  <a:rPr lang="mr-IN" i="1">
                                    <a:solidFill>
                                      <a:srgbClr val="FF0000"/>
                                    </a:solidFill>
                                    <a:latin typeface="Cambria Math" charset="0"/>
                                    <a:ea typeface="Cambria Math" charset="0"/>
                                    <a:cs typeface="Cambria Math" charset="0"/>
                                  </a:rPr>
                                  <m:t>𝜕</m:t>
                                </m:r>
                                <m:sSub>
                                  <m:sSubPr>
                                    <m:ctrlPr>
                                      <a:rPr lang="en-US" i="1">
                                        <a:solidFill>
                                          <a:srgbClr val="FF0000"/>
                                        </a:solidFill>
                                        <a:latin typeface="Cambria Math" panose="02040503050406030204" pitchFamily="18" charset="0"/>
                                        <a:ea typeface="Cambria Math" charset="0"/>
                                        <a:cs typeface="Cambria Math" charset="0"/>
                                      </a:rPr>
                                    </m:ctrlPr>
                                  </m:sSubPr>
                                  <m:e>
                                    <m:r>
                                      <a:rPr lang="en-US" i="1">
                                        <a:solidFill>
                                          <a:srgbClr val="FF0000"/>
                                        </a:solidFill>
                                        <a:latin typeface="Cambria Math" charset="0"/>
                                        <a:ea typeface="Cambria Math" charset="0"/>
                                        <a:cs typeface="Cambria Math" charset="0"/>
                                      </a:rPr>
                                      <m:t>𝑥</m:t>
                                    </m:r>
                                  </m:e>
                                  <m:sub>
                                    <m:r>
                                      <a:rPr lang="en-US" b="0" i="1" smtClean="0">
                                        <a:solidFill>
                                          <a:srgbClr val="FF0000"/>
                                        </a:solidFill>
                                        <a:latin typeface="Cambria Math" charset="0"/>
                                        <a:ea typeface="Cambria Math" charset="0"/>
                                        <a:cs typeface="Cambria Math" charset="0"/>
                                      </a:rPr>
                                      <m:t>𝑛</m:t>
                                    </m:r>
                                  </m:sub>
                                </m:sSub>
                              </m:den>
                            </m:f>
                          </m:e>
                        </m:d>
                      </m:e>
                      <m:sup>
                        <m:r>
                          <a:rPr lang="en-US" b="0" i="1" smtClean="0">
                            <a:solidFill>
                              <a:srgbClr val="FF0000"/>
                            </a:solidFill>
                            <a:latin typeface="Cambria Math" charset="0"/>
                            <a:ea typeface="Cambria Math" charset="0"/>
                            <a:cs typeface="Cambria Math" charset="0"/>
                          </a:rPr>
                          <m:t>𝑇</m:t>
                        </m:r>
                      </m:sup>
                    </m:sSup>
                  </m:oMath>
                </a14:m>
                <a:endParaRPr lang="en-US" dirty="0"/>
              </a:p>
              <a:p>
                <a:pPr>
                  <a:buFont typeface="Arial" charset="0"/>
                  <a:buChar char="•"/>
                </a:pPr>
                <a:r>
                  <a:rPr lang="en-US" dirty="0"/>
                  <a:t>The analogue of the second derivative is </a:t>
                </a:r>
              </a:p>
              <a:p>
                <a:pPr lvl="1">
                  <a:buFont typeface="Wingdings" charset="2"/>
                  <a:buChar char="§"/>
                </a:pPr>
                <a:endParaRPr lang="en-US" dirty="0"/>
              </a:p>
              <a:p>
                <a:pPr lvl="1">
                  <a:buFont typeface="Wingdings" charset="2"/>
                  <a:buChar char="§"/>
                </a:pPr>
                <a:r>
                  <a:rPr lang="en-US" dirty="0"/>
                  <a:t>the </a:t>
                </a:r>
                <a:r>
                  <a:rPr lang="en-US" i="1" dirty="0"/>
                  <a:t>Hessian</a:t>
                </a:r>
                <a:r>
                  <a:rPr lang="en-US" dirty="0"/>
                  <a:t> matrix </a:t>
                </a:r>
                <a14:m>
                  <m:oMath xmlns:m="http://schemas.openxmlformats.org/officeDocument/2006/math">
                    <m:r>
                      <a:rPr lang="en-US" b="0" i="1" smtClean="0">
                        <a:solidFill>
                          <a:srgbClr val="FF0000"/>
                        </a:solidFill>
                        <a:latin typeface="Cambria Math" charset="0"/>
                      </a:rPr>
                      <m:t>𝐻𝑓</m:t>
                    </m:r>
                    <m:r>
                      <a:rPr lang="en-US" b="0" i="0" smtClean="0">
                        <a:solidFill>
                          <a:srgbClr val="FF0000"/>
                        </a:solidFill>
                        <a:latin typeface="Cambria Math" charset="0"/>
                      </a:rPr>
                      <m:t>=</m:t>
                    </m:r>
                    <m:d>
                      <m:dPr>
                        <m:begChr m:val="["/>
                        <m:endChr m:val="]"/>
                        <m:ctrlPr>
                          <a:rPr lang="uk-UA" i="1" smtClean="0">
                            <a:solidFill>
                              <a:srgbClr val="FF0000"/>
                            </a:solidFill>
                            <a:latin typeface="Cambria Math" panose="02040503050406030204" pitchFamily="18" charset="0"/>
                          </a:rPr>
                        </m:ctrlPr>
                      </m:dPr>
                      <m:e>
                        <m:m>
                          <m:mPr>
                            <m:mcs>
                              <m:mc>
                                <m:mcPr>
                                  <m:count m:val="3"/>
                                  <m:mcJc m:val="center"/>
                                </m:mcPr>
                              </m:mc>
                            </m:mcs>
                            <m:ctrlPr>
                              <a:rPr lang="uk-UA" i="1" smtClean="0">
                                <a:solidFill>
                                  <a:srgbClr val="FF0000"/>
                                </a:solidFill>
                                <a:latin typeface="Cambria Math" panose="02040503050406030204" pitchFamily="18" charset="0"/>
                              </a:rPr>
                            </m:ctrlPr>
                          </m:mPr>
                          <m:mr>
                            <m:e>
                              <m:f>
                                <m:fPr>
                                  <m:ctrlPr>
                                    <a:rPr lang="en-US" i="1">
                                      <a:solidFill>
                                        <a:srgbClr val="FF0000"/>
                                      </a:solidFill>
                                      <a:latin typeface="Cambria Math" panose="02040503050406030204" pitchFamily="18" charset="0"/>
                                      <a:ea typeface="Cambria Math" charset="0"/>
                                      <a:cs typeface="Cambria Math" charset="0"/>
                                    </a:rPr>
                                  </m:ctrlPr>
                                </m:fPr>
                                <m:num>
                                  <m:sSup>
                                    <m:sSupPr>
                                      <m:ctrlPr>
                                        <a:rPr lang="en-US" b="0" i="1" smtClean="0">
                                          <a:solidFill>
                                            <a:srgbClr val="FF0000"/>
                                          </a:solidFill>
                                          <a:latin typeface="Cambria Math" panose="02040503050406030204" pitchFamily="18" charset="0"/>
                                          <a:ea typeface="Cambria Math" charset="0"/>
                                          <a:cs typeface="Cambria Math" charset="0"/>
                                        </a:rPr>
                                      </m:ctrlPr>
                                    </m:sSupPr>
                                    <m:e>
                                      <m:r>
                                        <a:rPr lang="mr-IN" i="1">
                                          <a:solidFill>
                                            <a:srgbClr val="FF0000"/>
                                          </a:solidFill>
                                          <a:latin typeface="Cambria Math" charset="0"/>
                                          <a:ea typeface="Cambria Math" charset="0"/>
                                          <a:cs typeface="Cambria Math" charset="0"/>
                                        </a:rPr>
                                        <m:t>𝜕</m:t>
                                      </m:r>
                                    </m:e>
                                    <m:sup>
                                      <m:r>
                                        <a:rPr lang="en-US" b="0" i="1" smtClean="0">
                                          <a:solidFill>
                                            <a:srgbClr val="FF0000"/>
                                          </a:solidFill>
                                          <a:latin typeface="Cambria Math" charset="0"/>
                                          <a:ea typeface="Cambria Math" charset="0"/>
                                          <a:cs typeface="Cambria Math" charset="0"/>
                                        </a:rPr>
                                        <m:t>2</m:t>
                                      </m:r>
                                    </m:sup>
                                  </m:sSup>
                                  <m:r>
                                    <a:rPr lang="en-US" i="1">
                                      <a:solidFill>
                                        <a:srgbClr val="FF0000"/>
                                      </a:solidFill>
                                      <a:latin typeface="Cambria Math" charset="0"/>
                                      <a:ea typeface="Cambria Math" charset="0"/>
                                      <a:cs typeface="Cambria Math" charset="0"/>
                                    </a:rPr>
                                    <m:t>𝑓</m:t>
                                  </m:r>
                                </m:num>
                                <m:den>
                                  <m:r>
                                    <a:rPr lang="mr-IN" i="1">
                                      <a:solidFill>
                                        <a:srgbClr val="FF0000"/>
                                      </a:solidFill>
                                      <a:latin typeface="Cambria Math" charset="0"/>
                                      <a:ea typeface="Cambria Math" charset="0"/>
                                      <a:cs typeface="Cambria Math" charset="0"/>
                                    </a:rPr>
                                    <m:t>𝜕</m:t>
                                  </m:r>
                                  <m:sSubSup>
                                    <m:sSubSupPr>
                                      <m:ctrlPr>
                                        <a:rPr lang="en-US" b="0" i="1" smtClean="0">
                                          <a:solidFill>
                                            <a:srgbClr val="FF0000"/>
                                          </a:solidFill>
                                          <a:latin typeface="Cambria Math" panose="02040503050406030204" pitchFamily="18" charset="0"/>
                                          <a:ea typeface="Cambria Math" charset="0"/>
                                          <a:cs typeface="Cambria Math" charset="0"/>
                                        </a:rPr>
                                      </m:ctrlPr>
                                    </m:sSubSupPr>
                                    <m:e>
                                      <m:r>
                                        <a:rPr lang="en-US" i="1">
                                          <a:solidFill>
                                            <a:srgbClr val="FF0000"/>
                                          </a:solidFill>
                                          <a:latin typeface="Cambria Math" charset="0"/>
                                          <a:ea typeface="Cambria Math" charset="0"/>
                                          <a:cs typeface="Cambria Math" charset="0"/>
                                        </a:rPr>
                                        <m:t>𝑥</m:t>
                                      </m:r>
                                    </m:e>
                                    <m:sub>
                                      <m:r>
                                        <a:rPr lang="en-US" b="0" i="1" smtClean="0">
                                          <a:solidFill>
                                            <a:srgbClr val="FF0000"/>
                                          </a:solidFill>
                                          <a:latin typeface="Cambria Math" charset="0"/>
                                          <a:ea typeface="Cambria Math" charset="0"/>
                                          <a:cs typeface="Cambria Math" charset="0"/>
                                        </a:rPr>
                                        <m:t>1</m:t>
                                      </m:r>
                                    </m:sub>
                                    <m:sup>
                                      <m:r>
                                        <a:rPr lang="en-US" b="0" i="1" smtClean="0">
                                          <a:solidFill>
                                            <a:srgbClr val="FF0000"/>
                                          </a:solidFill>
                                          <a:latin typeface="Cambria Math" charset="0"/>
                                          <a:ea typeface="Cambria Math" charset="0"/>
                                          <a:cs typeface="Cambria Math" charset="0"/>
                                        </a:rPr>
                                        <m:t>2</m:t>
                                      </m:r>
                                    </m:sup>
                                  </m:sSubSup>
                                </m:den>
                              </m:f>
                            </m:e>
                            <m:e>
                              <m:r>
                                <a:rPr lang="uk-UA" i="1" smtClean="0">
                                  <a:solidFill>
                                    <a:srgbClr val="FF0000"/>
                                  </a:solidFill>
                                  <a:latin typeface="Cambria Math" charset="0"/>
                                </a:rPr>
                                <m:t>⋯</m:t>
                              </m:r>
                            </m:e>
                            <m:e>
                              <m:f>
                                <m:fPr>
                                  <m:ctrlPr>
                                    <a:rPr lang="en-US" i="1">
                                      <a:solidFill>
                                        <a:srgbClr val="FF0000"/>
                                      </a:solidFill>
                                      <a:latin typeface="Cambria Math" panose="02040503050406030204" pitchFamily="18" charset="0"/>
                                      <a:ea typeface="Cambria Math" charset="0"/>
                                      <a:cs typeface="Cambria Math" charset="0"/>
                                    </a:rPr>
                                  </m:ctrlPr>
                                </m:fPr>
                                <m:num>
                                  <m:sSup>
                                    <m:sSupPr>
                                      <m:ctrlPr>
                                        <a:rPr lang="en-US" i="1">
                                          <a:solidFill>
                                            <a:srgbClr val="FF0000"/>
                                          </a:solidFill>
                                          <a:latin typeface="Cambria Math" panose="02040503050406030204" pitchFamily="18" charset="0"/>
                                          <a:ea typeface="Cambria Math" charset="0"/>
                                          <a:cs typeface="Cambria Math" charset="0"/>
                                        </a:rPr>
                                      </m:ctrlPr>
                                    </m:sSupPr>
                                    <m:e>
                                      <m:r>
                                        <a:rPr lang="mr-IN" i="1">
                                          <a:solidFill>
                                            <a:srgbClr val="FF0000"/>
                                          </a:solidFill>
                                          <a:latin typeface="Cambria Math" charset="0"/>
                                          <a:ea typeface="Cambria Math" charset="0"/>
                                          <a:cs typeface="Cambria Math" charset="0"/>
                                        </a:rPr>
                                        <m:t>𝜕</m:t>
                                      </m:r>
                                    </m:e>
                                    <m:sup>
                                      <m:r>
                                        <a:rPr lang="en-US" i="1">
                                          <a:solidFill>
                                            <a:srgbClr val="FF0000"/>
                                          </a:solidFill>
                                          <a:latin typeface="Cambria Math" charset="0"/>
                                          <a:ea typeface="Cambria Math" charset="0"/>
                                          <a:cs typeface="Cambria Math" charset="0"/>
                                        </a:rPr>
                                        <m:t>2</m:t>
                                      </m:r>
                                    </m:sup>
                                  </m:sSup>
                                  <m:r>
                                    <a:rPr lang="en-US" i="1">
                                      <a:solidFill>
                                        <a:srgbClr val="FF0000"/>
                                      </a:solidFill>
                                      <a:latin typeface="Cambria Math" charset="0"/>
                                      <a:ea typeface="Cambria Math" charset="0"/>
                                      <a:cs typeface="Cambria Math" charset="0"/>
                                    </a:rPr>
                                    <m:t>𝑓</m:t>
                                  </m:r>
                                </m:num>
                                <m:den>
                                  <m:r>
                                    <a:rPr lang="mr-IN" i="1">
                                      <a:solidFill>
                                        <a:srgbClr val="FF0000"/>
                                      </a:solidFill>
                                      <a:latin typeface="Cambria Math" charset="0"/>
                                      <a:ea typeface="Cambria Math" charset="0"/>
                                      <a:cs typeface="Cambria Math" charset="0"/>
                                    </a:rPr>
                                    <m:t>𝜕</m:t>
                                  </m:r>
                                  <m:sSub>
                                    <m:sSubPr>
                                      <m:ctrlPr>
                                        <a:rPr lang="en-US" b="0" i="1" smtClean="0">
                                          <a:solidFill>
                                            <a:srgbClr val="FF0000"/>
                                          </a:solidFill>
                                          <a:latin typeface="Cambria Math" panose="02040503050406030204" pitchFamily="18" charset="0"/>
                                          <a:ea typeface="Cambria Math" charset="0"/>
                                          <a:cs typeface="Cambria Math" charset="0"/>
                                        </a:rPr>
                                      </m:ctrlPr>
                                    </m:sSubPr>
                                    <m:e>
                                      <m:r>
                                        <a:rPr lang="en-US" b="0" i="1" smtClean="0">
                                          <a:solidFill>
                                            <a:srgbClr val="FF0000"/>
                                          </a:solidFill>
                                          <a:latin typeface="Cambria Math" charset="0"/>
                                          <a:ea typeface="Cambria Math" charset="0"/>
                                          <a:cs typeface="Cambria Math" charset="0"/>
                                        </a:rPr>
                                        <m:t>𝑥</m:t>
                                      </m:r>
                                    </m:e>
                                    <m:sub>
                                      <m:r>
                                        <a:rPr lang="en-US" b="0" i="1" smtClean="0">
                                          <a:solidFill>
                                            <a:srgbClr val="FF0000"/>
                                          </a:solidFill>
                                          <a:latin typeface="Cambria Math" charset="0"/>
                                          <a:ea typeface="Cambria Math" charset="0"/>
                                          <a:cs typeface="Cambria Math" charset="0"/>
                                        </a:rPr>
                                        <m:t>1</m:t>
                                      </m:r>
                                    </m:sub>
                                  </m:sSub>
                                  <m:r>
                                    <a:rPr lang="mr-IN" i="1">
                                      <a:solidFill>
                                        <a:srgbClr val="FF0000"/>
                                      </a:solidFill>
                                      <a:latin typeface="Cambria Math" charset="0"/>
                                      <a:ea typeface="Cambria Math" charset="0"/>
                                      <a:cs typeface="Cambria Math" charset="0"/>
                                    </a:rPr>
                                    <m:t>𝜕</m:t>
                                  </m:r>
                                  <m:sSub>
                                    <m:sSubPr>
                                      <m:ctrlPr>
                                        <a:rPr lang="en-US" i="1">
                                          <a:solidFill>
                                            <a:srgbClr val="FF0000"/>
                                          </a:solidFill>
                                          <a:latin typeface="Cambria Math" panose="02040503050406030204" pitchFamily="18" charset="0"/>
                                          <a:ea typeface="Cambria Math" charset="0"/>
                                          <a:cs typeface="Cambria Math" charset="0"/>
                                        </a:rPr>
                                      </m:ctrlPr>
                                    </m:sSubPr>
                                    <m:e>
                                      <m:r>
                                        <a:rPr lang="en-US" i="1">
                                          <a:solidFill>
                                            <a:srgbClr val="FF0000"/>
                                          </a:solidFill>
                                          <a:latin typeface="Cambria Math" charset="0"/>
                                          <a:ea typeface="Cambria Math" charset="0"/>
                                          <a:cs typeface="Cambria Math" charset="0"/>
                                        </a:rPr>
                                        <m:t>𝑥</m:t>
                                      </m:r>
                                    </m:e>
                                    <m:sub>
                                      <m:r>
                                        <a:rPr lang="en-US" b="0" i="1" smtClean="0">
                                          <a:solidFill>
                                            <a:srgbClr val="FF0000"/>
                                          </a:solidFill>
                                          <a:latin typeface="Cambria Math" charset="0"/>
                                          <a:ea typeface="Cambria Math" charset="0"/>
                                          <a:cs typeface="Cambria Math" charset="0"/>
                                        </a:rPr>
                                        <m:t>𝑛</m:t>
                                      </m:r>
                                    </m:sub>
                                  </m:sSub>
                                </m:den>
                              </m:f>
                            </m:e>
                          </m:mr>
                          <m:mr>
                            <m:e>
                              <m:r>
                                <a:rPr lang="uk-UA" i="1" smtClean="0">
                                  <a:solidFill>
                                    <a:srgbClr val="FF0000"/>
                                  </a:solidFill>
                                  <a:latin typeface="Cambria Math" charset="0"/>
                                </a:rPr>
                                <m:t>⋮</m:t>
                              </m:r>
                            </m:e>
                            <m:e>
                              <m:r>
                                <a:rPr lang="uk-UA" i="1" smtClean="0">
                                  <a:solidFill>
                                    <a:srgbClr val="FF0000"/>
                                  </a:solidFill>
                                  <a:latin typeface="Cambria Math" charset="0"/>
                                </a:rPr>
                                <m:t>⋱</m:t>
                              </m:r>
                            </m:e>
                            <m:e>
                              <m:r>
                                <a:rPr lang="uk-UA" i="1" smtClean="0">
                                  <a:solidFill>
                                    <a:srgbClr val="FF0000"/>
                                  </a:solidFill>
                                  <a:latin typeface="Cambria Math" charset="0"/>
                                </a:rPr>
                                <m:t>⋮</m:t>
                              </m:r>
                            </m:e>
                          </m:mr>
                          <m:mr>
                            <m:e>
                              <m:f>
                                <m:fPr>
                                  <m:ctrlPr>
                                    <a:rPr lang="en-US" i="1">
                                      <a:solidFill>
                                        <a:srgbClr val="FF0000"/>
                                      </a:solidFill>
                                      <a:latin typeface="Cambria Math" panose="02040503050406030204" pitchFamily="18" charset="0"/>
                                      <a:ea typeface="Cambria Math" charset="0"/>
                                      <a:cs typeface="Cambria Math" charset="0"/>
                                    </a:rPr>
                                  </m:ctrlPr>
                                </m:fPr>
                                <m:num>
                                  <m:sSup>
                                    <m:sSupPr>
                                      <m:ctrlPr>
                                        <a:rPr lang="en-US" i="1">
                                          <a:solidFill>
                                            <a:srgbClr val="FF0000"/>
                                          </a:solidFill>
                                          <a:latin typeface="Cambria Math" panose="02040503050406030204" pitchFamily="18" charset="0"/>
                                          <a:ea typeface="Cambria Math" charset="0"/>
                                          <a:cs typeface="Cambria Math" charset="0"/>
                                        </a:rPr>
                                      </m:ctrlPr>
                                    </m:sSupPr>
                                    <m:e>
                                      <m:r>
                                        <a:rPr lang="mr-IN" i="1">
                                          <a:solidFill>
                                            <a:srgbClr val="FF0000"/>
                                          </a:solidFill>
                                          <a:latin typeface="Cambria Math" charset="0"/>
                                          <a:ea typeface="Cambria Math" charset="0"/>
                                          <a:cs typeface="Cambria Math" charset="0"/>
                                        </a:rPr>
                                        <m:t>𝜕</m:t>
                                      </m:r>
                                    </m:e>
                                    <m:sup>
                                      <m:r>
                                        <a:rPr lang="en-US" i="1">
                                          <a:solidFill>
                                            <a:srgbClr val="FF0000"/>
                                          </a:solidFill>
                                          <a:latin typeface="Cambria Math" charset="0"/>
                                          <a:ea typeface="Cambria Math" charset="0"/>
                                          <a:cs typeface="Cambria Math" charset="0"/>
                                        </a:rPr>
                                        <m:t>2</m:t>
                                      </m:r>
                                    </m:sup>
                                  </m:sSup>
                                  <m:r>
                                    <a:rPr lang="en-US" i="1">
                                      <a:solidFill>
                                        <a:srgbClr val="FF0000"/>
                                      </a:solidFill>
                                      <a:latin typeface="Cambria Math" charset="0"/>
                                      <a:ea typeface="Cambria Math" charset="0"/>
                                      <a:cs typeface="Cambria Math" charset="0"/>
                                    </a:rPr>
                                    <m:t>𝑓</m:t>
                                  </m:r>
                                </m:num>
                                <m:den>
                                  <m:r>
                                    <a:rPr lang="mr-IN" i="1">
                                      <a:solidFill>
                                        <a:srgbClr val="FF0000"/>
                                      </a:solidFill>
                                      <a:latin typeface="Cambria Math" charset="0"/>
                                      <a:ea typeface="Cambria Math" charset="0"/>
                                      <a:cs typeface="Cambria Math" charset="0"/>
                                    </a:rPr>
                                    <m:t>𝜕</m:t>
                                  </m:r>
                                  <m:sSub>
                                    <m:sSubPr>
                                      <m:ctrlPr>
                                        <a:rPr lang="en-US" i="1">
                                          <a:solidFill>
                                            <a:srgbClr val="FF0000"/>
                                          </a:solidFill>
                                          <a:latin typeface="Cambria Math" panose="02040503050406030204" pitchFamily="18" charset="0"/>
                                          <a:ea typeface="Cambria Math" charset="0"/>
                                          <a:cs typeface="Cambria Math" charset="0"/>
                                        </a:rPr>
                                      </m:ctrlPr>
                                    </m:sSubPr>
                                    <m:e>
                                      <m:r>
                                        <a:rPr lang="en-US" i="1">
                                          <a:solidFill>
                                            <a:srgbClr val="FF0000"/>
                                          </a:solidFill>
                                          <a:latin typeface="Cambria Math" charset="0"/>
                                          <a:ea typeface="Cambria Math" charset="0"/>
                                          <a:cs typeface="Cambria Math" charset="0"/>
                                        </a:rPr>
                                        <m:t>𝑥</m:t>
                                      </m:r>
                                    </m:e>
                                    <m:sub>
                                      <m:r>
                                        <a:rPr lang="en-US" b="0" i="1" smtClean="0">
                                          <a:solidFill>
                                            <a:srgbClr val="FF0000"/>
                                          </a:solidFill>
                                          <a:latin typeface="Cambria Math" charset="0"/>
                                          <a:ea typeface="Cambria Math" charset="0"/>
                                          <a:cs typeface="Cambria Math" charset="0"/>
                                        </a:rPr>
                                        <m:t>𝑛</m:t>
                                      </m:r>
                                    </m:sub>
                                  </m:sSub>
                                  <m:r>
                                    <a:rPr lang="mr-IN" i="1">
                                      <a:solidFill>
                                        <a:srgbClr val="FF0000"/>
                                      </a:solidFill>
                                      <a:latin typeface="Cambria Math" charset="0"/>
                                      <a:ea typeface="Cambria Math" charset="0"/>
                                      <a:cs typeface="Cambria Math" charset="0"/>
                                    </a:rPr>
                                    <m:t>𝜕</m:t>
                                  </m:r>
                                  <m:sSub>
                                    <m:sSubPr>
                                      <m:ctrlPr>
                                        <a:rPr lang="en-US" i="1">
                                          <a:solidFill>
                                            <a:srgbClr val="FF0000"/>
                                          </a:solidFill>
                                          <a:latin typeface="Cambria Math" panose="02040503050406030204" pitchFamily="18" charset="0"/>
                                          <a:ea typeface="Cambria Math" charset="0"/>
                                          <a:cs typeface="Cambria Math" charset="0"/>
                                        </a:rPr>
                                      </m:ctrlPr>
                                    </m:sSubPr>
                                    <m:e>
                                      <m:r>
                                        <a:rPr lang="en-US" i="1">
                                          <a:solidFill>
                                            <a:srgbClr val="FF0000"/>
                                          </a:solidFill>
                                          <a:latin typeface="Cambria Math" charset="0"/>
                                          <a:ea typeface="Cambria Math" charset="0"/>
                                          <a:cs typeface="Cambria Math" charset="0"/>
                                        </a:rPr>
                                        <m:t>𝑥</m:t>
                                      </m:r>
                                    </m:e>
                                    <m:sub>
                                      <m:r>
                                        <a:rPr lang="en-US" b="0" i="1" smtClean="0">
                                          <a:solidFill>
                                            <a:srgbClr val="FF0000"/>
                                          </a:solidFill>
                                          <a:latin typeface="Cambria Math" charset="0"/>
                                          <a:ea typeface="Cambria Math" charset="0"/>
                                          <a:cs typeface="Cambria Math" charset="0"/>
                                        </a:rPr>
                                        <m:t>1</m:t>
                                      </m:r>
                                    </m:sub>
                                  </m:sSub>
                                </m:den>
                              </m:f>
                            </m:e>
                            <m:e>
                              <m:r>
                                <a:rPr lang="uk-UA" i="1" smtClean="0">
                                  <a:solidFill>
                                    <a:srgbClr val="FF0000"/>
                                  </a:solidFill>
                                  <a:latin typeface="Cambria Math" charset="0"/>
                                </a:rPr>
                                <m:t>⋯</m:t>
                              </m:r>
                            </m:e>
                            <m:e>
                              <m:f>
                                <m:fPr>
                                  <m:ctrlPr>
                                    <a:rPr lang="en-US" i="1">
                                      <a:solidFill>
                                        <a:srgbClr val="FF0000"/>
                                      </a:solidFill>
                                      <a:latin typeface="Cambria Math" panose="02040503050406030204" pitchFamily="18" charset="0"/>
                                      <a:ea typeface="Cambria Math" charset="0"/>
                                      <a:cs typeface="Cambria Math" charset="0"/>
                                    </a:rPr>
                                  </m:ctrlPr>
                                </m:fPr>
                                <m:num>
                                  <m:sSup>
                                    <m:sSupPr>
                                      <m:ctrlPr>
                                        <a:rPr lang="en-US" i="1">
                                          <a:solidFill>
                                            <a:srgbClr val="FF0000"/>
                                          </a:solidFill>
                                          <a:latin typeface="Cambria Math" panose="02040503050406030204" pitchFamily="18" charset="0"/>
                                          <a:ea typeface="Cambria Math" charset="0"/>
                                          <a:cs typeface="Cambria Math" charset="0"/>
                                        </a:rPr>
                                      </m:ctrlPr>
                                    </m:sSupPr>
                                    <m:e>
                                      <m:r>
                                        <a:rPr lang="mr-IN" i="1">
                                          <a:solidFill>
                                            <a:srgbClr val="FF0000"/>
                                          </a:solidFill>
                                          <a:latin typeface="Cambria Math" charset="0"/>
                                          <a:ea typeface="Cambria Math" charset="0"/>
                                          <a:cs typeface="Cambria Math" charset="0"/>
                                        </a:rPr>
                                        <m:t>𝜕</m:t>
                                      </m:r>
                                    </m:e>
                                    <m:sup>
                                      <m:r>
                                        <a:rPr lang="en-US" i="1">
                                          <a:solidFill>
                                            <a:srgbClr val="FF0000"/>
                                          </a:solidFill>
                                          <a:latin typeface="Cambria Math" charset="0"/>
                                          <a:ea typeface="Cambria Math" charset="0"/>
                                          <a:cs typeface="Cambria Math" charset="0"/>
                                        </a:rPr>
                                        <m:t>2</m:t>
                                      </m:r>
                                    </m:sup>
                                  </m:sSup>
                                  <m:r>
                                    <a:rPr lang="en-US" i="1">
                                      <a:solidFill>
                                        <a:srgbClr val="FF0000"/>
                                      </a:solidFill>
                                      <a:latin typeface="Cambria Math" charset="0"/>
                                      <a:ea typeface="Cambria Math" charset="0"/>
                                      <a:cs typeface="Cambria Math" charset="0"/>
                                    </a:rPr>
                                    <m:t>𝑓</m:t>
                                  </m:r>
                                </m:num>
                                <m:den>
                                  <m:r>
                                    <a:rPr lang="mr-IN" i="1">
                                      <a:solidFill>
                                        <a:srgbClr val="FF0000"/>
                                      </a:solidFill>
                                      <a:latin typeface="Cambria Math" charset="0"/>
                                      <a:ea typeface="Cambria Math" charset="0"/>
                                      <a:cs typeface="Cambria Math" charset="0"/>
                                    </a:rPr>
                                    <m:t>𝜕</m:t>
                                  </m:r>
                                  <m:sSubSup>
                                    <m:sSubSupPr>
                                      <m:ctrlPr>
                                        <a:rPr lang="en-US" i="1">
                                          <a:solidFill>
                                            <a:srgbClr val="FF0000"/>
                                          </a:solidFill>
                                          <a:latin typeface="Cambria Math" panose="02040503050406030204" pitchFamily="18" charset="0"/>
                                          <a:ea typeface="Cambria Math" charset="0"/>
                                          <a:cs typeface="Cambria Math" charset="0"/>
                                        </a:rPr>
                                      </m:ctrlPr>
                                    </m:sSubSupPr>
                                    <m:e>
                                      <m:r>
                                        <a:rPr lang="en-US" i="1">
                                          <a:solidFill>
                                            <a:srgbClr val="FF0000"/>
                                          </a:solidFill>
                                          <a:latin typeface="Cambria Math" charset="0"/>
                                          <a:ea typeface="Cambria Math" charset="0"/>
                                          <a:cs typeface="Cambria Math" charset="0"/>
                                        </a:rPr>
                                        <m:t>𝑥</m:t>
                                      </m:r>
                                    </m:e>
                                    <m:sub>
                                      <m:r>
                                        <a:rPr lang="en-US" b="0" i="1" smtClean="0">
                                          <a:solidFill>
                                            <a:srgbClr val="FF0000"/>
                                          </a:solidFill>
                                          <a:latin typeface="Cambria Math" charset="0"/>
                                          <a:ea typeface="Cambria Math" charset="0"/>
                                          <a:cs typeface="Cambria Math" charset="0"/>
                                        </a:rPr>
                                        <m:t>𝑛</m:t>
                                      </m:r>
                                    </m:sub>
                                    <m:sup>
                                      <m:r>
                                        <a:rPr lang="en-US" i="1">
                                          <a:solidFill>
                                            <a:srgbClr val="FF0000"/>
                                          </a:solidFill>
                                          <a:latin typeface="Cambria Math" charset="0"/>
                                          <a:ea typeface="Cambria Math" charset="0"/>
                                          <a:cs typeface="Cambria Math" charset="0"/>
                                        </a:rPr>
                                        <m:t>2</m:t>
                                      </m:r>
                                    </m:sup>
                                  </m:sSubSup>
                                </m:den>
                              </m:f>
                            </m:e>
                          </m:mr>
                        </m:m>
                      </m:e>
                    </m:d>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965" t="-2616"/>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7F18C45D-0494-2E92-4BF5-9AB0F9547DBB}"/>
              </a:ext>
            </a:extLst>
          </p:cNvPr>
          <p:cNvSpPr>
            <a:spLocks noGrp="1"/>
          </p:cNvSpPr>
          <p:nvPr>
            <p:ph type="sldNum" sz="quarter" idx="12"/>
          </p:nvPr>
        </p:nvSpPr>
        <p:spPr/>
        <p:txBody>
          <a:bodyPr/>
          <a:lstStyle/>
          <a:p>
            <a:fld id="{5E14A864-8846-DC49-9FDC-14F56CA6E9FC}" type="slidenum">
              <a:rPr lang="en-US" smtClean="0"/>
              <a:t>67</a:t>
            </a:fld>
            <a:endParaRPr lang="en-US"/>
          </a:p>
        </p:txBody>
      </p:sp>
    </p:spTree>
    <p:extLst>
      <p:ext uri="{BB962C8B-B14F-4D97-AF65-F5344CB8AC3E}">
        <p14:creationId xmlns:p14="http://schemas.microsoft.com/office/powerpoint/2010/main" val="587714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Convexity of high-dimensional functions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pPr marL="342900" lvl="1" indent="-342900">
                  <a:buFont typeface="Arial"/>
                  <a:buChar char="•"/>
                </a:pPr>
                <a:r>
                  <a:rPr lang="en-US" sz="3200" b="1" dirty="0"/>
                  <a:t>Definition 1</a:t>
                </a:r>
                <a:r>
                  <a:rPr lang="en-US" sz="3200" dirty="0"/>
                  <a:t>: </a:t>
                </a:r>
                <a14:m>
                  <m:oMath xmlns:m="http://schemas.openxmlformats.org/officeDocument/2006/math">
                    <m:r>
                      <a:rPr lang="en-US" sz="3200" i="1" smtClean="0">
                        <a:solidFill>
                          <a:srgbClr val="FF0000"/>
                        </a:solidFill>
                        <a:latin typeface="Cambria Math" charset="0"/>
                      </a:rPr>
                      <m:t>𝑓</m:t>
                    </m:r>
                    <m:d>
                      <m:dPr>
                        <m:ctrlPr>
                          <a:rPr lang="en-US" sz="3200" i="1">
                            <a:solidFill>
                              <a:srgbClr val="FF0000"/>
                            </a:solidFill>
                            <a:latin typeface="Cambria Math" panose="02040503050406030204" pitchFamily="18" charset="0"/>
                          </a:rPr>
                        </m:ctrlPr>
                      </m:dPr>
                      <m:e>
                        <m:r>
                          <a:rPr lang="en-US" sz="3200" i="1">
                            <a:solidFill>
                              <a:srgbClr val="FF0000"/>
                            </a:solidFill>
                            <a:latin typeface="Cambria Math" charset="0"/>
                          </a:rPr>
                          <m:t>𝜆</m:t>
                        </m:r>
                        <m:sSub>
                          <m:sSubPr>
                            <m:ctrlPr>
                              <a:rPr lang="en-US" sz="3200" i="1">
                                <a:solidFill>
                                  <a:srgbClr val="FF0000"/>
                                </a:solidFill>
                                <a:latin typeface="Cambria Math" panose="02040503050406030204" pitchFamily="18" charset="0"/>
                              </a:rPr>
                            </m:ctrlPr>
                          </m:sSubPr>
                          <m:e>
                            <m:r>
                              <a:rPr lang="en-US" sz="3200" i="1">
                                <a:solidFill>
                                  <a:srgbClr val="FF0000"/>
                                </a:solidFill>
                                <a:latin typeface="Cambria Math" charset="0"/>
                              </a:rPr>
                              <m:t>𝑥</m:t>
                            </m:r>
                          </m:e>
                          <m:sub>
                            <m:r>
                              <a:rPr lang="en-US" sz="3200" i="1">
                                <a:solidFill>
                                  <a:srgbClr val="FF0000"/>
                                </a:solidFill>
                                <a:latin typeface="Cambria Math" charset="0"/>
                              </a:rPr>
                              <m:t>1</m:t>
                            </m:r>
                          </m:sub>
                        </m:sSub>
                        <m:r>
                          <a:rPr lang="en-US" sz="3200" i="1">
                            <a:solidFill>
                              <a:srgbClr val="FF0000"/>
                            </a:solidFill>
                            <a:latin typeface="Cambria Math" charset="0"/>
                          </a:rPr>
                          <m:t>+</m:t>
                        </m:r>
                        <m:d>
                          <m:dPr>
                            <m:ctrlPr>
                              <a:rPr lang="en-US" sz="3200" i="1">
                                <a:solidFill>
                                  <a:srgbClr val="FF0000"/>
                                </a:solidFill>
                                <a:latin typeface="Cambria Math" panose="02040503050406030204" pitchFamily="18" charset="0"/>
                              </a:rPr>
                            </m:ctrlPr>
                          </m:dPr>
                          <m:e>
                            <m:r>
                              <a:rPr lang="en-US" sz="3200" i="1">
                                <a:solidFill>
                                  <a:srgbClr val="FF0000"/>
                                </a:solidFill>
                                <a:latin typeface="Cambria Math" charset="0"/>
                              </a:rPr>
                              <m:t>1−</m:t>
                            </m:r>
                            <m:r>
                              <a:rPr lang="en-US" sz="3200" i="1">
                                <a:solidFill>
                                  <a:srgbClr val="FF0000"/>
                                </a:solidFill>
                                <a:latin typeface="Cambria Math" charset="0"/>
                              </a:rPr>
                              <m:t>𝜆</m:t>
                            </m:r>
                          </m:e>
                        </m:d>
                        <m:sSub>
                          <m:sSubPr>
                            <m:ctrlPr>
                              <a:rPr lang="en-US" sz="3200" i="1">
                                <a:solidFill>
                                  <a:srgbClr val="FF0000"/>
                                </a:solidFill>
                                <a:latin typeface="Cambria Math" panose="02040503050406030204" pitchFamily="18" charset="0"/>
                              </a:rPr>
                            </m:ctrlPr>
                          </m:sSubPr>
                          <m:e>
                            <m:r>
                              <a:rPr lang="en-US" sz="3200" i="1">
                                <a:solidFill>
                                  <a:srgbClr val="FF0000"/>
                                </a:solidFill>
                                <a:latin typeface="Cambria Math" charset="0"/>
                              </a:rPr>
                              <m:t>𝑥</m:t>
                            </m:r>
                          </m:e>
                          <m:sub>
                            <m:r>
                              <a:rPr lang="en-US" sz="3200" i="1">
                                <a:solidFill>
                                  <a:srgbClr val="FF0000"/>
                                </a:solidFill>
                                <a:latin typeface="Cambria Math" charset="0"/>
                              </a:rPr>
                              <m:t>2</m:t>
                            </m:r>
                          </m:sub>
                        </m:sSub>
                      </m:e>
                    </m:d>
                    <m:r>
                      <a:rPr lang="en-US" sz="3200" i="1">
                        <a:solidFill>
                          <a:srgbClr val="FF0000"/>
                        </a:solidFill>
                        <a:latin typeface="Cambria Math" charset="0"/>
                      </a:rPr>
                      <m:t>≤</m:t>
                    </m:r>
                    <m:r>
                      <a:rPr lang="en-US" sz="3200" i="1">
                        <a:solidFill>
                          <a:srgbClr val="FF0000"/>
                        </a:solidFill>
                        <a:latin typeface="Cambria Math" charset="0"/>
                      </a:rPr>
                      <m:t>𝜆</m:t>
                    </m:r>
                    <m:r>
                      <a:rPr lang="en-US" sz="3200" i="1">
                        <a:solidFill>
                          <a:srgbClr val="FF0000"/>
                        </a:solidFill>
                        <a:latin typeface="Cambria Math" charset="0"/>
                      </a:rPr>
                      <m:t>𝑓</m:t>
                    </m:r>
                    <m:d>
                      <m:dPr>
                        <m:ctrlPr>
                          <a:rPr lang="en-US" sz="3200" i="1">
                            <a:solidFill>
                              <a:srgbClr val="FF0000"/>
                            </a:solidFill>
                            <a:latin typeface="Cambria Math" panose="02040503050406030204" pitchFamily="18" charset="0"/>
                          </a:rPr>
                        </m:ctrlPr>
                      </m:dPr>
                      <m:e>
                        <m:sSub>
                          <m:sSubPr>
                            <m:ctrlPr>
                              <a:rPr lang="en-US" sz="3200" i="1">
                                <a:solidFill>
                                  <a:srgbClr val="FF0000"/>
                                </a:solidFill>
                                <a:latin typeface="Cambria Math" panose="02040503050406030204" pitchFamily="18" charset="0"/>
                              </a:rPr>
                            </m:ctrlPr>
                          </m:sSubPr>
                          <m:e>
                            <m:r>
                              <a:rPr lang="en-US" sz="3200" i="1">
                                <a:solidFill>
                                  <a:srgbClr val="FF0000"/>
                                </a:solidFill>
                                <a:latin typeface="Cambria Math" charset="0"/>
                              </a:rPr>
                              <m:t>𝑥</m:t>
                            </m:r>
                          </m:e>
                          <m:sub>
                            <m:r>
                              <a:rPr lang="en-US" sz="3200" i="1">
                                <a:solidFill>
                                  <a:srgbClr val="FF0000"/>
                                </a:solidFill>
                                <a:latin typeface="Cambria Math" charset="0"/>
                              </a:rPr>
                              <m:t>1</m:t>
                            </m:r>
                          </m:sub>
                        </m:sSub>
                      </m:e>
                    </m:d>
                    <m:r>
                      <a:rPr lang="en-US" sz="3200" i="1">
                        <a:solidFill>
                          <a:srgbClr val="FF0000"/>
                        </a:solidFill>
                        <a:latin typeface="Cambria Math" charset="0"/>
                      </a:rPr>
                      <m:t>+</m:t>
                    </m:r>
                    <m:d>
                      <m:dPr>
                        <m:ctrlPr>
                          <a:rPr lang="en-US" sz="3200" i="1">
                            <a:solidFill>
                              <a:srgbClr val="FF0000"/>
                            </a:solidFill>
                            <a:latin typeface="Cambria Math" panose="02040503050406030204" pitchFamily="18" charset="0"/>
                          </a:rPr>
                        </m:ctrlPr>
                      </m:dPr>
                      <m:e>
                        <m:r>
                          <a:rPr lang="en-US" sz="3200" i="1">
                            <a:solidFill>
                              <a:srgbClr val="FF0000"/>
                            </a:solidFill>
                            <a:latin typeface="Cambria Math" charset="0"/>
                          </a:rPr>
                          <m:t>1−</m:t>
                        </m:r>
                        <m:r>
                          <a:rPr lang="en-US" sz="3200" i="1">
                            <a:solidFill>
                              <a:srgbClr val="FF0000"/>
                            </a:solidFill>
                            <a:latin typeface="Cambria Math" charset="0"/>
                          </a:rPr>
                          <m:t>𝜆</m:t>
                        </m:r>
                      </m:e>
                    </m:d>
                    <m:r>
                      <a:rPr lang="en-US" sz="3200" i="1">
                        <a:solidFill>
                          <a:srgbClr val="FF0000"/>
                        </a:solidFill>
                        <a:latin typeface="Cambria Math" charset="0"/>
                      </a:rPr>
                      <m:t>𝑓</m:t>
                    </m:r>
                    <m:r>
                      <a:rPr lang="en-US" sz="3200" i="1">
                        <a:solidFill>
                          <a:srgbClr val="FF0000"/>
                        </a:solidFill>
                        <a:latin typeface="Cambria Math" charset="0"/>
                      </a:rPr>
                      <m:t>(</m:t>
                    </m:r>
                    <m:sSub>
                      <m:sSubPr>
                        <m:ctrlPr>
                          <a:rPr lang="en-US" sz="3200" i="1">
                            <a:solidFill>
                              <a:srgbClr val="FF0000"/>
                            </a:solidFill>
                            <a:latin typeface="Cambria Math" panose="02040503050406030204" pitchFamily="18" charset="0"/>
                          </a:rPr>
                        </m:ctrlPr>
                      </m:sSubPr>
                      <m:e>
                        <m:r>
                          <a:rPr lang="en-US" sz="3200" i="1">
                            <a:solidFill>
                              <a:srgbClr val="FF0000"/>
                            </a:solidFill>
                            <a:latin typeface="Cambria Math" charset="0"/>
                          </a:rPr>
                          <m:t>𝑥</m:t>
                        </m:r>
                      </m:e>
                      <m:sub>
                        <m:r>
                          <a:rPr lang="en-US" sz="3200" i="1">
                            <a:solidFill>
                              <a:srgbClr val="FF0000"/>
                            </a:solidFill>
                            <a:latin typeface="Cambria Math" charset="0"/>
                          </a:rPr>
                          <m:t>2</m:t>
                        </m:r>
                      </m:sub>
                    </m:sSub>
                    <m:r>
                      <a:rPr lang="en-US" sz="3200" i="1">
                        <a:solidFill>
                          <a:srgbClr val="FF0000"/>
                        </a:solidFill>
                        <a:latin typeface="Cambria Math" charset="0"/>
                      </a:rPr>
                      <m:t>)</m:t>
                    </m:r>
                  </m:oMath>
                </a14:m>
                <a:endParaRPr lang="en-US" sz="3200" dirty="0">
                  <a:solidFill>
                    <a:srgbClr val="FF0000"/>
                  </a:solidFill>
                </a:endParaRPr>
              </a:p>
              <a:p>
                <a:pPr lvl="1"/>
                <a:r>
                  <a:rPr lang="en-US" dirty="0"/>
                  <a:t>Unchanged </a:t>
                </a:r>
              </a:p>
              <a:p>
                <a:r>
                  <a:rPr lang="en-US" b="1" dirty="0"/>
                  <a:t>Definition 2</a:t>
                </a:r>
                <a:r>
                  <a:rPr lang="en-US" dirty="0"/>
                  <a:t>: </a:t>
                </a:r>
                <a14:m>
                  <m:oMath xmlns:m="http://schemas.openxmlformats.org/officeDocument/2006/math">
                    <m:r>
                      <a:rPr lang="en-US" i="1" smtClean="0">
                        <a:solidFill>
                          <a:srgbClr val="FF0000"/>
                        </a:solidFill>
                        <a:latin typeface="Cambria Math" charset="0"/>
                      </a:rPr>
                      <m:t>𝑓</m:t>
                    </m:r>
                    <m:d>
                      <m:dPr>
                        <m:ctrlPr>
                          <a:rPr lang="en-US" i="1">
                            <a:solidFill>
                              <a:srgbClr val="FF0000"/>
                            </a:solidFill>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𝑥</m:t>
                            </m:r>
                          </m:e>
                          <m:sub>
                            <m:r>
                              <a:rPr lang="en-US" i="1">
                                <a:solidFill>
                                  <a:srgbClr val="FF0000"/>
                                </a:solidFill>
                                <a:latin typeface="Cambria Math" charset="0"/>
                              </a:rPr>
                              <m:t>2</m:t>
                            </m:r>
                          </m:sub>
                        </m:sSub>
                      </m:e>
                    </m:d>
                    <m:r>
                      <a:rPr lang="en-US" i="1">
                        <a:solidFill>
                          <a:srgbClr val="FF0000"/>
                        </a:solidFill>
                        <a:latin typeface="Cambria Math" charset="0"/>
                      </a:rPr>
                      <m:t>≥</m:t>
                    </m:r>
                    <m:r>
                      <a:rPr lang="en-US" i="1">
                        <a:solidFill>
                          <a:srgbClr val="FF0000"/>
                        </a:solidFill>
                        <a:latin typeface="Cambria Math" charset="0"/>
                      </a:rPr>
                      <m:t>𝑓</m:t>
                    </m:r>
                    <m:d>
                      <m:dPr>
                        <m:ctrlPr>
                          <a:rPr lang="en-US" i="1">
                            <a:solidFill>
                              <a:srgbClr val="FF0000"/>
                            </a:solidFill>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𝑥</m:t>
                            </m:r>
                          </m:e>
                          <m:sub>
                            <m:r>
                              <a:rPr lang="en-US" i="1">
                                <a:solidFill>
                                  <a:srgbClr val="FF0000"/>
                                </a:solidFill>
                                <a:latin typeface="Cambria Math" charset="0"/>
                              </a:rPr>
                              <m:t>1</m:t>
                            </m:r>
                          </m:sub>
                        </m:sSub>
                      </m:e>
                    </m:d>
                    <m:r>
                      <a:rPr lang="en-US" i="1">
                        <a:solidFill>
                          <a:srgbClr val="FF0000"/>
                        </a:solidFill>
                        <a:latin typeface="Cambria Math" charset="0"/>
                      </a:rPr>
                      <m:t>+</m:t>
                    </m:r>
                    <m:r>
                      <a:rPr lang="en-US" i="1">
                        <a:solidFill>
                          <a:srgbClr val="FF0000"/>
                        </a:solidFill>
                        <a:latin typeface="Cambria Math" charset="0"/>
                      </a:rPr>
                      <m:t>𝑓</m:t>
                    </m:r>
                    <m:r>
                      <a:rPr lang="en-US" i="1">
                        <a:solidFill>
                          <a:srgbClr val="FF0000"/>
                        </a:solidFill>
                        <a:latin typeface="Cambria Math"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𝑥</m:t>
                        </m:r>
                      </m:e>
                      <m:sub>
                        <m:r>
                          <a:rPr lang="en-US" i="1">
                            <a:solidFill>
                              <a:srgbClr val="FF0000"/>
                            </a:solidFill>
                            <a:latin typeface="Cambria Math" charset="0"/>
                          </a:rPr>
                          <m:t>1</m:t>
                        </m:r>
                      </m:sub>
                    </m:sSub>
                    <m:r>
                      <a:rPr lang="en-US" i="1">
                        <a:solidFill>
                          <a:srgbClr val="FF0000"/>
                        </a:solidFill>
                        <a:latin typeface="Cambria Math"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𝑥</m:t>
                        </m:r>
                      </m:e>
                      <m:sub>
                        <m:r>
                          <a:rPr lang="en-US" i="1">
                            <a:solidFill>
                              <a:srgbClr val="FF0000"/>
                            </a:solidFill>
                            <a:latin typeface="Cambria Math" charset="0"/>
                          </a:rPr>
                          <m:t>2</m:t>
                        </m:r>
                      </m:sub>
                    </m:sSub>
                    <m:r>
                      <a:rPr lang="en-US" i="1">
                        <a:solidFill>
                          <a:srgbClr val="FF0000"/>
                        </a:solidFill>
                        <a:latin typeface="Cambria Math"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𝑥</m:t>
                        </m:r>
                      </m:e>
                      <m:sub>
                        <m:r>
                          <a:rPr lang="en-US" i="1">
                            <a:solidFill>
                              <a:srgbClr val="FF0000"/>
                            </a:solidFill>
                            <a:latin typeface="Cambria Math" charset="0"/>
                          </a:rPr>
                          <m:t>1</m:t>
                        </m:r>
                      </m:sub>
                    </m:sSub>
                    <m:r>
                      <a:rPr lang="en-US" i="1">
                        <a:solidFill>
                          <a:srgbClr val="FF0000"/>
                        </a:solidFill>
                        <a:latin typeface="Cambria Math" charset="0"/>
                      </a:rPr>
                      <m:t>)</m:t>
                    </m:r>
                  </m:oMath>
                </a14:m>
                <a:endParaRPr lang="en-US" dirty="0"/>
              </a:p>
              <a:p>
                <a:pPr lvl="1"/>
                <a:r>
                  <a:rPr lang="en-US" dirty="0"/>
                  <a:t>Becomes: </a:t>
                </a:r>
                <a14:m>
                  <m:oMath xmlns:m="http://schemas.openxmlformats.org/officeDocument/2006/math">
                    <m:r>
                      <a:rPr lang="en-US" i="1" smtClean="0">
                        <a:solidFill>
                          <a:srgbClr val="FF0000"/>
                        </a:solidFill>
                        <a:latin typeface="Cambria Math" charset="0"/>
                      </a:rPr>
                      <m:t>𝑓</m:t>
                    </m:r>
                    <m:d>
                      <m:dPr>
                        <m:ctrlPr>
                          <a:rPr lang="en-US" i="1">
                            <a:solidFill>
                              <a:srgbClr val="FF0000"/>
                            </a:solidFill>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𝑥</m:t>
                            </m:r>
                          </m:e>
                          <m:sub>
                            <m:r>
                              <a:rPr lang="en-US" i="1">
                                <a:solidFill>
                                  <a:srgbClr val="FF0000"/>
                                </a:solidFill>
                                <a:latin typeface="Cambria Math" charset="0"/>
                              </a:rPr>
                              <m:t>2</m:t>
                            </m:r>
                          </m:sub>
                        </m:sSub>
                      </m:e>
                    </m:d>
                    <m:r>
                      <a:rPr lang="en-US" i="1">
                        <a:solidFill>
                          <a:srgbClr val="FF0000"/>
                        </a:solidFill>
                        <a:latin typeface="Cambria Math" charset="0"/>
                      </a:rPr>
                      <m:t>≥</m:t>
                    </m:r>
                    <m:r>
                      <a:rPr lang="en-US" i="1">
                        <a:solidFill>
                          <a:srgbClr val="FF0000"/>
                        </a:solidFill>
                        <a:latin typeface="Cambria Math" charset="0"/>
                      </a:rPr>
                      <m:t>𝑓</m:t>
                    </m:r>
                    <m:d>
                      <m:dPr>
                        <m:ctrlPr>
                          <a:rPr lang="en-US" i="1">
                            <a:solidFill>
                              <a:srgbClr val="FF0000"/>
                            </a:solidFill>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𝑥</m:t>
                            </m:r>
                          </m:e>
                          <m:sub>
                            <m:r>
                              <a:rPr lang="en-US" i="1">
                                <a:solidFill>
                                  <a:srgbClr val="FF0000"/>
                                </a:solidFill>
                                <a:latin typeface="Cambria Math" charset="0"/>
                              </a:rPr>
                              <m:t>1</m:t>
                            </m:r>
                          </m:sub>
                        </m:sSub>
                      </m:e>
                    </m:d>
                    <m:r>
                      <a:rPr lang="en-US" i="1">
                        <a:solidFill>
                          <a:srgbClr val="FF0000"/>
                        </a:solidFill>
                        <a:latin typeface="Cambria Math" charset="0"/>
                      </a:rPr>
                      <m:t>+</m:t>
                    </m:r>
                    <m:r>
                      <a:rPr lang="en-US" i="1">
                        <a:solidFill>
                          <a:srgbClr val="FF0000"/>
                        </a:solidFill>
                        <a:latin typeface="Cambria Math" charset="0"/>
                        <a:ea typeface="Cambria Math" charset="0"/>
                        <a:cs typeface="Cambria Math" charset="0"/>
                      </a:rPr>
                      <m:t>𝛻</m:t>
                    </m:r>
                    <m:sSup>
                      <m:sSupPr>
                        <m:ctrlPr>
                          <a:rPr lang="en-US" b="0" i="1" smtClean="0">
                            <a:solidFill>
                              <a:srgbClr val="FF0000"/>
                            </a:solidFill>
                            <a:latin typeface="Cambria Math" panose="02040503050406030204" pitchFamily="18" charset="0"/>
                            <a:ea typeface="Cambria Math" charset="0"/>
                            <a:cs typeface="Cambria Math" charset="0"/>
                          </a:rPr>
                        </m:ctrlPr>
                      </m:sSupPr>
                      <m:e>
                        <m:r>
                          <a:rPr lang="en-US" i="1">
                            <a:solidFill>
                              <a:srgbClr val="FF0000"/>
                            </a:solidFill>
                            <a:latin typeface="Cambria Math" charset="0"/>
                            <a:ea typeface="Cambria Math" charset="0"/>
                            <a:cs typeface="Cambria Math" charset="0"/>
                          </a:rPr>
                          <m:t>𝑓</m:t>
                        </m:r>
                      </m:e>
                      <m:sup>
                        <m:r>
                          <a:rPr lang="en-US" b="0" i="1" smtClean="0">
                            <a:solidFill>
                              <a:srgbClr val="FF0000"/>
                            </a:solidFill>
                            <a:latin typeface="Cambria Math" charset="0"/>
                            <a:ea typeface="Cambria Math" charset="0"/>
                            <a:cs typeface="Cambria Math" charset="0"/>
                          </a:rPr>
                          <m:t>𝑇</m:t>
                        </m:r>
                      </m:sup>
                    </m:sSup>
                    <m:r>
                      <a:rPr lang="en-US" i="1">
                        <a:solidFill>
                          <a:srgbClr val="FF0000"/>
                        </a:solidFill>
                        <a:latin typeface="Cambria Math"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𝑥</m:t>
                        </m:r>
                      </m:e>
                      <m:sub>
                        <m:r>
                          <a:rPr lang="en-US" i="1">
                            <a:solidFill>
                              <a:srgbClr val="FF0000"/>
                            </a:solidFill>
                            <a:latin typeface="Cambria Math" charset="0"/>
                          </a:rPr>
                          <m:t>2</m:t>
                        </m:r>
                      </m:sub>
                    </m:sSub>
                    <m:r>
                      <a:rPr lang="en-US" i="1">
                        <a:solidFill>
                          <a:srgbClr val="FF0000"/>
                        </a:solidFill>
                        <a:latin typeface="Cambria Math"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𝑥</m:t>
                        </m:r>
                      </m:e>
                      <m:sub>
                        <m:r>
                          <a:rPr lang="en-US" i="1">
                            <a:solidFill>
                              <a:srgbClr val="FF0000"/>
                            </a:solidFill>
                            <a:latin typeface="Cambria Math" charset="0"/>
                          </a:rPr>
                          <m:t>1</m:t>
                        </m:r>
                      </m:sub>
                    </m:sSub>
                    <m:r>
                      <a:rPr lang="en-US" i="1">
                        <a:solidFill>
                          <a:srgbClr val="FF0000"/>
                        </a:solidFill>
                        <a:latin typeface="Cambria Math" charset="0"/>
                      </a:rPr>
                      <m:t>)</m:t>
                    </m:r>
                  </m:oMath>
                </a14:m>
                <a:endParaRPr lang="en-US" dirty="0">
                  <a:solidFill>
                    <a:srgbClr val="FF0000"/>
                  </a:solidFill>
                </a:endParaRPr>
              </a:p>
              <a:p>
                <a:r>
                  <a:rPr lang="en-US" b="1" dirty="0"/>
                  <a:t>Definition 3</a:t>
                </a:r>
                <a:r>
                  <a:rPr lang="en-US" dirty="0"/>
                  <a:t>: </a:t>
                </a:r>
                <a14:m>
                  <m:oMath xmlns:m="http://schemas.openxmlformats.org/officeDocument/2006/math">
                    <m:sSup>
                      <m:sSupPr>
                        <m:ctrlPr>
                          <a:rPr lang="en-US" i="1" smtClean="0">
                            <a:solidFill>
                              <a:srgbClr val="FF0000"/>
                            </a:solidFill>
                            <a:latin typeface="Cambria Math" panose="02040503050406030204" pitchFamily="18" charset="0"/>
                          </a:rPr>
                        </m:ctrlPr>
                      </m:sSupPr>
                      <m:e>
                        <m:r>
                          <a:rPr lang="en-US" i="1">
                            <a:solidFill>
                              <a:srgbClr val="FF0000"/>
                            </a:solidFill>
                            <a:latin typeface="Cambria Math" charset="0"/>
                          </a:rPr>
                          <m:t>𝑓</m:t>
                        </m:r>
                      </m:e>
                      <m:sup>
                        <m:r>
                          <a:rPr lang="en-US" i="1">
                            <a:solidFill>
                              <a:srgbClr val="FF0000"/>
                            </a:solidFill>
                            <a:latin typeface="Cambria Math" charset="0"/>
                          </a:rPr>
                          <m:t>′′</m:t>
                        </m:r>
                      </m:sup>
                    </m:sSup>
                    <m:d>
                      <m:dPr>
                        <m:ctrlPr>
                          <a:rPr lang="en-US" i="1">
                            <a:solidFill>
                              <a:srgbClr val="FF0000"/>
                            </a:solidFill>
                            <a:latin typeface="Cambria Math" panose="02040503050406030204" pitchFamily="18" charset="0"/>
                          </a:rPr>
                        </m:ctrlPr>
                      </m:dPr>
                      <m:e>
                        <m:r>
                          <a:rPr lang="en-US" i="1">
                            <a:solidFill>
                              <a:srgbClr val="FF0000"/>
                            </a:solidFill>
                            <a:latin typeface="Cambria Math" charset="0"/>
                          </a:rPr>
                          <m:t>𝑥</m:t>
                        </m:r>
                      </m:e>
                    </m:d>
                    <m:r>
                      <a:rPr lang="en-US" i="1">
                        <a:solidFill>
                          <a:srgbClr val="FF0000"/>
                        </a:solidFill>
                        <a:latin typeface="Cambria Math" charset="0"/>
                      </a:rPr>
                      <m:t>≥0</m:t>
                    </m:r>
                  </m:oMath>
                </a14:m>
                <a:r>
                  <a:rPr lang="en-US" dirty="0">
                    <a:solidFill>
                      <a:srgbClr val="FF0000"/>
                    </a:solidFill>
                  </a:rPr>
                  <a:t> </a:t>
                </a:r>
                <a:endParaRPr lang="en-US" dirty="0"/>
              </a:p>
              <a:p>
                <a:pPr lvl="1"/>
                <a:r>
                  <a:rPr lang="en-US" dirty="0"/>
                  <a:t>Becomes: </a:t>
                </a:r>
                <a14:m>
                  <m:oMath xmlns:m="http://schemas.openxmlformats.org/officeDocument/2006/math">
                    <m:r>
                      <a:rPr lang="en-US" b="0" i="1" smtClean="0">
                        <a:solidFill>
                          <a:srgbClr val="FF0000"/>
                        </a:solidFill>
                        <a:latin typeface="Cambria Math" charset="0"/>
                      </a:rPr>
                      <m:t>𝐻𝑓</m:t>
                    </m:r>
                    <m:r>
                      <a:rPr lang="en-US" b="0" i="1" smtClean="0">
                        <a:solidFill>
                          <a:srgbClr val="FF0000"/>
                        </a:solidFill>
                        <a:latin typeface="Cambria Math" charset="0"/>
                      </a:rPr>
                      <m:t>(</m:t>
                    </m:r>
                    <m:r>
                      <a:rPr lang="en-US" b="0" i="1" smtClean="0">
                        <a:solidFill>
                          <a:srgbClr val="FF0000"/>
                        </a:solidFill>
                        <a:latin typeface="Cambria Math" charset="0"/>
                      </a:rPr>
                      <m:t>𝑥</m:t>
                    </m:r>
                    <m:r>
                      <a:rPr lang="en-US" b="0" i="1" smtClean="0">
                        <a:solidFill>
                          <a:srgbClr val="FF0000"/>
                        </a:solidFill>
                        <a:latin typeface="Cambria Math" charset="0"/>
                      </a:rPr>
                      <m:t>)</m:t>
                    </m:r>
                  </m:oMath>
                </a14:m>
                <a:r>
                  <a:rPr lang="en-US" dirty="0">
                    <a:solidFill>
                      <a:srgbClr val="FF0000"/>
                    </a:solidFill>
                  </a:rPr>
                  <a:t> </a:t>
                </a:r>
                <a:r>
                  <a:rPr lang="en-US" dirty="0"/>
                  <a:t>is positive semidefinite</a:t>
                </a:r>
              </a:p>
              <a:p>
                <a:pPr lvl="2"/>
                <a14:m>
                  <m:oMath xmlns:m="http://schemas.openxmlformats.org/officeDocument/2006/math">
                    <m:sSup>
                      <m:sSupPr>
                        <m:ctrlPr>
                          <a:rPr lang="en-US" b="0" i="1" smtClean="0">
                            <a:solidFill>
                              <a:srgbClr val="FF0000"/>
                            </a:solidFill>
                            <a:latin typeface="Cambria Math" panose="02040503050406030204" pitchFamily="18" charset="0"/>
                          </a:rPr>
                        </m:ctrlPr>
                      </m:sSupPr>
                      <m:e>
                        <m:r>
                          <a:rPr lang="en-US" b="0" i="1" smtClean="0">
                            <a:solidFill>
                              <a:srgbClr val="FF0000"/>
                            </a:solidFill>
                            <a:latin typeface="Cambria Math" charset="0"/>
                          </a:rPr>
                          <m:t>𝑦</m:t>
                        </m:r>
                      </m:e>
                      <m:sup>
                        <m:r>
                          <a:rPr lang="en-US" b="0" i="1" smtClean="0">
                            <a:solidFill>
                              <a:srgbClr val="FF0000"/>
                            </a:solidFill>
                            <a:latin typeface="Cambria Math" charset="0"/>
                          </a:rPr>
                          <m:t>𝑇</m:t>
                        </m:r>
                      </m:sup>
                    </m:sSup>
                    <m:r>
                      <a:rPr lang="en-US" i="1">
                        <a:solidFill>
                          <a:srgbClr val="FF0000"/>
                        </a:solidFill>
                        <a:latin typeface="Cambria Math" charset="0"/>
                      </a:rPr>
                      <m:t>𝐻𝑓</m:t>
                    </m:r>
                    <m:d>
                      <m:dPr>
                        <m:ctrlPr>
                          <a:rPr lang="en-US" i="1">
                            <a:solidFill>
                              <a:srgbClr val="FF0000"/>
                            </a:solidFill>
                            <a:latin typeface="Cambria Math" panose="02040503050406030204" pitchFamily="18" charset="0"/>
                          </a:rPr>
                        </m:ctrlPr>
                      </m:dPr>
                      <m:e>
                        <m:r>
                          <a:rPr lang="en-US" i="1">
                            <a:solidFill>
                              <a:srgbClr val="FF0000"/>
                            </a:solidFill>
                            <a:latin typeface="Cambria Math" charset="0"/>
                          </a:rPr>
                          <m:t>𝑥</m:t>
                        </m:r>
                      </m:e>
                    </m:d>
                    <m:r>
                      <m:rPr>
                        <m:sty m:val="p"/>
                      </m:rPr>
                      <a:rPr lang="en-US" b="0" i="0" smtClean="0">
                        <a:solidFill>
                          <a:srgbClr val="FF0000"/>
                        </a:solidFill>
                        <a:latin typeface="Cambria Math" charset="0"/>
                      </a:rPr>
                      <m:t>y</m:t>
                    </m:r>
                    <m:r>
                      <a:rPr lang="en-US" b="0" i="1" smtClean="0">
                        <a:solidFill>
                          <a:srgbClr val="FF0000"/>
                        </a:solidFill>
                        <a:latin typeface="Cambria Math" charset="0"/>
                      </a:rPr>
                      <m:t>≥0</m:t>
                    </m:r>
                  </m:oMath>
                </a14:m>
                <a:r>
                  <a:rPr lang="en-US" dirty="0">
                    <a:solidFill>
                      <a:srgbClr val="FF0000"/>
                    </a:solidFill>
                  </a:rPr>
                  <a:t> </a:t>
                </a:r>
                <a:r>
                  <a:rPr lang="en-US" dirty="0"/>
                  <a:t>for all vectors </a:t>
                </a:r>
                <a14:m>
                  <m:oMath xmlns:m="http://schemas.openxmlformats.org/officeDocument/2006/math">
                    <m:r>
                      <m:rPr>
                        <m:sty m:val="p"/>
                      </m:rPr>
                      <a:rPr lang="en-US" smtClean="0">
                        <a:solidFill>
                          <a:srgbClr val="FF0000"/>
                        </a:solidFill>
                        <a:latin typeface="Cambria Math" charset="0"/>
                      </a:rPr>
                      <m:t>y</m:t>
                    </m:r>
                  </m:oMath>
                </a14:m>
                <a:r>
                  <a:rPr lang="en-US" dirty="0"/>
                  <a:t> </a:t>
                </a:r>
              </a:p>
              <a:p>
                <a:pPr lvl="1"/>
                <a:r>
                  <a:rPr lang="en-US" dirty="0"/>
                  <a:t>Tip: a diagonal matrix is positive definite (semidefinite) if all of its diagonal entries are positive (nonnegative)</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327" t="-2907" r="-483"/>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DF6F4388-9EA9-E1F8-2F3D-864E139D1A00}"/>
              </a:ext>
            </a:extLst>
          </p:cNvPr>
          <p:cNvSpPr>
            <a:spLocks noGrp="1"/>
          </p:cNvSpPr>
          <p:nvPr>
            <p:ph type="sldNum" sz="quarter" idx="12"/>
          </p:nvPr>
        </p:nvSpPr>
        <p:spPr/>
        <p:txBody>
          <a:bodyPr/>
          <a:lstStyle/>
          <a:p>
            <a:fld id="{5E14A864-8846-DC49-9FDC-14F56CA6E9FC}" type="slidenum">
              <a:rPr lang="en-US" smtClean="0"/>
              <a:t>68</a:t>
            </a:fld>
            <a:endParaRPr lang="en-US"/>
          </a:p>
        </p:txBody>
      </p:sp>
    </p:spTree>
    <p:extLst>
      <p:ext uri="{BB962C8B-B14F-4D97-AF65-F5344CB8AC3E}">
        <p14:creationId xmlns:p14="http://schemas.microsoft.com/office/powerpoint/2010/main" val="1359953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Are the following functions convex? Strictly convex? Over what domain?</a:t>
                </a:r>
              </a:p>
              <a:p>
                <a:pPr lvl="1">
                  <a:buFont typeface="Wingdings" charset="2"/>
                  <a:buChar char="§"/>
                </a:pPr>
                <a14:m>
                  <m:oMath xmlns:m="http://schemas.openxmlformats.org/officeDocument/2006/math">
                    <m:r>
                      <a:rPr lang="en-US" b="0" i="1" smtClean="0">
                        <a:solidFill>
                          <a:srgbClr val="FF0000"/>
                        </a:solidFill>
                        <a:latin typeface="Cambria Math" charset="0"/>
                      </a:rPr>
                      <m:t>𝑓</m:t>
                    </m:r>
                    <m:d>
                      <m:dPr>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charset="0"/>
                          </a:rPr>
                          <m:t>𝑥</m:t>
                        </m:r>
                        <m:r>
                          <a:rPr lang="en-US" b="0" i="1" smtClean="0">
                            <a:solidFill>
                              <a:srgbClr val="FF0000"/>
                            </a:solidFill>
                            <a:latin typeface="Cambria Math" charset="0"/>
                          </a:rPr>
                          <m:t>,</m:t>
                        </m:r>
                        <m:r>
                          <a:rPr lang="en-US" b="0" i="1" smtClean="0">
                            <a:solidFill>
                              <a:srgbClr val="FF0000"/>
                            </a:solidFill>
                            <a:latin typeface="Cambria Math" charset="0"/>
                          </a:rPr>
                          <m:t>𝑦</m:t>
                        </m:r>
                      </m:e>
                    </m:d>
                    <m:r>
                      <a:rPr lang="en-US" b="0" i="1" smtClean="0">
                        <a:solidFill>
                          <a:srgbClr val="FF0000"/>
                        </a:solidFill>
                        <a:latin typeface="Cambria Math" charset="0"/>
                      </a:rPr>
                      <m:t>=5</m:t>
                    </m:r>
                    <m:sSup>
                      <m:sSupPr>
                        <m:ctrlPr>
                          <a:rPr lang="en-US" b="0" i="1" smtClean="0">
                            <a:solidFill>
                              <a:srgbClr val="FF0000"/>
                            </a:solidFill>
                            <a:latin typeface="Cambria Math" panose="02040503050406030204" pitchFamily="18" charset="0"/>
                          </a:rPr>
                        </m:ctrlPr>
                      </m:sSupPr>
                      <m:e>
                        <m:r>
                          <a:rPr lang="en-US" b="0" i="1" smtClean="0">
                            <a:solidFill>
                              <a:srgbClr val="FF0000"/>
                            </a:solidFill>
                            <a:latin typeface="Cambria Math" charset="0"/>
                          </a:rPr>
                          <m:t>𝑥</m:t>
                        </m:r>
                      </m:e>
                      <m:sup>
                        <m:r>
                          <a:rPr lang="en-US" b="0" i="1" smtClean="0">
                            <a:solidFill>
                              <a:srgbClr val="FF0000"/>
                            </a:solidFill>
                            <a:latin typeface="Cambria Math" charset="0"/>
                          </a:rPr>
                          <m:t>2</m:t>
                        </m:r>
                      </m:sup>
                    </m:sSup>
                    <m:r>
                      <a:rPr lang="en-US" b="0" i="1" smtClean="0">
                        <a:solidFill>
                          <a:srgbClr val="FF0000"/>
                        </a:solidFill>
                        <a:latin typeface="Cambria Math" charset="0"/>
                      </a:rPr>
                      <m:t>+2</m:t>
                    </m:r>
                    <m:sSup>
                      <m:sSupPr>
                        <m:ctrlPr>
                          <a:rPr lang="en-US" b="0" i="1" smtClean="0">
                            <a:solidFill>
                              <a:srgbClr val="FF0000"/>
                            </a:solidFill>
                            <a:latin typeface="Cambria Math" panose="02040503050406030204" pitchFamily="18" charset="0"/>
                          </a:rPr>
                        </m:ctrlPr>
                      </m:sSupPr>
                      <m:e>
                        <m:r>
                          <a:rPr lang="en-US" b="0" i="1" smtClean="0">
                            <a:solidFill>
                              <a:srgbClr val="FF0000"/>
                            </a:solidFill>
                            <a:latin typeface="Cambria Math" charset="0"/>
                          </a:rPr>
                          <m:t>𝑦</m:t>
                        </m:r>
                      </m:e>
                      <m:sup>
                        <m:r>
                          <a:rPr lang="en-US" b="0" i="1" smtClean="0">
                            <a:solidFill>
                              <a:srgbClr val="FF0000"/>
                            </a:solidFill>
                            <a:latin typeface="Cambria Math" charset="0"/>
                          </a:rPr>
                          <m:t>2</m:t>
                        </m:r>
                      </m:sup>
                    </m:sSup>
                  </m:oMath>
                </a14:m>
                <a:endParaRPr lang="en-US" b="0" dirty="0"/>
              </a:p>
              <a:p>
                <a:pPr lvl="1">
                  <a:buFont typeface="Wingdings" charset="2"/>
                  <a:buChar char="§"/>
                </a:pPr>
                <a14:m>
                  <m:oMath xmlns:m="http://schemas.openxmlformats.org/officeDocument/2006/math">
                    <m:r>
                      <a:rPr lang="en-US" b="0" i="1" smtClean="0">
                        <a:solidFill>
                          <a:srgbClr val="FF0000"/>
                        </a:solidFill>
                        <a:latin typeface="Cambria Math" charset="0"/>
                      </a:rPr>
                      <m:t>𝑔</m:t>
                    </m:r>
                    <m:d>
                      <m:dPr>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charset="0"/>
                          </a:rPr>
                          <m:t>𝑥</m:t>
                        </m:r>
                        <m:r>
                          <a:rPr lang="en-US" b="0" i="1" smtClean="0">
                            <a:solidFill>
                              <a:srgbClr val="FF0000"/>
                            </a:solidFill>
                            <a:latin typeface="Cambria Math" charset="0"/>
                          </a:rPr>
                          <m:t>,</m:t>
                        </m:r>
                        <m:r>
                          <a:rPr lang="en-US" b="0" i="1" smtClean="0">
                            <a:solidFill>
                              <a:srgbClr val="FF0000"/>
                            </a:solidFill>
                            <a:latin typeface="Cambria Math" charset="0"/>
                          </a:rPr>
                          <m:t>𝑦</m:t>
                        </m:r>
                      </m:e>
                    </m:d>
                    <m:r>
                      <a:rPr lang="en-US" b="0" i="1" smtClean="0">
                        <a:solidFill>
                          <a:srgbClr val="FF0000"/>
                        </a:solidFill>
                        <a:latin typeface="Cambria Math" charset="0"/>
                      </a:rPr>
                      <m:t>=2</m:t>
                    </m:r>
                    <m:sSup>
                      <m:sSupPr>
                        <m:ctrlPr>
                          <a:rPr lang="en-US" i="1">
                            <a:solidFill>
                              <a:srgbClr val="FF0000"/>
                            </a:solidFill>
                            <a:latin typeface="Cambria Math" panose="02040503050406030204" pitchFamily="18" charset="0"/>
                          </a:rPr>
                        </m:ctrlPr>
                      </m:sSupPr>
                      <m:e>
                        <m:r>
                          <a:rPr lang="en-US" i="1">
                            <a:solidFill>
                              <a:srgbClr val="FF0000"/>
                            </a:solidFill>
                            <a:latin typeface="Cambria Math" charset="0"/>
                          </a:rPr>
                          <m:t>𝑥</m:t>
                        </m:r>
                      </m:e>
                      <m:sup>
                        <m:r>
                          <a:rPr lang="en-US" b="0" i="1" smtClean="0">
                            <a:solidFill>
                              <a:srgbClr val="FF0000"/>
                            </a:solidFill>
                            <a:latin typeface="Cambria Math" charset="0"/>
                          </a:rPr>
                          <m:t>3</m:t>
                        </m:r>
                      </m:sup>
                    </m:sSup>
                    <m:r>
                      <a:rPr lang="en-US" i="1">
                        <a:solidFill>
                          <a:srgbClr val="FF0000"/>
                        </a:solidFill>
                        <a:latin typeface="Cambria Math" charset="0"/>
                      </a:rPr>
                      <m:t>+</m:t>
                    </m:r>
                    <m:r>
                      <a:rPr lang="en-US" b="0" i="1" smtClean="0">
                        <a:solidFill>
                          <a:srgbClr val="FF0000"/>
                        </a:solidFill>
                        <a:latin typeface="Cambria Math" charset="0"/>
                      </a:rPr>
                      <m:t>4</m:t>
                    </m:r>
                    <m:sSup>
                      <m:sSupPr>
                        <m:ctrlPr>
                          <a:rPr lang="en-US" i="1">
                            <a:solidFill>
                              <a:srgbClr val="FF0000"/>
                            </a:solidFill>
                            <a:latin typeface="Cambria Math" panose="02040503050406030204" pitchFamily="18" charset="0"/>
                          </a:rPr>
                        </m:ctrlPr>
                      </m:sSupPr>
                      <m:e>
                        <m:r>
                          <a:rPr lang="en-US" i="1">
                            <a:solidFill>
                              <a:srgbClr val="FF0000"/>
                            </a:solidFill>
                            <a:latin typeface="Cambria Math" charset="0"/>
                          </a:rPr>
                          <m:t>𝑦</m:t>
                        </m:r>
                      </m:e>
                      <m:sup>
                        <m:r>
                          <a:rPr lang="en-US" i="1">
                            <a:solidFill>
                              <a:srgbClr val="FF0000"/>
                            </a:solidFill>
                            <a:latin typeface="Cambria Math" charset="0"/>
                          </a:rPr>
                          <m:t>2</m:t>
                        </m:r>
                      </m:sup>
                    </m:sSup>
                  </m:oMath>
                </a14:m>
                <a:endParaRPr lang="en-US" dirty="0"/>
              </a:p>
              <a:p>
                <a:pPr lvl="1">
                  <a:buFont typeface="Wingdings" charset="2"/>
                  <a:buChar char="§"/>
                </a:pPr>
                <a:endParaRPr lang="en-US" dirty="0"/>
              </a:p>
              <a:p>
                <a:pPr lvl="1">
                  <a:buFont typeface="Wingdings" charset="2"/>
                  <a:buChar char="§"/>
                </a:pPr>
                <a:endParaRPr lang="en-US" dirty="0"/>
              </a:p>
              <a:p>
                <a:pPr lvl="1">
                  <a:buFont typeface="Wingdings" charset="2"/>
                  <a:buChar char="§"/>
                </a:pPr>
                <a:endParaRPr lang="en-US" dirty="0"/>
              </a:p>
              <a:p>
                <a:pPr lvl="1">
                  <a:buFont typeface="Wingdings" charset="2"/>
                  <a:buChar char="§"/>
                </a:pPr>
                <a14:m>
                  <m:oMath xmlns:m="http://schemas.openxmlformats.org/officeDocument/2006/math">
                    <m:r>
                      <a:rPr lang="en-US" b="0" i="1" smtClean="0">
                        <a:latin typeface="Cambria Math" panose="02040503050406030204" pitchFamily="18" charset="0"/>
                      </a:rPr>
                      <m:t>𝐻𝑓</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2"/>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1</m:t>
                              </m:r>
                              <m:r>
                                <a:rPr lang="en-US" b="0" i="1" smtClean="0">
                                  <a:latin typeface="Cambria Math" panose="02040503050406030204" pitchFamily="18" charset="0"/>
                                </a:rPr>
                                <m:t>0</m:t>
                              </m:r>
                            </m:e>
                            <m:e>
                              <m:r>
                                <a:rPr lang="en-US" b="0" i="1" smtClean="0">
                                  <a:latin typeface="Cambria Math" panose="02040503050406030204" pitchFamily="18" charset="0"/>
                                </a:rPr>
                                <m:t>0</m:t>
                              </m:r>
                            </m:e>
                          </m:mr>
                          <m:mr>
                            <m:e>
                              <m:r>
                                <a:rPr lang="en-US" b="0" i="1" smtClean="0">
                                  <a:latin typeface="Cambria Math" panose="02040503050406030204" pitchFamily="18" charset="0"/>
                                </a:rPr>
                                <m:t>0</m:t>
                              </m:r>
                            </m:e>
                            <m:e>
                              <m:r>
                                <a:rPr lang="en-US" b="0" i="1" smtClean="0">
                                  <a:latin typeface="Cambria Math" panose="02040503050406030204" pitchFamily="18" charset="0"/>
                                </a:rPr>
                                <m:t>4</m:t>
                              </m:r>
                            </m:e>
                          </m:mr>
                        </m:m>
                      </m:e>
                    </m:d>
                  </m:oMath>
                </a14:m>
                <a:endParaRPr lang="en-US" dirty="0"/>
              </a:p>
              <a:p>
                <a:pPr lvl="1">
                  <a:buFont typeface="Wingdings" charset="2"/>
                  <a:buChar char="§"/>
                </a:pPr>
                <a14:m>
                  <m:oMath xmlns:m="http://schemas.openxmlformats.org/officeDocument/2006/math">
                    <m:r>
                      <a:rPr lang="en-US" i="1">
                        <a:latin typeface="Cambria Math" panose="02040503050406030204" pitchFamily="18" charset="0"/>
                      </a:rPr>
                      <m:t>𝐻</m:t>
                    </m:r>
                    <m:r>
                      <a:rPr lang="en-US" b="0" i="1" smtClean="0">
                        <a:latin typeface="Cambria Math" panose="02040503050406030204" pitchFamily="18" charset="0"/>
                      </a:rPr>
                      <m:t>𝑔</m:t>
                    </m:r>
                    <m:r>
                      <a:rPr lang="en-US" i="1">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2"/>
                                  <m:mcJc m:val="center"/>
                                </m:mcPr>
                              </m:mc>
                            </m:mcs>
                            <m:ctrlPr>
                              <a:rPr lang="en-US" i="1">
                                <a:latin typeface="Cambria Math" panose="02040503050406030204" pitchFamily="18" charset="0"/>
                              </a:rPr>
                            </m:ctrlPr>
                          </m:mPr>
                          <m:mr>
                            <m:e>
                              <m:r>
                                <a:rPr lang="en-US" b="0" i="1" smtClean="0">
                                  <a:latin typeface="Cambria Math" panose="02040503050406030204" pitchFamily="18" charset="0"/>
                                </a:rPr>
                                <m:t>6</m:t>
                              </m:r>
                            </m:e>
                            <m:e>
                              <m:r>
                                <a:rPr lang="en-US" i="1">
                                  <a:latin typeface="Cambria Math" panose="02040503050406030204" pitchFamily="18" charset="0"/>
                                </a:rPr>
                                <m:t>0</m:t>
                              </m:r>
                            </m:e>
                          </m:mr>
                          <m:mr>
                            <m:e>
                              <m:r>
                                <a:rPr lang="en-US" i="1">
                                  <a:latin typeface="Cambria Math" panose="02040503050406030204" pitchFamily="18" charset="0"/>
                                </a:rPr>
                                <m:t>0</m:t>
                              </m:r>
                            </m:e>
                            <m:e>
                              <m:r>
                                <a:rPr lang="en-US" b="0" i="1" smtClean="0">
                                  <a:latin typeface="Cambria Math" panose="02040503050406030204" pitchFamily="18" charset="0"/>
                                </a:rPr>
                                <m:t>8</m:t>
                              </m:r>
                            </m:e>
                          </m:mr>
                        </m:m>
                      </m:e>
                    </m:d>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086" t="-2326"/>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2494A5A2-4A3A-824C-014F-FCEDAC7F144E}"/>
              </a:ext>
            </a:extLst>
          </p:cNvPr>
          <p:cNvSpPr>
            <a:spLocks noGrp="1"/>
          </p:cNvSpPr>
          <p:nvPr>
            <p:ph type="sldNum" sz="quarter" idx="12"/>
          </p:nvPr>
        </p:nvSpPr>
        <p:spPr/>
        <p:txBody>
          <a:bodyPr/>
          <a:lstStyle/>
          <a:p>
            <a:fld id="{5E14A864-8846-DC49-9FDC-14F56CA6E9FC}" type="slidenum">
              <a:rPr lang="en-US" smtClean="0"/>
              <a:t>69</a:t>
            </a:fld>
            <a:endParaRPr lang="en-US"/>
          </a:p>
        </p:txBody>
      </p:sp>
    </p:spTree>
    <p:extLst>
      <p:ext uri="{BB962C8B-B14F-4D97-AF65-F5344CB8AC3E}">
        <p14:creationId xmlns:p14="http://schemas.microsoft.com/office/powerpoint/2010/main" val="1782002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Tricks for proving convexity </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Any linear (affine) function is convex</a:t>
                </a:r>
              </a:p>
              <a:p>
                <a:r>
                  <a:rPr lang="en-US" dirty="0"/>
                  <a:t>A nonnegative multiple of a convex function is convex</a:t>
                </a:r>
              </a:p>
              <a:p>
                <a:pPr lvl="1">
                  <a:buFont typeface="Wingdings" charset="2"/>
                  <a:buChar char="§"/>
                </a:pPr>
                <a14:m>
                  <m:oMath xmlns:m="http://schemas.openxmlformats.org/officeDocument/2006/math">
                    <m:r>
                      <a:rPr lang="en-US" b="0" i="1" smtClean="0">
                        <a:solidFill>
                          <a:srgbClr val="FF0000"/>
                        </a:solidFill>
                        <a:latin typeface="Cambria Math" charset="0"/>
                      </a:rPr>
                      <m:t>𝑐𝑓</m:t>
                    </m:r>
                    <m:d>
                      <m:dPr>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charset="0"/>
                          </a:rPr>
                          <m:t>𝑥</m:t>
                        </m:r>
                      </m:e>
                    </m:d>
                    <m:r>
                      <a:rPr lang="en-US" b="0" i="1" smtClean="0">
                        <a:solidFill>
                          <a:srgbClr val="FF0000"/>
                        </a:solidFill>
                        <a:latin typeface="Cambria Math" charset="0"/>
                      </a:rPr>
                      <m:t>     </m:t>
                    </m:r>
                    <m:r>
                      <a:rPr lang="en-US" b="0" i="1" smtClean="0">
                        <a:solidFill>
                          <a:srgbClr val="FF0000"/>
                        </a:solidFill>
                        <a:latin typeface="Cambria Math" charset="0"/>
                      </a:rPr>
                      <m:t>𝑐</m:t>
                    </m:r>
                    <m:r>
                      <a:rPr lang="en-US" b="0" i="1" smtClean="0">
                        <a:solidFill>
                          <a:srgbClr val="FF0000"/>
                        </a:solidFill>
                        <a:latin typeface="Cambria Math" charset="0"/>
                      </a:rPr>
                      <m:t>≥0</m:t>
                    </m:r>
                  </m:oMath>
                </a14:m>
                <a:endParaRPr lang="en-US" dirty="0">
                  <a:solidFill>
                    <a:srgbClr val="FF0000"/>
                  </a:solidFill>
                </a:endParaRPr>
              </a:p>
              <a:p>
                <a:r>
                  <a:rPr lang="en-US" dirty="0"/>
                  <a:t>The sum of convex functions is convex</a:t>
                </a:r>
              </a:p>
              <a:p>
                <a:pPr lvl="1">
                  <a:buFont typeface="Wingdings" charset="2"/>
                  <a:buChar char="§"/>
                </a:pPr>
                <a14:m>
                  <m:oMath xmlns:m="http://schemas.openxmlformats.org/officeDocument/2006/math">
                    <m:r>
                      <a:rPr lang="en-US" i="1">
                        <a:solidFill>
                          <a:srgbClr val="FF0000"/>
                        </a:solidFill>
                        <a:latin typeface="Cambria Math" charset="0"/>
                      </a:rPr>
                      <m:t>𝑓</m:t>
                    </m:r>
                    <m:d>
                      <m:dPr>
                        <m:ctrlPr>
                          <a:rPr lang="en-US" i="1">
                            <a:solidFill>
                              <a:srgbClr val="FF0000"/>
                            </a:solidFill>
                            <a:latin typeface="Cambria Math" panose="02040503050406030204" pitchFamily="18" charset="0"/>
                          </a:rPr>
                        </m:ctrlPr>
                      </m:dPr>
                      <m:e>
                        <m:r>
                          <a:rPr lang="en-US" i="1">
                            <a:solidFill>
                              <a:srgbClr val="FF0000"/>
                            </a:solidFill>
                            <a:latin typeface="Cambria Math" charset="0"/>
                          </a:rPr>
                          <m:t>𝑥</m:t>
                        </m:r>
                      </m:e>
                    </m:d>
                    <m:r>
                      <a:rPr lang="en-US" b="0" i="1" smtClean="0">
                        <a:solidFill>
                          <a:srgbClr val="FF0000"/>
                        </a:solidFill>
                        <a:latin typeface="Cambria Math" charset="0"/>
                      </a:rPr>
                      <m:t>+</m:t>
                    </m:r>
                    <m:r>
                      <a:rPr lang="en-US" b="0" i="1" smtClean="0">
                        <a:solidFill>
                          <a:srgbClr val="FF0000"/>
                        </a:solidFill>
                        <a:latin typeface="Cambria Math" charset="0"/>
                      </a:rPr>
                      <m:t>𝑔</m:t>
                    </m:r>
                    <m:r>
                      <a:rPr lang="en-US" b="0" i="1" smtClean="0">
                        <a:solidFill>
                          <a:srgbClr val="FF0000"/>
                        </a:solidFill>
                        <a:latin typeface="Cambria Math" charset="0"/>
                      </a:rPr>
                      <m:t>(</m:t>
                    </m:r>
                    <m:r>
                      <a:rPr lang="en-US" b="0" i="1" smtClean="0">
                        <a:solidFill>
                          <a:srgbClr val="FF0000"/>
                        </a:solidFill>
                        <a:latin typeface="Cambria Math" charset="0"/>
                      </a:rPr>
                      <m:t>𝑥</m:t>
                    </m:r>
                    <m:r>
                      <a:rPr lang="en-US" b="0" i="1" smtClean="0">
                        <a:solidFill>
                          <a:srgbClr val="FF0000"/>
                        </a:solidFill>
                        <a:latin typeface="Cambria Math" charset="0"/>
                      </a:rPr>
                      <m:t>) </m:t>
                    </m:r>
                  </m:oMath>
                </a14:m>
                <a:endParaRPr lang="en-US" dirty="0"/>
              </a:p>
              <a:p>
                <a:r>
                  <a:rPr lang="en-US" dirty="0"/>
                  <a:t>The composition of convex functions is convex</a:t>
                </a:r>
              </a:p>
              <a:p>
                <a:pPr lvl="1">
                  <a:buFont typeface="Wingdings" charset="2"/>
                  <a:buChar char="§"/>
                </a:pPr>
                <a14:m>
                  <m:oMath xmlns:m="http://schemas.openxmlformats.org/officeDocument/2006/math">
                    <m:r>
                      <a:rPr lang="en-US" i="1">
                        <a:solidFill>
                          <a:srgbClr val="FF0000"/>
                        </a:solidFill>
                        <a:latin typeface="Cambria Math" charset="0"/>
                      </a:rPr>
                      <m:t>𝑓</m:t>
                    </m:r>
                    <m:d>
                      <m:dPr>
                        <m:ctrlPr>
                          <a:rPr lang="en-US" i="1">
                            <a:solidFill>
                              <a:srgbClr val="FF0000"/>
                            </a:solidFill>
                            <a:latin typeface="Cambria Math" panose="02040503050406030204" pitchFamily="18" charset="0"/>
                          </a:rPr>
                        </m:ctrlPr>
                      </m:dPr>
                      <m:e>
                        <m:r>
                          <a:rPr lang="en-US" b="0" i="1" smtClean="0">
                            <a:solidFill>
                              <a:srgbClr val="FF0000"/>
                            </a:solidFill>
                            <a:latin typeface="Cambria Math" charset="0"/>
                          </a:rPr>
                          <m:t>𝑔</m:t>
                        </m:r>
                        <m:d>
                          <m:dPr>
                            <m:ctrlPr>
                              <a:rPr lang="en-US" b="0" i="1" smtClean="0">
                                <a:solidFill>
                                  <a:srgbClr val="FF0000"/>
                                </a:solidFill>
                                <a:latin typeface="Cambria Math" panose="02040503050406030204" pitchFamily="18" charset="0"/>
                              </a:rPr>
                            </m:ctrlPr>
                          </m:dPr>
                          <m:e>
                            <m:r>
                              <a:rPr lang="en-US" i="1">
                                <a:solidFill>
                                  <a:srgbClr val="FF0000"/>
                                </a:solidFill>
                                <a:latin typeface="Cambria Math" charset="0"/>
                              </a:rPr>
                              <m:t>𝑥</m:t>
                            </m:r>
                          </m:e>
                        </m:d>
                      </m:e>
                    </m:d>
                  </m:oMath>
                </a14:m>
                <a:endParaRPr lang="en-US" dirty="0">
                  <a:solidFill>
                    <a:srgbClr val="FF000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278" t="-1702"/>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D37C8162-0375-1A11-8697-28AED9D198CA}"/>
              </a:ext>
            </a:extLst>
          </p:cNvPr>
          <p:cNvSpPr>
            <a:spLocks noGrp="1"/>
          </p:cNvSpPr>
          <p:nvPr>
            <p:ph type="sldNum" sz="quarter" idx="12"/>
          </p:nvPr>
        </p:nvSpPr>
        <p:spPr/>
        <p:txBody>
          <a:bodyPr/>
          <a:lstStyle/>
          <a:p>
            <a:fld id="{5E14A864-8846-DC49-9FDC-14F56CA6E9FC}" type="slidenum">
              <a:rPr lang="en-US" smtClean="0"/>
              <a:t>70</a:t>
            </a:fld>
            <a:endParaRPr lang="en-US"/>
          </a:p>
        </p:txBody>
      </p:sp>
    </p:spTree>
    <p:extLst>
      <p:ext uri="{BB962C8B-B14F-4D97-AF65-F5344CB8AC3E}">
        <p14:creationId xmlns:p14="http://schemas.microsoft.com/office/powerpoint/2010/main" val="79928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Convexity implications </a:t>
            </a:r>
          </a:p>
        </p:txBody>
      </p:sp>
      <p:sp>
        <p:nvSpPr>
          <p:cNvPr id="3" name="Content Placeholder 2"/>
          <p:cNvSpPr>
            <a:spLocks noGrp="1"/>
          </p:cNvSpPr>
          <p:nvPr>
            <p:ph idx="1"/>
          </p:nvPr>
        </p:nvSpPr>
        <p:spPr/>
        <p:txBody>
          <a:bodyPr>
            <a:normAutofit/>
          </a:bodyPr>
          <a:lstStyle/>
          <a:p>
            <a:r>
              <a:rPr lang="en-US" dirty="0"/>
              <a:t>If the objective is a convex function, and the feasible region is a convex set, the following hold true:</a:t>
            </a:r>
          </a:p>
          <a:p>
            <a:pPr lvl="1"/>
            <a:r>
              <a:rPr lang="en-US" dirty="0"/>
              <a:t>If </a:t>
            </a:r>
            <a:r>
              <a:rPr lang="en-US" i="1" dirty="0">
                <a:solidFill>
                  <a:srgbClr val="FF0000"/>
                </a:solidFill>
              </a:rPr>
              <a:t>x</a:t>
            </a:r>
            <a:r>
              <a:rPr lang="en-US" dirty="0"/>
              <a:t> is a local minimum, it is also a global minimum</a:t>
            </a:r>
          </a:p>
          <a:p>
            <a:pPr lvl="1"/>
            <a:r>
              <a:rPr lang="en-US" b="1" dirty="0"/>
              <a:t>Uniqueness</a:t>
            </a:r>
            <a:r>
              <a:rPr lang="en-US" dirty="0"/>
              <a:t>: If </a:t>
            </a:r>
            <a:r>
              <a:rPr lang="en-US" i="1" dirty="0">
                <a:solidFill>
                  <a:srgbClr val="FF0000"/>
                </a:solidFill>
              </a:rPr>
              <a:t>g</a:t>
            </a:r>
            <a:r>
              <a:rPr lang="en-US" dirty="0"/>
              <a:t> is strictly convex, the global minimum is unique</a:t>
            </a:r>
          </a:p>
          <a:p>
            <a:pPr lvl="1"/>
            <a:r>
              <a:rPr lang="en-US" b="1" dirty="0"/>
              <a:t>Connectedness</a:t>
            </a:r>
            <a:r>
              <a:rPr lang="en-US" dirty="0"/>
              <a:t>: The set of global minima is a convex set</a:t>
            </a:r>
          </a:p>
          <a:p>
            <a:r>
              <a:rPr lang="en-US" dirty="0"/>
              <a:t>From here on out, we will assume that the objective function is convex (but not necessarily strictly convex)</a:t>
            </a:r>
          </a:p>
        </p:txBody>
      </p:sp>
      <p:sp>
        <p:nvSpPr>
          <p:cNvPr id="4" name="Slide Number Placeholder 3">
            <a:extLst>
              <a:ext uri="{FF2B5EF4-FFF2-40B4-BE49-F238E27FC236}">
                <a16:creationId xmlns:a16="http://schemas.microsoft.com/office/drawing/2014/main" id="{E12F1EC2-4BA9-D4E4-C64D-DB131A1400C6}"/>
              </a:ext>
            </a:extLst>
          </p:cNvPr>
          <p:cNvSpPr>
            <a:spLocks noGrp="1"/>
          </p:cNvSpPr>
          <p:nvPr>
            <p:ph type="sldNum" sz="quarter" idx="12"/>
          </p:nvPr>
        </p:nvSpPr>
        <p:spPr/>
        <p:txBody>
          <a:bodyPr/>
          <a:lstStyle/>
          <a:p>
            <a:fld id="{5E14A864-8846-DC49-9FDC-14F56CA6E9FC}" type="slidenum">
              <a:rPr lang="en-US" smtClean="0"/>
              <a:t>71</a:t>
            </a:fld>
            <a:endParaRPr lang="en-US"/>
          </a:p>
        </p:txBody>
      </p:sp>
    </p:spTree>
    <p:extLst>
      <p:ext uri="{BB962C8B-B14F-4D97-AF65-F5344CB8AC3E}">
        <p14:creationId xmlns:p14="http://schemas.microsoft.com/office/powerpoint/2010/main" val="1148324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Convexity and optimization </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If there are no constraints and a single variable, </a:t>
                </a:r>
                <a14:m>
                  <m:oMath xmlns:m="http://schemas.openxmlformats.org/officeDocument/2006/math">
                    <m:r>
                      <m:rPr>
                        <m:sty m:val="p"/>
                      </m:rPr>
                      <a:rPr lang="en-US" i="1" dirty="0" smtClean="0">
                        <a:solidFill>
                          <a:srgbClr val="FF0000"/>
                        </a:solidFill>
                        <a:latin typeface="Cambria Math" charset="0"/>
                      </a:rPr>
                      <m:t>min</m:t>
                    </m:r>
                    <m:r>
                      <a:rPr lang="en-US" i="1" dirty="0" smtClean="0">
                        <a:solidFill>
                          <a:srgbClr val="FF0000"/>
                        </a:solidFill>
                        <a:latin typeface="Cambria Math" charset="0"/>
                      </a:rPr>
                      <m:t>⁡</m:t>
                    </m:r>
                    <m:r>
                      <a:rPr lang="en-US" b="0" i="1" dirty="0" smtClean="0">
                        <a:solidFill>
                          <a:srgbClr val="FF0000"/>
                        </a:solidFill>
                        <a:latin typeface="Cambria Math" charset="0"/>
                      </a:rPr>
                      <m:t>𝑔</m:t>
                    </m:r>
                    <m:r>
                      <a:rPr lang="en-US" i="1" dirty="0" smtClean="0">
                        <a:solidFill>
                          <a:srgbClr val="FF0000"/>
                        </a:solidFill>
                        <a:latin typeface="Cambria Math" charset="0"/>
                      </a:rPr>
                      <m:t>(</m:t>
                    </m:r>
                    <m:r>
                      <a:rPr lang="en-US" i="1" dirty="0" smtClean="0">
                        <a:solidFill>
                          <a:srgbClr val="FF0000"/>
                        </a:solidFill>
                        <a:latin typeface="Cambria Math" charset="0"/>
                      </a:rPr>
                      <m:t>𝑥</m:t>
                    </m:r>
                    <m:r>
                      <a:rPr lang="en-US" i="1" dirty="0" smtClean="0">
                        <a:solidFill>
                          <a:srgbClr val="FF0000"/>
                        </a:solidFill>
                        <a:latin typeface="Cambria Math" charset="0"/>
                      </a:rPr>
                      <m:t>)</m:t>
                    </m:r>
                  </m:oMath>
                </a14:m>
                <a:r>
                  <a:rPr lang="en-US" dirty="0">
                    <a:solidFill>
                      <a:srgbClr val="FF0000"/>
                    </a:solidFill>
                  </a:rPr>
                  <a:t> </a:t>
                </a:r>
                <a:r>
                  <a:rPr lang="en-US" dirty="0"/>
                  <a:t>is easy to solve if </a:t>
                </a:r>
                <a14:m>
                  <m:oMath xmlns:m="http://schemas.openxmlformats.org/officeDocument/2006/math">
                    <m:r>
                      <a:rPr lang="en-US" b="0" i="1" dirty="0" smtClean="0">
                        <a:solidFill>
                          <a:srgbClr val="FF0000"/>
                        </a:solidFill>
                        <a:latin typeface="Cambria Math" charset="0"/>
                      </a:rPr>
                      <m:t>𝑔</m:t>
                    </m:r>
                  </m:oMath>
                </a14:m>
                <a:r>
                  <a:rPr lang="en-US" dirty="0"/>
                  <a:t> is differentiable</a:t>
                </a:r>
              </a:p>
              <a:p>
                <a:r>
                  <a:rPr lang="en-US" dirty="0"/>
                  <a:t>Set </a:t>
                </a:r>
                <a14:m>
                  <m:oMath xmlns:m="http://schemas.openxmlformats.org/officeDocument/2006/math">
                    <m:sSup>
                      <m:sSupPr>
                        <m:ctrlPr>
                          <a:rPr lang="en-US" b="0" i="1" dirty="0" smtClean="0">
                            <a:solidFill>
                              <a:srgbClr val="FF0000"/>
                            </a:solidFill>
                            <a:latin typeface="Cambria Math" panose="02040503050406030204" pitchFamily="18" charset="0"/>
                          </a:rPr>
                        </m:ctrlPr>
                      </m:sSupPr>
                      <m:e>
                        <m:r>
                          <a:rPr lang="en-US" i="1" dirty="0">
                            <a:solidFill>
                              <a:srgbClr val="FF0000"/>
                            </a:solidFill>
                            <a:latin typeface="Cambria Math" charset="0"/>
                          </a:rPr>
                          <m:t>𝑔</m:t>
                        </m:r>
                      </m:e>
                      <m:sup>
                        <m:r>
                          <a:rPr lang="en-US" b="0" i="1" dirty="0" smtClean="0">
                            <a:solidFill>
                              <a:srgbClr val="FF0000"/>
                            </a:solidFill>
                            <a:latin typeface="Cambria Math" charset="0"/>
                          </a:rPr>
                          <m:t>′</m:t>
                        </m:r>
                      </m:sup>
                    </m:sSup>
                    <m:d>
                      <m:dPr>
                        <m:ctrlPr>
                          <a:rPr lang="en-US" b="0" i="1" dirty="0" smtClean="0">
                            <a:solidFill>
                              <a:srgbClr val="FF0000"/>
                            </a:solidFill>
                            <a:latin typeface="Cambria Math" panose="02040503050406030204" pitchFamily="18" charset="0"/>
                          </a:rPr>
                        </m:ctrlPr>
                      </m:dPr>
                      <m:e>
                        <m:r>
                          <a:rPr lang="en-US" i="1" dirty="0">
                            <a:solidFill>
                              <a:srgbClr val="FF0000"/>
                            </a:solidFill>
                            <a:latin typeface="Cambria Math" charset="0"/>
                          </a:rPr>
                          <m:t>𝑥</m:t>
                        </m:r>
                      </m:e>
                    </m:d>
                    <m:r>
                      <a:rPr lang="en-US" b="0" i="1" dirty="0" smtClean="0">
                        <a:solidFill>
                          <a:srgbClr val="FF0000"/>
                        </a:solidFill>
                        <a:latin typeface="Cambria Math" charset="0"/>
                      </a:rPr>
                      <m:t>=0</m:t>
                    </m:r>
                  </m:oMath>
                </a14:m>
                <a:r>
                  <a:rPr lang="en-US" dirty="0">
                    <a:solidFill>
                      <a:srgbClr val="FF0000"/>
                    </a:solidFill>
                  </a:rPr>
                  <a:t> </a:t>
                </a:r>
                <a:r>
                  <a:rPr lang="en-US" dirty="0"/>
                  <a:t>and solve for </a:t>
                </a:r>
                <a14:m>
                  <m:oMath xmlns:m="http://schemas.openxmlformats.org/officeDocument/2006/math">
                    <m:r>
                      <a:rPr lang="en-US" i="1" dirty="0" smtClean="0">
                        <a:solidFill>
                          <a:srgbClr val="FF0000"/>
                        </a:solidFill>
                        <a:latin typeface="Cambria Math" charset="0"/>
                      </a:rPr>
                      <m:t>𝑥</m:t>
                    </m:r>
                  </m:oMath>
                </a14:m>
                <a:endParaRPr lang="en-US" dirty="0">
                  <a:solidFill>
                    <a:srgbClr val="FF0000"/>
                  </a:solidFill>
                </a:endParaRPr>
              </a:p>
              <a:p>
                <a:r>
                  <a:rPr lang="en-US" dirty="0"/>
                  <a:t>Since </a:t>
                </a:r>
                <a14:m>
                  <m:oMath xmlns:m="http://schemas.openxmlformats.org/officeDocument/2006/math">
                    <m:r>
                      <a:rPr lang="en-US" i="1" dirty="0" smtClean="0">
                        <a:solidFill>
                          <a:srgbClr val="FF0000"/>
                        </a:solidFill>
                        <a:latin typeface="Cambria Math" charset="0"/>
                      </a:rPr>
                      <m:t>𝑔</m:t>
                    </m:r>
                  </m:oMath>
                </a14:m>
                <a:r>
                  <a:rPr lang="en-US" dirty="0"/>
                  <a:t> is convex we don't have to check whether this point is a minimum or a maximum, local or global, etc.</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278" t="-1702"/>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F66FFBEF-CB60-D782-8E98-8CC630DA6681}"/>
              </a:ext>
            </a:extLst>
          </p:cNvPr>
          <p:cNvSpPr>
            <a:spLocks noGrp="1"/>
          </p:cNvSpPr>
          <p:nvPr>
            <p:ph type="sldNum" sz="quarter" idx="12"/>
          </p:nvPr>
        </p:nvSpPr>
        <p:spPr/>
        <p:txBody>
          <a:bodyPr/>
          <a:lstStyle/>
          <a:p>
            <a:fld id="{5E14A864-8846-DC49-9FDC-14F56CA6E9FC}" type="slidenum">
              <a:rPr lang="en-US" smtClean="0"/>
              <a:t>72</a:t>
            </a:fld>
            <a:endParaRPr lang="en-US"/>
          </a:p>
        </p:txBody>
      </p:sp>
    </p:spTree>
    <p:extLst>
      <p:ext uri="{BB962C8B-B14F-4D97-AF65-F5344CB8AC3E}">
        <p14:creationId xmlns:p14="http://schemas.microsoft.com/office/powerpoint/2010/main" val="489568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Convexity and optimization </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What happens if there is a non-negativity constraint: </a:t>
                </a:r>
                <a14:m>
                  <m:oMath xmlns:m="http://schemas.openxmlformats.org/officeDocument/2006/math">
                    <m:r>
                      <m:rPr>
                        <m:sty m:val="p"/>
                      </m:rPr>
                      <a:rPr lang="en-US" i="1" dirty="0" smtClean="0">
                        <a:solidFill>
                          <a:srgbClr val="FF0000"/>
                        </a:solidFill>
                        <a:latin typeface="Cambria Math" charset="0"/>
                      </a:rPr>
                      <m:t>min</m:t>
                    </m:r>
                    <m:r>
                      <a:rPr lang="en-US" i="1" dirty="0" smtClean="0">
                        <a:solidFill>
                          <a:srgbClr val="FF0000"/>
                        </a:solidFill>
                        <a:latin typeface="Cambria Math" charset="0"/>
                      </a:rPr>
                      <m:t>⁡</m:t>
                    </m:r>
                    <m:r>
                      <a:rPr lang="en-US" i="1" dirty="0" smtClean="0">
                        <a:solidFill>
                          <a:srgbClr val="FF0000"/>
                        </a:solidFill>
                        <a:latin typeface="Cambria Math" charset="0"/>
                      </a:rPr>
                      <m:t>𝑔</m:t>
                    </m:r>
                    <m:r>
                      <a:rPr lang="en-US" i="1" dirty="0" smtClean="0">
                        <a:solidFill>
                          <a:srgbClr val="FF0000"/>
                        </a:solidFill>
                        <a:latin typeface="Cambria Math" charset="0"/>
                      </a:rPr>
                      <m:t>(</m:t>
                    </m:r>
                    <m:r>
                      <a:rPr lang="en-US" i="1" dirty="0" smtClean="0">
                        <a:solidFill>
                          <a:srgbClr val="FF0000"/>
                        </a:solidFill>
                        <a:latin typeface="Cambria Math" charset="0"/>
                      </a:rPr>
                      <m:t>𝑥</m:t>
                    </m:r>
                    <m:r>
                      <a:rPr lang="en-US" i="1" dirty="0" smtClean="0">
                        <a:solidFill>
                          <a:srgbClr val="FF0000"/>
                        </a:solidFill>
                        <a:latin typeface="Cambria Math" charset="0"/>
                      </a:rPr>
                      <m:t>)</m:t>
                    </m:r>
                  </m:oMath>
                </a14:m>
                <a:r>
                  <a:rPr lang="en-US" dirty="0">
                    <a:solidFill>
                      <a:srgbClr val="FF0000"/>
                    </a:solidFill>
                  </a:rPr>
                  <a:t> </a:t>
                </a:r>
                <a:r>
                  <a:rPr lang="en-US" dirty="0"/>
                  <a:t>such that </a:t>
                </a:r>
                <a14:m>
                  <m:oMath xmlns:m="http://schemas.openxmlformats.org/officeDocument/2006/math">
                    <m:r>
                      <a:rPr lang="en-US" i="1" dirty="0" smtClean="0">
                        <a:solidFill>
                          <a:srgbClr val="FF0000"/>
                        </a:solidFill>
                        <a:latin typeface="Cambria Math" charset="0"/>
                      </a:rPr>
                      <m:t>𝑥</m:t>
                    </m:r>
                    <m:r>
                      <a:rPr lang="en-US" b="0" i="1" dirty="0" smtClean="0">
                        <a:solidFill>
                          <a:srgbClr val="FF0000"/>
                        </a:solidFill>
                        <a:latin typeface="Cambria Math" charset="0"/>
                      </a:rPr>
                      <m:t>≥0</m:t>
                    </m:r>
                  </m:oMath>
                </a14:m>
                <a:r>
                  <a:rPr lang="en-US" dirty="0"/>
                  <a:t> </a:t>
                </a:r>
              </a:p>
              <a:p>
                <a:r>
                  <a:rPr lang="en-US" dirty="0"/>
                  <a:t>There are two possibilities:</a:t>
                </a:r>
              </a:p>
              <a:p>
                <a:pPr lvl="1">
                  <a:buFont typeface="Wingdings" charset="2"/>
                  <a:buChar char="§"/>
                </a:pPr>
                <a14:m>
                  <m:oMath xmlns:m="http://schemas.openxmlformats.org/officeDocument/2006/math">
                    <m:r>
                      <a:rPr lang="en-US" i="1" dirty="0" smtClean="0">
                        <a:solidFill>
                          <a:srgbClr val="FF0000"/>
                        </a:solidFill>
                        <a:latin typeface="Cambria Math" charset="0"/>
                      </a:rPr>
                      <m:t>𝑥</m:t>
                    </m:r>
                    <m:r>
                      <a:rPr lang="en-US" i="1" dirty="0" smtClean="0">
                        <a:solidFill>
                          <a:srgbClr val="FF0000"/>
                        </a:solidFill>
                        <a:latin typeface="Cambria Math" charset="0"/>
                      </a:rPr>
                      <m:t>≥0</m:t>
                    </m:r>
                  </m:oMath>
                </a14:m>
                <a:r>
                  <a:rPr lang="en-US" dirty="0"/>
                  <a:t> and </a:t>
                </a:r>
                <a14:m>
                  <m:oMath xmlns:m="http://schemas.openxmlformats.org/officeDocument/2006/math">
                    <m:sSup>
                      <m:sSupPr>
                        <m:ctrlPr>
                          <a:rPr lang="en-US" i="1" dirty="0" smtClean="0">
                            <a:solidFill>
                              <a:srgbClr val="FF0000"/>
                            </a:solidFill>
                            <a:latin typeface="Cambria Math" panose="02040503050406030204" pitchFamily="18" charset="0"/>
                          </a:rPr>
                        </m:ctrlPr>
                      </m:sSupPr>
                      <m:e>
                        <m:r>
                          <a:rPr lang="en-US" i="1" dirty="0">
                            <a:solidFill>
                              <a:srgbClr val="FF0000"/>
                            </a:solidFill>
                            <a:latin typeface="Cambria Math" charset="0"/>
                          </a:rPr>
                          <m:t>𝑔</m:t>
                        </m:r>
                      </m:e>
                      <m:sup>
                        <m:r>
                          <a:rPr lang="en-US" i="1" dirty="0">
                            <a:solidFill>
                              <a:srgbClr val="FF0000"/>
                            </a:solidFill>
                            <a:latin typeface="Cambria Math" charset="0"/>
                          </a:rPr>
                          <m:t>′</m:t>
                        </m:r>
                      </m:sup>
                    </m:sSup>
                    <m:d>
                      <m:dPr>
                        <m:ctrlPr>
                          <a:rPr lang="en-US" i="1" dirty="0">
                            <a:solidFill>
                              <a:srgbClr val="FF0000"/>
                            </a:solidFill>
                            <a:latin typeface="Cambria Math" panose="02040503050406030204" pitchFamily="18" charset="0"/>
                          </a:rPr>
                        </m:ctrlPr>
                      </m:dPr>
                      <m:e>
                        <m:r>
                          <a:rPr lang="en-US" i="1" dirty="0">
                            <a:solidFill>
                              <a:srgbClr val="FF0000"/>
                            </a:solidFill>
                            <a:latin typeface="Cambria Math" charset="0"/>
                          </a:rPr>
                          <m:t>𝑥</m:t>
                        </m:r>
                      </m:e>
                    </m:d>
                    <m:r>
                      <a:rPr lang="en-US" i="1" dirty="0">
                        <a:solidFill>
                          <a:srgbClr val="FF0000"/>
                        </a:solidFill>
                        <a:latin typeface="Cambria Math" charset="0"/>
                      </a:rPr>
                      <m:t>=0</m:t>
                    </m:r>
                  </m:oMath>
                </a14:m>
                <a:r>
                  <a:rPr lang="en-US" dirty="0">
                    <a:solidFill>
                      <a:srgbClr val="FF0000"/>
                    </a:solidFill>
                  </a:rPr>
                  <a:t> </a:t>
                </a:r>
                <a:r>
                  <a:rPr lang="en-US" dirty="0"/>
                  <a:t>(same as before, just checking that </a:t>
                </a:r>
                <a:r>
                  <a:rPr lang="en-US" i="1" dirty="0">
                    <a:solidFill>
                      <a:srgbClr val="FF0000"/>
                    </a:solidFill>
                  </a:rPr>
                  <a:t>x</a:t>
                </a:r>
                <a:r>
                  <a:rPr lang="en-US" dirty="0"/>
                  <a:t> is feasible)</a:t>
                </a:r>
              </a:p>
              <a:p>
                <a:pPr lvl="1">
                  <a:buFont typeface="Wingdings" charset="2"/>
                  <a:buChar char="§"/>
                </a:pPr>
                <a14:m>
                  <m:oMath xmlns:m="http://schemas.openxmlformats.org/officeDocument/2006/math">
                    <m:r>
                      <a:rPr lang="en-US" i="1" dirty="0" smtClean="0">
                        <a:solidFill>
                          <a:srgbClr val="FF0000"/>
                        </a:solidFill>
                        <a:latin typeface="Cambria Math" charset="0"/>
                      </a:rPr>
                      <m:t>𝑥</m:t>
                    </m:r>
                    <m:r>
                      <a:rPr lang="en-US" b="0" i="1" dirty="0" smtClean="0">
                        <a:solidFill>
                          <a:srgbClr val="FF0000"/>
                        </a:solidFill>
                        <a:latin typeface="Cambria Math" charset="0"/>
                      </a:rPr>
                      <m:t>=</m:t>
                    </m:r>
                    <m:r>
                      <a:rPr lang="en-US" i="1" dirty="0">
                        <a:solidFill>
                          <a:srgbClr val="FF0000"/>
                        </a:solidFill>
                        <a:latin typeface="Cambria Math" charset="0"/>
                      </a:rPr>
                      <m:t>0</m:t>
                    </m:r>
                  </m:oMath>
                </a14:m>
                <a:r>
                  <a:rPr lang="en-US" dirty="0"/>
                  <a:t> and </a:t>
                </a:r>
                <a14:m>
                  <m:oMath xmlns:m="http://schemas.openxmlformats.org/officeDocument/2006/math">
                    <m:sSup>
                      <m:sSupPr>
                        <m:ctrlPr>
                          <a:rPr lang="en-US" i="1" dirty="0" smtClean="0">
                            <a:solidFill>
                              <a:srgbClr val="FF0000"/>
                            </a:solidFill>
                            <a:latin typeface="Cambria Math" panose="02040503050406030204" pitchFamily="18" charset="0"/>
                          </a:rPr>
                        </m:ctrlPr>
                      </m:sSupPr>
                      <m:e>
                        <m:r>
                          <a:rPr lang="en-US" i="1" dirty="0">
                            <a:solidFill>
                              <a:srgbClr val="FF0000"/>
                            </a:solidFill>
                            <a:latin typeface="Cambria Math" charset="0"/>
                          </a:rPr>
                          <m:t>𝑔</m:t>
                        </m:r>
                      </m:e>
                      <m:sup>
                        <m:r>
                          <a:rPr lang="en-US" i="1" dirty="0">
                            <a:solidFill>
                              <a:srgbClr val="FF0000"/>
                            </a:solidFill>
                            <a:latin typeface="Cambria Math" charset="0"/>
                          </a:rPr>
                          <m:t>′</m:t>
                        </m:r>
                      </m:sup>
                    </m:sSup>
                    <m:d>
                      <m:dPr>
                        <m:ctrlPr>
                          <a:rPr lang="en-US" i="1" dirty="0">
                            <a:solidFill>
                              <a:srgbClr val="FF0000"/>
                            </a:solidFill>
                            <a:latin typeface="Cambria Math" panose="02040503050406030204" pitchFamily="18" charset="0"/>
                          </a:rPr>
                        </m:ctrlPr>
                      </m:dPr>
                      <m:e>
                        <m:r>
                          <a:rPr lang="en-US" i="1" dirty="0">
                            <a:solidFill>
                              <a:srgbClr val="FF0000"/>
                            </a:solidFill>
                            <a:latin typeface="Cambria Math" charset="0"/>
                          </a:rPr>
                          <m:t>𝑥</m:t>
                        </m:r>
                      </m:e>
                    </m:d>
                    <m:r>
                      <a:rPr lang="en-US" b="0" i="1" dirty="0" smtClean="0">
                        <a:solidFill>
                          <a:srgbClr val="FF0000"/>
                        </a:solidFill>
                        <a:latin typeface="Cambria Math" charset="0"/>
                      </a:rPr>
                      <m:t>≥</m:t>
                    </m:r>
                    <m:r>
                      <a:rPr lang="en-US" i="1" dirty="0">
                        <a:solidFill>
                          <a:srgbClr val="FF0000"/>
                        </a:solidFill>
                        <a:latin typeface="Cambria Math" charset="0"/>
                      </a:rPr>
                      <m:t>0</m:t>
                    </m:r>
                  </m:oMath>
                </a14:m>
                <a:r>
                  <a:rPr lang="en-US" dirty="0">
                    <a:solidFill>
                      <a:srgbClr val="FF0000"/>
                    </a:solidFill>
                  </a:rPr>
                  <a:t> </a:t>
                </a:r>
                <a:r>
                  <a:rPr lang="en-US" dirty="0"/>
                  <a:t>(the optimal point is at </a:t>
                </a:r>
                <a14:m>
                  <m:oMath xmlns:m="http://schemas.openxmlformats.org/officeDocument/2006/math">
                    <m:r>
                      <a:rPr lang="en-US" i="1" dirty="0" smtClean="0">
                        <a:solidFill>
                          <a:srgbClr val="FF0000"/>
                        </a:solidFill>
                        <a:latin typeface="Cambria Math" charset="0"/>
                      </a:rPr>
                      <m:t>𝑥</m:t>
                    </m:r>
                    <m:r>
                      <a:rPr lang="en-US" i="1" dirty="0" smtClean="0">
                        <a:solidFill>
                          <a:srgbClr val="FF0000"/>
                        </a:solidFill>
                        <a:latin typeface="Cambria Math" charset="0"/>
                      </a:rPr>
                      <m:t>=0</m:t>
                    </m:r>
                  </m:oMath>
                </a14:m>
                <a:r>
                  <a:rPr lang="en-US" dirty="0"/>
                  <a:t>)</a:t>
                </a:r>
              </a:p>
              <a:p>
                <a:r>
                  <a:rPr lang="en-US" dirty="0"/>
                  <a:t>We want to summarize these conditions with equations </a:t>
                </a:r>
              </a:p>
              <a:p>
                <a:r>
                  <a:rPr lang="en-US" dirty="0"/>
                  <a:t>We need both </a:t>
                </a:r>
                <a14:m>
                  <m:oMath xmlns:m="http://schemas.openxmlformats.org/officeDocument/2006/math">
                    <m:r>
                      <a:rPr lang="en-US" i="1" dirty="0" smtClean="0">
                        <a:solidFill>
                          <a:srgbClr val="FF0000"/>
                        </a:solidFill>
                        <a:latin typeface="Cambria Math" charset="0"/>
                      </a:rPr>
                      <m:t>𝑥</m:t>
                    </m:r>
                  </m:oMath>
                </a14:m>
                <a:r>
                  <a:rPr lang="en-US" dirty="0"/>
                  <a:t> and </a:t>
                </a:r>
                <a14:m>
                  <m:oMath xmlns:m="http://schemas.openxmlformats.org/officeDocument/2006/math">
                    <m:sSup>
                      <m:sSupPr>
                        <m:ctrlPr>
                          <a:rPr lang="en-US" i="1" dirty="0" smtClean="0">
                            <a:solidFill>
                              <a:srgbClr val="FF0000"/>
                            </a:solidFill>
                            <a:latin typeface="Cambria Math" panose="02040503050406030204" pitchFamily="18" charset="0"/>
                          </a:rPr>
                        </m:ctrlPr>
                      </m:sSupPr>
                      <m:e>
                        <m:r>
                          <a:rPr lang="en-US" i="1" dirty="0">
                            <a:solidFill>
                              <a:srgbClr val="FF0000"/>
                            </a:solidFill>
                            <a:latin typeface="Cambria Math" charset="0"/>
                          </a:rPr>
                          <m:t>𝑔</m:t>
                        </m:r>
                      </m:e>
                      <m:sup>
                        <m:r>
                          <a:rPr lang="en-US" i="1" dirty="0">
                            <a:solidFill>
                              <a:srgbClr val="FF0000"/>
                            </a:solidFill>
                            <a:latin typeface="Cambria Math" charset="0"/>
                          </a:rPr>
                          <m:t>′</m:t>
                        </m:r>
                      </m:sup>
                    </m:sSup>
                    <m:d>
                      <m:dPr>
                        <m:ctrlPr>
                          <a:rPr lang="en-US" i="1" dirty="0">
                            <a:solidFill>
                              <a:srgbClr val="FF0000"/>
                            </a:solidFill>
                            <a:latin typeface="Cambria Math" panose="02040503050406030204" pitchFamily="18" charset="0"/>
                          </a:rPr>
                        </m:ctrlPr>
                      </m:dPr>
                      <m:e>
                        <m:r>
                          <a:rPr lang="en-US" i="1" dirty="0">
                            <a:solidFill>
                              <a:srgbClr val="FF0000"/>
                            </a:solidFill>
                            <a:latin typeface="Cambria Math" charset="0"/>
                          </a:rPr>
                          <m:t>𝑥</m:t>
                        </m:r>
                      </m:e>
                    </m:d>
                  </m:oMath>
                </a14:m>
                <a:r>
                  <a:rPr lang="en-US" dirty="0"/>
                  <a:t> to be nonnegative, but at least one of them must be zero</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087" t="-2332"/>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B2713A1E-F683-CDA5-C5BD-6AEECD8C22D7}"/>
              </a:ext>
            </a:extLst>
          </p:cNvPr>
          <p:cNvSpPr>
            <a:spLocks noGrp="1"/>
          </p:cNvSpPr>
          <p:nvPr>
            <p:ph type="sldNum" sz="quarter" idx="12"/>
          </p:nvPr>
        </p:nvSpPr>
        <p:spPr/>
        <p:txBody>
          <a:bodyPr/>
          <a:lstStyle/>
          <a:p>
            <a:fld id="{5E14A864-8846-DC49-9FDC-14F56CA6E9FC}" type="slidenum">
              <a:rPr lang="en-US" smtClean="0"/>
              <a:t>73</a:t>
            </a:fld>
            <a:endParaRPr lang="en-US"/>
          </a:p>
        </p:txBody>
      </p:sp>
    </p:spTree>
    <p:extLst>
      <p:ext uri="{BB962C8B-B14F-4D97-AF65-F5344CB8AC3E}">
        <p14:creationId xmlns:p14="http://schemas.microsoft.com/office/powerpoint/2010/main" val="2002560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optimality conditions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The solution must follow the non-negativity optimality conditions:</a:t>
                </a:r>
              </a:p>
              <a:p>
                <a:pPr lvl="1">
                  <a:buFont typeface="Wingdings" charset="2"/>
                  <a:buChar char="§"/>
                </a:pPr>
                <a14:m>
                  <m:oMath xmlns:m="http://schemas.openxmlformats.org/officeDocument/2006/math">
                    <m:r>
                      <a:rPr lang="en-US" i="1" dirty="0" smtClean="0">
                        <a:solidFill>
                          <a:srgbClr val="FF0000"/>
                        </a:solidFill>
                        <a:latin typeface="Cambria Math" charset="0"/>
                      </a:rPr>
                      <m:t>𝑥</m:t>
                    </m:r>
                    <m:r>
                      <a:rPr lang="en-US" i="1" dirty="0" smtClean="0">
                        <a:solidFill>
                          <a:srgbClr val="FF0000"/>
                        </a:solidFill>
                        <a:latin typeface="Cambria Math" charset="0"/>
                      </a:rPr>
                      <m:t>≥0</m:t>
                    </m:r>
                  </m:oMath>
                </a14:m>
                <a:endParaRPr lang="en-US" dirty="0">
                  <a:solidFill>
                    <a:srgbClr val="FF0000"/>
                  </a:solidFill>
                </a:endParaRPr>
              </a:p>
              <a:p>
                <a:pPr lvl="1">
                  <a:buFont typeface="Wingdings" charset="2"/>
                  <a:buChar char="§"/>
                </a:pPr>
                <a14:m>
                  <m:oMath xmlns:m="http://schemas.openxmlformats.org/officeDocument/2006/math">
                    <m:sSup>
                      <m:sSupPr>
                        <m:ctrlPr>
                          <a:rPr lang="en-US" i="1" dirty="0">
                            <a:solidFill>
                              <a:srgbClr val="FF0000"/>
                            </a:solidFill>
                            <a:latin typeface="Cambria Math" panose="02040503050406030204" pitchFamily="18" charset="0"/>
                          </a:rPr>
                        </m:ctrlPr>
                      </m:sSupPr>
                      <m:e>
                        <m:r>
                          <a:rPr lang="en-US" i="1" dirty="0">
                            <a:solidFill>
                              <a:srgbClr val="FF0000"/>
                            </a:solidFill>
                            <a:latin typeface="Cambria Math" charset="0"/>
                          </a:rPr>
                          <m:t>𝑔</m:t>
                        </m:r>
                      </m:e>
                      <m:sup>
                        <m:r>
                          <a:rPr lang="en-US" i="1" dirty="0">
                            <a:solidFill>
                              <a:srgbClr val="FF0000"/>
                            </a:solidFill>
                            <a:latin typeface="Cambria Math" charset="0"/>
                          </a:rPr>
                          <m:t>′</m:t>
                        </m:r>
                      </m:sup>
                    </m:sSup>
                    <m:d>
                      <m:dPr>
                        <m:ctrlPr>
                          <a:rPr lang="en-US" i="1" dirty="0">
                            <a:solidFill>
                              <a:srgbClr val="FF0000"/>
                            </a:solidFill>
                            <a:latin typeface="Cambria Math" panose="02040503050406030204" pitchFamily="18" charset="0"/>
                          </a:rPr>
                        </m:ctrlPr>
                      </m:dPr>
                      <m:e>
                        <m:r>
                          <a:rPr lang="en-US" i="1" dirty="0">
                            <a:solidFill>
                              <a:srgbClr val="FF0000"/>
                            </a:solidFill>
                            <a:latin typeface="Cambria Math" charset="0"/>
                          </a:rPr>
                          <m:t>𝑥</m:t>
                        </m:r>
                      </m:e>
                    </m:d>
                    <m:r>
                      <a:rPr lang="en-US" i="1" dirty="0">
                        <a:solidFill>
                          <a:srgbClr val="FF0000"/>
                        </a:solidFill>
                        <a:latin typeface="Cambria Math" charset="0"/>
                      </a:rPr>
                      <m:t>≥0</m:t>
                    </m:r>
                  </m:oMath>
                </a14:m>
                <a:r>
                  <a:rPr lang="en-US" dirty="0">
                    <a:solidFill>
                      <a:srgbClr val="FF0000"/>
                    </a:solidFill>
                  </a:rPr>
                  <a:t> </a:t>
                </a:r>
              </a:p>
              <a:p>
                <a:pPr lvl="1">
                  <a:buFont typeface="Wingdings" charset="2"/>
                  <a:buChar char="§"/>
                </a:pPr>
                <a14:m>
                  <m:oMath xmlns:m="http://schemas.openxmlformats.org/officeDocument/2006/math">
                    <m:r>
                      <a:rPr lang="en-US" b="0" i="1" dirty="0" smtClean="0">
                        <a:solidFill>
                          <a:srgbClr val="FF0000"/>
                        </a:solidFill>
                        <a:latin typeface="Cambria Math" charset="0"/>
                      </a:rPr>
                      <m:t>𝑥</m:t>
                    </m:r>
                    <m:sSup>
                      <m:sSupPr>
                        <m:ctrlPr>
                          <a:rPr lang="en-US" i="1" dirty="0">
                            <a:solidFill>
                              <a:srgbClr val="FF0000"/>
                            </a:solidFill>
                            <a:latin typeface="Cambria Math" panose="02040503050406030204" pitchFamily="18" charset="0"/>
                          </a:rPr>
                        </m:ctrlPr>
                      </m:sSupPr>
                      <m:e>
                        <m:r>
                          <a:rPr lang="en-US" i="1" dirty="0">
                            <a:solidFill>
                              <a:srgbClr val="FF0000"/>
                            </a:solidFill>
                            <a:latin typeface="Cambria Math" charset="0"/>
                          </a:rPr>
                          <m:t>𝑔</m:t>
                        </m:r>
                      </m:e>
                      <m:sup>
                        <m:r>
                          <a:rPr lang="en-US" i="1" dirty="0">
                            <a:solidFill>
                              <a:srgbClr val="FF0000"/>
                            </a:solidFill>
                            <a:latin typeface="Cambria Math" charset="0"/>
                          </a:rPr>
                          <m:t>′</m:t>
                        </m:r>
                      </m:sup>
                    </m:sSup>
                    <m:d>
                      <m:dPr>
                        <m:ctrlPr>
                          <a:rPr lang="en-US" i="1" dirty="0">
                            <a:solidFill>
                              <a:srgbClr val="FF0000"/>
                            </a:solidFill>
                            <a:latin typeface="Cambria Math" panose="02040503050406030204" pitchFamily="18" charset="0"/>
                          </a:rPr>
                        </m:ctrlPr>
                      </m:dPr>
                      <m:e>
                        <m:r>
                          <a:rPr lang="en-US" i="1" dirty="0">
                            <a:solidFill>
                              <a:srgbClr val="FF0000"/>
                            </a:solidFill>
                            <a:latin typeface="Cambria Math" charset="0"/>
                          </a:rPr>
                          <m:t>𝑥</m:t>
                        </m:r>
                      </m:e>
                    </m:d>
                    <m:r>
                      <a:rPr lang="en-US" b="0" i="1" dirty="0" smtClean="0">
                        <a:solidFill>
                          <a:srgbClr val="FF0000"/>
                        </a:solidFill>
                        <a:latin typeface="Cambria Math" charset="0"/>
                      </a:rPr>
                      <m:t>=</m:t>
                    </m:r>
                    <m:r>
                      <a:rPr lang="en-US" i="1" dirty="0">
                        <a:solidFill>
                          <a:srgbClr val="FF0000"/>
                        </a:solidFill>
                        <a:latin typeface="Cambria Math" charset="0"/>
                      </a:rPr>
                      <m:t>0</m:t>
                    </m:r>
                  </m:oMath>
                </a14:m>
                <a:r>
                  <a:rPr lang="en-US" dirty="0"/>
                  <a:t> </a:t>
                </a:r>
              </a:p>
              <a:p>
                <a:r>
                  <a:rPr lang="en-US" dirty="0"/>
                  <a:t>If we can find a value of </a:t>
                </a:r>
                <a14:m>
                  <m:oMath xmlns:m="http://schemas.openxmlformats.org/officeDocument/2006/math">
                    <m:r>
                      <a:rPr lang="en-US" i="1" dirty="0" smtClean="0">
                        <a:solidFill>
                          <a:srgbClr val="FF0000"/>
                        </a:solidFill>
                        <a:latin typeface="Cambria Math" charset="0"/>
                      </a:rPr>
                      <m:t>𝑥</m:t>
                    </m:r>
                  </m:oMath>
                </a14:m>
                <a:r>
                  <a:rPr lang="en-US" dirty="0"/>
                  <a:t> that satisfies all three conditions, it is the optimal solution</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278" t="-1702"/>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10574618-A58D-B4ED-E032-6DD4E18B691E}"/>
              </a:ext>
            </a:extLst>
          </p:cNvPr>
          <p:cNvSpPr>
            <a:spLocks noGrp="1"/>
          </p:cNvSpPr>
          <p:nvPr>
            <p:ph type="sldNum" sz="quarter" idx="12"/>
          </p:nvPr>
        </p:nvSpPr>
        <p:spPr/>
        <p:txBody>
          <a:bodyPr/>
          <a:lstStyle/>
          <a:p>
            <a:fld id="{5E14A864-8846-DC49-9FDC-14F56CA6E9FC}" type="slidenum">
              <a:rPr lang="en-US" smtClean="0"/>
              <a:t>74</a:t>
            </a:fld>
            <a:endParaRPr lang="en-US"/>
          </a:p>
        </p:txBody>
      </p:sp>
    </p:spTree>
    <p:extLst>
      <p:ext uri="{BB962C8B-B14F-4D97-AF65-F5344CB8AC3E}">
        <p14:creationId xmlns:p14="http://schemas.microsoft.com/office/powerpoint/2010/main" val="3380324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Find the minimum for:</a:t>
                </a:r>
              </a:p>
              <a:p>
                <a:pPr lvl="1">
                  <a:buFont typeface="Wingdings" charset="2"/>
                  <a:buChar char="§"/>
                </a:pPr>
                <a14:m>
                  <m:oMath xmlns:m="http://schemas.openxmlformats.org/officeDocument/2006/math">
                    <m:r>
                      <a:rPr lang="en-US" b="0" i="1" smtClean="0">
                        <a:solidFill>
                          <a:srgbClr val="FF0000"/>
                        </a:solidFill>
                        <a:latin typeface="Cambria Math" charset="0"/>
                      </a:rPr>
                      <m:t>𝑔</m:t>
                    </m:r>
                    <m:d>
                      <m:dPr>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charset="0"/>
                          </a:rPr>
                          <m:t>𝑥</m:t>
                        </m:r>
                      </m:e>
                    </m:d>
                    <m:r>
                      <a:rPr lang="en-US" b="0" i="1" smtClean="0">
                        <a:solidFill>
                          <a:srgbClr val="FF0000"/>
                        </a:solidFill>
                        <a:latin typeface="Cambria Math" charset="0"/>
                      </a:rPr>
                      <m:t>=</m:t>
                    </m:r>
                    <m:sSup>
                      <m:sSupPr>
                        <m:ctrlPr>
                          <a:rPr lang="en-US" b="0" i="1" smtClean="0">
                            <a:solidFill>
                              <a:srgbClr val="FF0000"/>
                            </a:solidFill>
                            <a:latin typeface="Cambria Math" panose="02040503050406030204" pitchFamily="18" charset="0"/>
                          </a:rPr>
                        </m:ctrlPr>
                      </m:sSupPr>
                      <m:e>
                        <m:r>
                          <a:rPr lang="en-US" b="0" i="1" smtClean="0">
                            <a:solidFill>
                              <a:srgbClr val="FF0000"/>
                            </a:solidFill>
                            <a:latin typeface="Cambria Math" charset="0"/>
                          </a:rPr>
                          <m:t>𝑥</m:t>
                        </m:r>
                      </m:e>
                      <m:sup>
                        <m:r>
                          <a:rPr lang="en-US" b="0" i="1" smtClean="0">
                            <a:solidFill>
                              <a:srgbClr val="FF0000"/>
                            </a:solidFill>
                            <a:latin typeface="Cambria Math" charset="0"/>
                          </a:rPr>
                          <m:t>2</m:t>
                        </m:r>
                      </m:sup>
                    </m:sSup>
                    <m:r>
                      <a:rPr lang="en-US" b="0" i="1" smtClean="0">
                        <a:solidFill>
                          <a:srgbClr val="FF0000"/>
                        </a:solidFill>
                        <a:latin typeface="Cambria Math" charset="0"/>
                      </a:rPr>
                      <m:t>+4</m:t>
                    </m:r>
                    <m:r>
                      <a:rPr lang="en-US" b="0" i="1" smtClean="0">
                        <a:solidFill>
                          <a:srgbClr val="FF0000"/>
                        </a:solidFill>
                        <a:latin typeface="Cambria Math" charset="0"/>
                      </a:rPr>
                      <m:t>𝑥</m:t>
                    </m:r>
                    <m:r>
                      <a:rPr lang="en-US" b="0" i="1" smtClean="0">
                        <a:solidFill>
                          <a:srgbClr val="FF0000"/>
                        </a:solidFill>
                        <a:latin typeface="Cambria Math" charset="0"/>
                      </a:rPr>
                      <m:t>+5</m:t>
                    </m:r>
                  </m:oMath>
                </a14:m>
                <a:endParaRPr lang="en-US" dirty="0">
                  <a:solidFill>
                    <a:srgbClr val="FF0000"/>
                  </a:solidFill>
                </a:endParaRPr>
              </a:p>
              <a:p>
                <a:pPr lvl="1">
                  <a:buFont typeface="Wingdings" charset="2"/>
                  <a:buChar char="§"/>
                </a:pPr>
                <a:r>
                  <a:rPr lang="en-US" dirty="0"/>
                  <a:t>S.T.</a:t>
                </a:r>
              </a:p>
              <a:p>
                <a:pPr lvl="2">
                  <a:buFont typeface="Arial" charset="0"/>
                  <a:buChar char="•"/>
                </a:pPr>
                <a14:m>
                  <m:oMath xmlns:m="http://schemas.openxmlformats.org/officeDocument/2006/math">
                    <m:r>
                      <a:rPr lang="en-US" i="1" dirty="0" smtClean="0">
                        <a:solidFill>
                          <a:srgbClr val="FF0000"/>
                        </a:solidFill>
                        <a:latin typeface="Cambria Math" charset="0"/>
                      </a:rPr>
                      <m:t>𝑥</m:t>
                    </m:r>
                    <m:r>
                      <a:rPr lang="en-US" i="1" dirty="0" smtClean="0">
                        <a:solidFill>
                          <a:srgbClr val="FF0000"/>
                        </a:solidFill>
                        <a:latin typeface="Cambria Math" charset="0"/>
                      </a:rPr>
                      <m:t>≥0</m:t>
                    </m:r>
                  </m:oMath>
                </a14:m>
                <a:endParaRPr lang="en-US" dirty="0">
                  <a:solidFill>
                    <a:srgbClr val="FF0000"/>
                  </a:solidFill>
                </a:endParaRPr>
              </a:p>
              <a:p>
                <a:pPr lvl="2">
                  <a:buFont typeface="Wingdings" charset="2"/>
                  <a:buChar char="§"/>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278" t="-1702"/>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3A981CB7-C12C-CD44-8113-7B08289C5D2E}"/>
              </a:ext>
            </a:extLst>
          </p:cNvPr>
          <p:cNvSpPr>
            <a:spLocks noGrp="1"/>
          </p:cNvSpPr>
          <p:nvPr>
            <p:ph type="sldNum" sz="quarter" idx="12"/>
          </p:nvPr>
        </p:nvSpPr>
        <p:spPr/>
        <p:txBody>
          <a:bodyPr/>
          <a:lstStyle/>
          <a:p>
            <a:fld id="{5E14A864-8846-DC49-9FDC-14F56CA6E9FC}" type="slidenum">
              <a:rPr lang="en-US" smtClean="0"/>
              <a:t>75</a:t>
            </a:fld>
            <a:endParaRPr lang="en-US"/>
          </a:p>
        </p:txBody>
      </p:sp>
    </p:spTree>
    <p:extLst>
      <p:ext uri="{BB962C8B-B14F-4D97-AF65-F5344CB8AC3E}">
        <p14:creationId xmlns:p14="http://schemas.microsoft.com/office/powerpoint/2010/main" val="108558782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lnSpcReduction="10000"/>
              </a:bodyPr>
              <a:lstStyle/>
              <a:p>
                <a:r>
                  <a:rPr lang="en-US" dirty="0"/>
                  <a:t>Find the minimum for:</a:t>
                </a:r>
              </a:p>
              <a:p>
                <a:pPr lvl="1">
                  <a:buFont typeface="Wingdings" charset="2"/>
                  <a:buChar char="§"/>
                </a:pPr>
                <a14:m>
                  <m:oMath xmlns:m="http://schemas.openxmlformats.org/officeDocument/2006/math">
                    <m:r>
                      <a:rPr lang="en-US" b="0" i="1" smtClean="0">
                        <a:solidFill>
                          <a:srgbClr val="FF0000"/>
                        </a:solidFill>
                        <a:latin typeface="Cambria Math" charset="0"/>
                      </a:rPr>
                      <m:t>𝑔</m:t>
                    </m:r>
                    <m:d>
                      <m:dPr>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charset="0"/>
                          </a:rPr>
                          <m:t>𝑥</m:t>
                        </m:r>
                      </m:e>
                    </m:d>
                    <m:r>
                      <a:rPr lang="en-US" b="0" i="1" smtClean="0">
                        <a:solidFill>
                          <a:srgbClr val="FF0000"/>
                        </a:solidFill>
                        <a:latin typeface="Cambria Math" charset="0"/>
                      </a:rPr>
                      <m:t>=</m:t>
                    </m:r>
                    <m:sSup>
                      <m:sSupPr>
                        <m:ctrlPr>
                          <a:rPr lang="en-US" b="0" i="1" smtClean="0">
                            <a:solidFill>
                              <a:srgbClr val="FF0000"/>
                            </a:solidFill>
                            <a:latin typeface="Cambria Math" panose="02040503050406030204" pitchFamily="18" charset="0"/>
                          </a:rPr>
                        </m:ctrlPr>
                      </m:sSupPr>
                      <m:e>
                        <m:r>
                          <a:rPr lang="en-US" b="0" i="1" smtClean="0">
                            <a:solidFill>
                              <a:srgbClr val="FF0000"/>
                            </a:solidFill>
                            <a:latin typeface="Cambria Math" charset="0"/>
                          </a:rPr>
                          <m:t>𝑥</m:t>
                        </m:r>
                      </m:e>
                      <m:sup>
                        <m:r>
                          <a:rPr lang="en-US" b="0" i="1" smtClean="0">
                            <a:solidFill>
                              <a:srgbClr val="FF0000"/>
                            </a:solidFill>
                            <a:latin typeface="Cambria Math" charset="0"/>
                          </a:rPr>
                          <m:t>2</m:t>
                        </m:r>
                      </m:sup>
                    </m:sSup>
                    <m:r>
                      <a:rPr lang="en-US" b="0" i="1" smtClean="0">
                        <a:solidFill>
                          <a:srgbClr val="FF0000"/>
                        </a:solidFill>
                        <a:latin typeface="Cambria Math" charset="0"/>
                      </a:rPr>
                      <m:t>+4</m:t>
                    </m:r>
                    <m:r>
                      <a:rPr lang="en-US" b="0" i="1" smtClean="0">
                        <a:solidFill>
                          <a:srgbClr val="FF0000"/>
                        </a:solidFill>
                        <a:latin typeface="Cambria Math" charset="0"/>
                      </a:rPr>
                      <m:t>𝑥</m:t>
                    </m:r>
                    <m:r>
                      <a:rPr lang="en-US" b="0" i="1" smtClean="0">
                        <a:solidFill>
                          <a:srgbClr val="FF0000"/>
                        </a:solidFill>
                        <a:latin typeface="Cambria Math" charset="0"/>
                      </a:rPr>
                      <m:t>+5</m:t>
                    </m:r>
                  </m:oMath>
                </a14:m>
                <a:endParaRPr lang="en-US" dirty="0">
                  <a:solidFill>
                    <a:srgbClr val="FF0000"/>
                  </a:solidFill>
                </a:endParaRPr>
              </a:p>
              <a:p>
                <a:pPr lvl="1">
                  <a:buFont typeface="Wingdings" charset="2"/>
                  <a:buChar char="§"/>
                </a:pPr>
                <a:r>
                  <a:rPr lang="en-US" dirty="0"/>
                  <a:t>S.T.</a:t>
                </a:r>
              </a:p>
              <a:p>
                <a:pPr lvl="2">
                  <a:buFont typeface="Arial" charset="0"/>
                  <a:buChar char="•"/>
                </a:pPr>
                <a14:m>
                  <m:oMath xmlns:m="http://schemas.openxmlformats.org/officeDocument/2006/math">
                    <m:r>
                      <a:rPr lang="en-US" i="1" dirty="0" smtClean="0">
                        <a:solidFill>
                          <a:srgbClr val="FF0000"/>
                        </a:solidFill>
                        <a:latin typeface="Cambria Math" charset="0"/>
                      </a:rPr>
                      <m:t>𝑥</m:t>
                    </m:r>
                    <m:r>
                      <a:rPr lang="en-US" i="1" dirty="0" smtClean="0">
                        <a:solidFill>
                          <a:srgbClr val="FF0000"/>
                        </a:solidFill>
                        <a:latin typeface="Cambria Math" charset="0"/>
                      </a:rPr>
                      <m:t>≥0</m:t>
                    </m:r>
                  </m:oMath>
                </a14:m>
                <a:endParaRPr lang="en-US" dirty="0">
                  <a:solidFill>
                    <a:srgbClr val="FF0000"/>
                  </a:solidFill>
                </a:endParaRPr>
              </a:p>
              <a:p>
                <a:pPr lvl="2">
                  <a:buFont typeface="Arial" charset="0"/>
                  <a:buChar char="•"/>
                </a:pPr>
                <a:endParaRPr lang="en-US" dirty="0">
                  <a:solidFill>
                    <a:srgbClr val="FF0000"/>
                  </a:solidFill>
                </a:endParaRPr>
              </a:p>
              <a:p>
                <a:pPr lvl="1">
                  <a:buFont typeface="Arial" charset="0"/>
                  <a:buChar char="•"/>
                </a:pPr>
                <a:endParaRPr lang="en-US" dirty="0"/>
              </a:p>
              <a:p>
                <a:pPr>
                  <a:buFont typeface="Wingdings" charset="2"/>
                  <a:buChar char="§"/>
                </a:pPr>
                <a14:m>
                  <m:oMath xmlns:m="http://schemas.openxmlformats.org/officeDocument/2006/math">
                    <m:sSup>
                      <m:sSupPr>
                        <m:ctrlPr>
                          <a:rPr lang="en-US" b="0" i="1" smtClean="0">
                            <a:solidFill>
                              <a:srgbClr val="FF0000"/>
                            </a:solidFill>
                            <a:latin typeface="Cambria Math" panose="02040503050406030204" pitchFamily="18" charset="0"/>
                          </a:rPr>
                        </m:ctrlPr>
                      </m:sSupPr>
                      <m:e>
                        <m:r>
                          <a:rPr lang="en-US" i="1">
                            <a:solidFill>
                              <a:srgbClr val="FF0000"/>
                            </a:solidFill>
                            <a:latin typeface="Cambria Math" charset="0"/>
                          </a:rPr>
                          <m:t>𝑔</m:t>
                        </m:r>
                      </m:e>
                      <m:sup>
                        <m:r>
                          <a:rPr lang="en-US" b="0" i="1" smtClean="0">
                            <a:solidFill>
                              <a:srgbClr val="FF0000"/>
                            </a:solidFill>
                            <a:latin typeface="Cambria Math" panose="02040503050406030204" pitchFamily="18" charset="0"/>
                          </a:rPr>
                          <m:t>′</m:t>
                        </m:r>
                      </m:sup>
                    </m:sSup>
                    <m:d>
                      <m:dPr>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panose="02040503050406030204" pitchFamily="18" charset="0"/>
                          </a:rPr>
                          <m:t>𝑥</m:t>
                        </m:r>
                      </m:e>
                    </m:d>
                    <m:r>
                      <a:rPr lang="en-US" i="1">
                        <a:solidFill>
                          <a:srgbClr val="FF0000"/>
                        </a:solidFill>
                        <a:latin typeface="Cambria Math" charset="0"/>
                      </a:rPr>
                      <m:t>=</m:t>
                    </m:r>
                    <m:r>
                      <a:rPr lang="en-US" b="0" i="1" smtClean="0">
                        <a:solidFill>
                          <a:srgbClr val="FF0000"/>
                        </a:solidFill>
                        <a:latin typeface="Cambria Math" panose="02040503050406030204" pitchFamily="18" charset="0"/>
                      </a:rPr>
                      <m:t>2</m:t>
                    </m:r>
                    <m:r>
                      <a:rPr lang="en-US" b="0" i="1" smtClean="0">
                        <a:solidFill>
                          <a:srgbClr val="FF0000"/>
                        </a:solidFill>
                        <a:latin typeface="Cambria Math" panose="02040503050406030204" pitchFamily="18" charset="0"/>
                      </a:rPr>
                      <m:t>𝑥</m:t>
                    </m:r>
                    <m:r>
                      <a:rPr lang="en-US" b="0" i="1" smtClean="0">
                        <a:solidFill>
                          <a:srgbClr val="FF0000"/>
                        </a:solidFill>
                        <a:latin typeface="Cambria Math" panose="02040503050406030204" pitchFamily="18" charset="0"/>
                      </a:rPr>
                      <m:t>+4=0</m:t>
                    </m:r>
                  </m:oMath>
                </a14:m>
                <a:endParaRPr lang="en-US" b="0" dirty="0">
                  <a:solidFill>
                    <a:srgbClr val="FF0000"/>
                  </a:solidFill>
                </a:endParaRPr>
              </a:p>
              <a:p>
                <a:pPr>
                  <a:buFont typeface="Wingdings" charset="2"/>
                  <a:buChar char="§"/>
                </a:pPr>
                <a14:m>
                  <m:oMath xmlns:m="http://schemas.openxmlformats.org/officeDocument/2006/math">
                    <m:r>
                      <a:rPr lang="en-US" i="1">
                        <a:solidFill>
                          <a:srgbClr val="FF0000"/>
                        </a:solidFill>
                        <a:latin typeface="Cambria Math" panose="02040503050406030204" pitchFamily="18" charset="0"/>
                      </a:rPr>
                      <m:t>𝑥</m:t>
                    </m:r>
                    <m:r>
                      <a:rPr lang="en-US" b="0" i="1" smtClean="0">
                        <a:solidFill>
                          <a:srgbClr val="FF0000"/>
                        </a:solidFill>
                        <a:latin typeface="Cambria Math" panose="02040503050406030204" pitchFamily="18" charset="0"/>
                      </a:rPr>
                      <m:t>=−</m:t>
                    </m:r>
                    <m:f>
                      <m:fPr>
                        <m:ctrlPr>
                          <a:rPr lang="en-US" b="0" i="1" smtClean="0">
                            <a:solidFill>
                              <a:srgbClr val="FF0000"/>
                            </a:solidFill>
                            <a:latin typeface="Cambria Math" panose="02040503050406030204" pitchFamily="18" charset="0"/>
                          </a:rPr>
                        </m:ctrlPr>
                      </m:fPr>
                      <m:num>
                        <m:r>
                          <a:rPr lang="en-US" b="0" i="1" smtClean="0">
                            <a:solidFill>
                              <a:srgbClr val="FF0000"/>
                            </a:solidFill>
                            <a:latin typeface="Cambria Math" panose="02040503050406030204" pitchFamily="18" charset="0"/>
                          </a:rPr>
                          <m:t>4</m:t>
                        </m:r>
                      </m:num>
                      <m:den>
                        <m:r>
                          <a:rPr lang="en-US" b="0" i="1" smtClean="0">
                            <a:solidFill>
                              <a:srgbClr val="FF0000"/>
                            </a:solidFill>
                            <a:latin typeface="Cambria Math" panose="02040503050406030204" pitchFamily="18" charset="0"/>
                          </a:rPr>
                          <m:t>2</m:t>
                        </m:r>
                      </m:den>
                    </m:f>
                    <m:r>
                      <a:rPr lang="en-US" b="0" i="1" smtClean="0">
                        <a:solidFill>
                          <a:srgbClr val="FF0000"/>
                        </a:solidFill>
                        <a:latin typeface="Cambria Math" panose="02040503050406030204" pitchFamily="18" charset="0"/>
                      </a:rPr>
                      <m:t>, 0</m:t>
                    </m:r>
                  </m:oMath>
                </a14:m>
                <a:endParaRPr lang="en-US" dirty="0"/>
              </a:p>
              <a:p>
                <a:pPr lvl="1">
                  <a:buFont typeface="Wingdings" charset="2"/>
                  <a:buChar char="§"/>
                </a:pPr>
                <a14:m>
                  <m:oMath xmlns:m="http://schemas.openxmlformats.org/officeDocument/2006/math">
                    <m:r>
                      <a:rPr lang="en-US" i="1" dirty="0">
                        <a:solidFill>
                          <a:srgbClr val="FF0000"/>
                        </a:solidFill>
                        <a:latin typeface="Cambria Math" charset="0"/>
                      </a:rPr>
                      <m:t>𝑥</m:t>
                    </m:r>
                    <m:r>
                      <a:rPr lang="en-US" i="1" dirty="0">
                        <a:solidFill>
                          <a:srgbClr val="FF0000"/>
                        </a:solidFill>
                        <a:latin typeface="Cambria Math" charset="0"/>
                      </a:rPr>
                      <m:t>≥0</m:t>
                    </m:r>
                  </m:oMath>
                </a14:m>
                <a:endParaRPr lang="en-US" dirty="0">
                  <a:solidFill>
                    <a:srgbClr val="FF0000"/>
                  </a:solidFill>
                </a:endParaRPr>
              </a:p>
              <a:p>
                <a:pPr lvl="1">
                  <a:buFont typeface="Wingdings" charset="2"/>
                  <a:buChar char="§"/>
                </a:pPr>
                <a14:m>
                  <m:oMath xmlns:m="http://schemas.openxmlformats.org/officeDocument/2006/math">
                    <m:sSup>
                      <m:sSupPr>
                        <m:ctrlPr>
                          <a:rPr lang="en-US" i="1" dirty="0">
                            <a:solidFill>
                              <a:srgbClr val="FF0000"/>
                            </a:solidFill>
                            <a:latin typeface="Cambria Math" panose="02040503050406030204" pitchFamily="18" charset="0"/>
                          </a:rPr>
                        </m:ctrlPr>
                      </m:sSupPr>
                      <m:e>
                        <m:r>
                          <a:rPr lang="en-US" i="1" dirty="0">
                            <a:solidFill>
                              <a:srgbClr val="FF0000"/>
                            </a:solidFill>
                            <a:latin typeface="Cambria Math" charset="0"/>
                          </a:rPr>
                          <m:t>𝑔</m:t>
                        </m:r>
                      </m:e>
                      <m:sup>
                        <m:r>
                          <a:rPr lang="en-US" i="1" dirty="0">
                            <a:solidFill>
                              <a:srgbClr val="FF0000"/>
                            </a:solidFill>
                            <a:latin typeface="Cambria Math" charset="0"/>
                          </a:rPr>
                          <m:t>′</m:t>
                        </m:r>
                      </m:sup>
                    </m:sSup>
                    <m:d>
                      <m:dPr>
                        <m:ctrlPr>
                          <a:rPr lang="en-US" i="1" dirty="0">
                            <a:solidFill>
                              <a:srgbClr val="FF0000"/>
                            </a:solidFill>
                            <a:latin typeface="Cambria Math" panose="02040503050406030204" pitchFamily="18" charset="0"/>
                          </a:rPr>
                        </m:ctrlPr>
                      </m:dPr>
                      <m:e>
                        <m:r>
                          <a:rPr lang="en-US" i="1" dirty="0">
                            <a:solidFill>
                              <a:srgbClr val="FF0000"/>
                            </a:solidFill>
                            <a:latin typeface="Cambria Math" charset="0"/>
                          </a:rPr>
                          <m:t>𝑥</m:t>
                        </m:r>
                      </m:e>
                    </m:d>
                    <m:r>
                      <a:rPr lang="en-US" i="1" dirty="0">
                        <a:solidFill>
                          <a:srgbClr val="FF0000"/>
                        </a:solidFill>
                        <a:latin typeface="Cambria Math" charset="0"/>
                      </a:rPr>
                      <m:t>≥0</m:t>
                    </m:r>
                  </m:oMath>
                </a14:m>
                <a:r>
                  <a:rPr lang="en-US" dirty="0">
                    <a:solidFill>
                      <a:srgbClr val="FF0000"/>
                    </a:solidFill>
                  </a:rPr>
                  <a:t> </a:t>
                </a:r>
              </a:p>
              <a:p>
                <a:pPr lvl="1">
                  <a:buFont typeface="Wingdings" charset="2"/>
                  <a:buChar char="§"/>
                </a:pPr>
                <a14:m>
                  <m:oMath xmlns:m="http://schemas.openxmlformats.org/officeDocument/2006/math">
                    <m:r>
                      <a:rPr lang="en-US" i="1" dirty="0">
                        <a:solidFill>
                          <a:srgbClr val="FF0000"/>
                        </a:solidFill>
                        <a:latin typeface="Cambria Math" charset="0"/>
                      </a:rPr>
                      <m:t>𝑥</m:t>
                    </m:r>
                    <m:sSup>
                      <m:sSupPr>
                        <m:ctrlPr>
                          <a:rPr lang="en-US" i="1" dirty="0">
                            <a:solidFill>
                              <a:srgbClr val="FF0000"/>
                            </a:solidFill>
                            <a:latin typeface="Cambria Math" panose="02040503050406030204" pitchFamily="18" charset="0"/>
                          </a:rPr>
                        </m:ctrlPr>
                      </m:sSupPr>
                      <m:e>
                        <m:r>
                          <a:rPr lang="en-US" i="1" dirty="0">
                            <a:solidFill>
                              <a:srgbClr val="FF0000"/>
                            </a:solidFill>
                            <a:latin typeface="Cambria Math" charset="0"/>
                          </a:rPr>
                          <m:t>𝑔</m:t>
                        </m:r>
                      </m:e>
                      <m:sup>
                        <m:r>
                          <a:rPr lang="en-US" i="1" dirty="0">
                            <a:solidFill>
                              <a:srgbClr val="FF0000"/>
                            </a:solidFill>
                            <a:latin typeface="Cambria Math" charset="0"/>
                          </a:rPr>
                          <m:t>′</m:t>
                        </m:r>
                      </m:sup>
                    </m:sSup>
                    <m:d>
                      <m:dPr>
                        <m:ctrlPr>
                          <a:rPr lang="en-US" i="1" dirty="0">
                            <a:solidFill>
                              <a:srgbClr val="FF0000"/>
                            </a:solidFill>
                            <a:latin typeface="Cambria Math" panose="02040503050406030204" pitchFamily="18" charset="0"/>
                          </a:rPr>
                        </m:ctrlPr>
                      </m:dPr>
                      <m:e>
                        <m:r>
                          <a:rPr lang="en-US" i="1" dirty="0">
                            <a:solidFill>
                              <a:srgbClr val="FF0000"/>
                            </a:solidFill>
                            <a:latin typeface="Cambria Math" charset="0"/>
                          </a:rPr>
                          <m:t>𝑥</m:t>
                        </m:r>
                      </m:e>
                    </m:d>
                    <m:r>
                      <a:rPr lang="en-US" i="1" dirty="0">
                        <a:solidFill>
                          <a:srgbClr val="FF0000"/>
                        </a:solidFill>
                        <a:latin typeface="Cambria Math" charset="0"/>
                      </a:rPr>
                      <m:t>=0</m:t>
                    </m:r>
                  </m:oMath>
                </a14:m>
                <a:r>
                  <a:rPr lang="en-US" dirty="0"/>
                  <a:t> </a:t>
                </a:r>
              </a:p>
              <a:p>
                <a:pPr>
                  <a:buFont typeface="Wingdings" charset="2"/>
                  <a:buChar char="§"/>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086" t="-3198" b="-872"/>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98EAAA70-64C9-975D-894C-E8F67FD113B2}"/>
              </a:ext>
            </a:extLst>
          </p:cNvPr>
          <p:cNvSpPr>
            <a:spLocks noGrp="1"/>
          </p:cNvSpPr>
          <p:nvPr>
            <p:ph type="sldNum" sz="quarter" idx="12"/>
          </p:nvPr>
        </p:nvSpPr>
        <p:spPr/>
        <p:txBody>
          <a:bodyPr/>
          <a:lstStyle/>
          <a:p>
            <a:fld id="{5E14A864-8846-DC49-9FDC-14F56CA6E9FC}" type="slidenum">
              <a:rPr lang="en-US" smtClean="0"/>
              <a:t>76</a:t>
            </a:fld>
            <a:endParaRPr lang="en-US"/>
          </a:p>
        </p:txBody>
      </p:sp>
    </p:spTree>
    <p:extLst>
      <p:ext uri="{BB962C8B-B14F-4D97-AF65-F5344CB8AC3E}">
        <p14:creationId xmlns:p14="http://schemas.microsoft.com/office/powerpoint/2010/main" val="109969046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Multivariable functions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What if there is more than one decision variable, all of which must be nonnegative?</a:t>
                </a:r>
              </a:p>
              <a:p>
                <a:r>
                  <a:rPr lang="en-US" dirty="0">
                    <a:latin typeface="Cambria Math" charset="0"/>
                  </a:rPr>
                  <a:t>For instance, set of path-flow assignment</a:t>
                </a:r>
              </a:p>
              <a:p>
                <a:pPr lvl="1">
                  <a:buFont typeface="Wingdings" charset="2"/>
                  <a:buChar char="Ø"/>
                </a:pPr>
                <a14:m>
                  <m:oMath xmlns:m="http://schemas.openxmlformats.org/officeDocument/2006/math">
                    <m:func>
                      <m:funcPr>
                        <m:ctrlPr>
                          <a:rPr lang="en-US" b="0" i="1" smtClean="0">
                            <a:solidFill>
                              <a:srgbClr val="FF0000"/>
                            </a:solidFill>
                            <a:latin typeface="Cambria Math" panose="02040503050406030204" pitchFamily="18" charset="0"/>
                          </a:rPr>
                        </m:ctrlPr>
                      </m:funcPr>
                      <m:fName>
                        <m:r>
                          <a:rPr lang="en-US" b="0" i="0" smtClean="0">
                            <a:solidFill>
                              <a:srgbClr val="FF0000"/>
                            </a:solidFill>
                            <a:latin typeface="Cambria Math" charset="0"/>
                          </a:rPr>
                          <m:t>  </m:t>
                        </m:r>
                        <m:r>
                          <m:rPr>
                            <m:sty m:val="p"/>
                          </m:rPr>
                          <a:rPr lang="en-US" b="0" i="0" smtClean="0">
                            <a:solidFill>
                              <a:srgbClr val="FF0000"/>
                            </a:solidFill>
                            <a:latin typeface="Cambria Math" charset="0"/>
                          </a:rPr>
                          <m:t>min</m:t>
                        </m:r>
                      </m:fName>
                      <m:e>
                        <m:r>
                          <a:rPr lang="en-US" b="0" i="1" smtClean="0">
                            <a:solidFill>
                              <a:srgbClr val="FF0000"/>
                            </a:solidFill>
                            <a:latin typeface="Cambria Math" charset="0"/>
                          </a:rPr>
                          <m:t>𝑔</m:t>
                        </m:r>
                        <m:r>
                          <a:rPr lang="en-US" b="0" i="1" smtClean="0">
                            <a:solidFill>
                              <a:srgbClr val="FF0000"/>
                            </a:solidFill>
                            <a:latin typeface="Cambria Math" charset="0"/>
                          </a:rPr>
                          <m:t>(</m:t>
                        </m:r>
                        <m:r>
                          <a:rPr lang="en-US" b="0" i="1" smtClean="0">
                            <a:solidFill>
                              <a:srgbClr val="FF0000"/>
                            </a:solidFill>
                            <a:latin typeface="Cambria Math" charset="0"/>
                          </a:rPr>
                          <m:t>𝑋</m:t>
                        </m:r>
                        <m:r>
                          <a:rPr lang="en-US" b="0" i="1" smtClean="0">
                            <a:solidFill>
                              <a:srgbClr val="FF0000"/>
                            </a:solidFill>
                            <a:latin typeface="Cambria Math" charset="0"/>
                          </a:rPr>
                          <m:t>)</m:t>
                        </m:r>
                      </m:e>
                    </m:func>
                  </m:oMath>
                </a14:m>
                <a:endParaRPr lang="en-US" b="0" dirty="0"/>
              </a:p>
              <a:p>
                <a:pPr lvl="1">
                  <a:buFont typeface="Wingdings" charset="2"/>
                  <a:buChar char="Ø"/>
                </a:pPr>
                <a:r>
                  <a:rPr lang="en-US" dirty="0"/>
                  <a:t>  </a:t>
                </a:r>
                <a:r>
                  <a:rPr lang="en-US" dirty="0" err="1"/>
                  <a:t>s.t.</a:t>
                </a:r>
                <a:endParaRPr lang="en-US" dirty="0"/>
              </a:p>
              <a:p>
                <a:pPr lvl="2">
                  <a:buFont typeface="Wingdings" charset="2"/>
                  <a:buChar char="§"/>
                </a:pPr>
                <a14:m>
                  <m:oMath xmlns:m="http://schemas.openxmlformats.org/officeDocument/2006/math">
                    <m:r>
                      <a:rPr lang="en-US" b="0" i="1" smtClean="0">
                        <a:solidFill>
                          <a:srgbClr val="FF0000"/>
                        </a:solidFill>
                        <a:latin typeface="Cambria Math" charset="0"/>
                      </a:rPr>
                      <m:t>  ∀</m:t>
                    </m:r>
                    <m:r>
                      <a:rPr lang="en-US" b="0" i="1" smtClean="0">
                        <a:solidFill>
                          <a:srgbClr val="FF0000"/>
                        </a:solidFill>
                        <a:latin typeface="Cambria Math" charset="0"/>
                      </a:rPr>
                      <m:t>𝑥</m:t>
                    </m:r>
                    <m:r>
                      <a:rPr lang="en-US" b="0" i="1" smtClean="0">
                        <a:solidFill>
                          <a:srgbClr val="FF0000"/>
                        </a:solidFill>
                        <a:latin typeface="Cambria Math" charset="0"/>
                      </a:rPr>
                      <m:t>∈</m:t>
                    </m:r>
                    <m:r>
                      <a:rPr lang="en-US" b="0" i="1" smtClean="0">
                        <a:solidFill>
                          <a:srgbClr val="FF0000"/>
                        </a:solidFill>
                        <a:latin typeface="Cambria Math" charset="0"/>
                      </a:rPr>
                      <m:t>𝑋</m:t>
                    </m:r>
                    <m:r>
                      <a:rPr lang="en-US" b="0" i="1" smtClean="0">
                        <a:solidFill>
                          <a:srgbClr val="FF0000"/>
                        </a:solidFill>
                        <a:latin typeface="Cambria Math" charset="0"/>
                      </a:rPr>
                      <m:t>, </m:t>
                    </m:r>
                    <m:r>
                      <a:rPr lang="en-US" b="0" i="1" smtClean="0">
                        <a:solidFill>
                          <a:srgbClr val="FF0000"/>
                        </a:solidFill>
                        <a:latin typeface="Cambria Math" charset="0"/>
                      </a:rPr>
                      <m:t>𝑥</m:t>
                    </m:r>
                    <m:r>
                      <a:rPr lang="en-US" b="0" i="1" smtClean="0">
                        <a:solidFill>
                          <a:srgbClr val="FF0000"/>
                        </a:solidFill>
                        <a:latin typeface="Cambria Math" charset="0"/>
                      </a:rPr>
                      <m:t>≥0</m:t>
                    </m:r>
                  </m:oMath>
                </a14:m>
                <a:endParaRPr lang="en-US" dirty="0">
                  <a:solidFill>
                    <a:srgbClr val="FF000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278" t="-1702"/>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EDA02373-FD5C-0E6B-1719-9987FF429AEE}"/>
              </a:ext>
            </a:extLst>
          </p:cNvPr>
          <p:cNvSpPr>
            <a:spLocks noGrp="1"/>
          </p:cNvSpPr>
          <p:nvPr>
            <p:ph type="sldNum" sz="quarter" idx="12"/>
          </p:nvPr>
        </p:nvSpPr>
        <p:spPr/>
        <p:txBody>
          <a:bodyPr/>
          <a:lstStyle/>
          <a:p>
            <a:fld id="{5E14A864-8846-DC49-9FDC-14F56CA6E9FC}" type="slidenum">
              <a:rPr lang="en-US" smtClean="0"/>
              <a:t>77</a:t>
            </a:fld>
            <a:endParaRPr lang="en-US"/>
          </a:p>
        </p:txBody>
      </p:sp>
    </p:spTree>
    <p:extLst>
      <p:ext uri="{BB962C8B-B14F-4D97-AF65-F5344CB8AC3E}">
        <p14:creationId xmlns:p14="http://schemas.microsoft.com/office/powerpoint/2010/main" val="289023430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Multivariable functions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Using the same logic as before, we can derive the following optimality conditions which must hold for every decision variable </a:t>
                </a:r>
                <a14:m>
                  <m:oMath xmlns:m="http://schemas.openxmlformats.org/officeDocument/2006/math">
                    <m:r>
                      <a:rPr lang="en-US" b="0" i="1" dirty="0" smtClean="0">
                        <a:solidFill>
                          <a:srgbClr val="FF0000"/>
                        </a:solidFill>
                        <a:latin typeface="Cambria Math" charset="0"/>
                      </a:rPr>
                      <m:t>𝑥</m:t>
                    </m:r>
                    <m:r>
                      <a:rPr lang="en-US" b="0" i="1" dirty="0" smtClean="0">
                        <a:solidFill>
                          <a:srgbClr val="FF0000"/>
                        </a:solidFill>
                        <a:latin typeface="Cambria Math" charset="0"/>
                      </a:rPr>
                      <m:t>∈</m:t>
                    </m:r>
                    <m:r>
                      <a:rPr lang="en-US" b="0" i="1" dirty="0" smtClean="0">
                        <a:solidFill>
                          <a:srgbClr val="FF0000"/>
                        </a:solidFill>
                        <a:latin typeface="Cambria Math" charset="0"/>
                      </a:rPr>
                      <m:t>𝑋</m:t>
                    </m:r>
                  </m:oMath>
                </a14:m>
                <a:r>
                  <a:rPr lang="en-US" dirty="0"/>
                  <a:t>:</a:t>
                </a:r>
                <a:endParaRPr lang="en-US" i="1" dirty="0">
                  <a:latin typeface="Cambria Math" charset="0"/>
                </a:endParaRPr>
              </a:p>
              <a:p>
                <a:pPr lvl="1">
                  <a:buFont typeface="Wingdings" charset="2"/>
                  <a:buChar char="§"/>
                </a:pPr>
                <a14:m>
                  <m:oMath xmlns:m="http://schemas.openxmlformats.org/officeDocument/2006/math">
                    <m:r>
                      <a:rPr lang="en-US" b="0" i="1" dirty="0" smtClean="0">
                        <a:solidFill>
                          <a:srgbClr val="FF0000"/>
                        </a:solidFill>
                        <a:latin typeface="Cambria Math" charset="0"/>
                      </a:rPr>
                      <m:t>𝑥</m:t>
                    </m:r>
                    <m:r>
                      <a:rPr lang="en-US" i="1" dirty="0">
                        <a:solidFill>
                          <a:srgbClr val="FF0000"/>
                        </a:solidFill>
                        <a:latin typeface="Cambria Math" charset="0"/>
                      </a:rPr>
                      <m:t>≥0</m:t>
                    </m:r>
                  </m:oMath>
                </a14:m>
                <a:endParaRPr lang="en-US" dirty="0">
                  <a:solidFill>
                    <a:srgbClr val="FF0000"/>
                  </a:solidFill>
                </a:endParaRPr>
              </a:p>
              <a:p>
                <a:pPr lvl="1">
                  <a:buFont typeface="Wingdings" charset="2"/>
                  <a:buChar char="§"/>
                </a:pPr>
                <a14:m>
                  <m:oMath xmlns:m="http://schemas.openxmlformats.org/officeDocument/2006/math">
                    <m:f>
                      <m:fPr>
                        <m:ctrlPr>
                          <a:rPr lang="mr-IN" i="1" dirty="0" smtClean="0">
                            <a:solidFill>
                              <a:srgbClr val="FF0000"/>
                            </a:solidFill>
                            <a:latin typeface="Cambria Math" panose="02040503050406030204" pitchFamily="18" charset="0"/>
                          </a:rPr>
                        </m:ctrlPr>
                      </m:fPr>
                      <m:num>
                        <m:r>
                          <a:rPr lang="mr-IN" i="1" dirty="0" smtClean="0">
                            <a:solidFill>
                              <a:srgbClr val="FF0000"/>
                            </a:solidFill>
                            <a:latin typeface="Cambria Math" charset="0"/>
                          </a:rPr>
                          <m:t>𝜕</m:t>
                        </m:r>
                        <m:r>
                          <a:rPr lang="en-US" b="0" i="1" dirty="0" smtClean="0">
                            <a:solidFill>
                              <a:srgbClr val="FF0000"/>
                            </a:solidFill>
                            <a:latin typeface="Cambria Math" charset="0"/>
                          </a:rPr>
                          <m:t>𝑔</m:t>
                        </m:r>
                      </m:num>
                      <m:den>
                        <m:r>
                          <a:rPr lang="mr-IN" i="1" dirty="0" smtClean="0">
                            <a:solidFill>
                              <a:srgbClr val="FF0000"/>
                            </a:solidFill>
                            <a:latin typeface="Cambria Math" charset="0"/>
                          </a:rPr>
                          <m:t>𝜕</m:t>
                        </m:r>
                        <m:r>
                          <a:rPr lang="en-US" b="0" i="1" dirty="0" smtClean="0">
                            <a:solidFill>
                              <a:srgbClr val="FF0000"/>
                            </a:solidFill>
                            <a:latin typeface="Cambria Math" charset="0"/>
                          </a:rPr>
                          <m:t>𝑥</m:t>
                        </m:r>
                      </m:den>
                    </m:f>
                    <m:r>
                      <a:rPr lang="en-US" i="1" dirty="0">
                        <a:solidFill>
                          <a:srgbClr val="FF0000"/>
                        </a:solidFill>
                        <a:latin typeface="Cambria Math" charset="0"/>
                      </a:rPr>
                      <m:t>≥0</m:t>
                    </m:r>
                  </m:oMath>
                </a14:m>
                <a:endParaRPr lang="en-US" sz="2000" dirty="0"/>
              </a:p>
              <a:p>
                <a:pPr lvl="1">
                  <a:buFont typeface="Wingdings" charset="2"/>
                  <a:buChar char="§"/>
                </a:pPr>
                <a14:m>
                  <m:oMath xmlns:m="http://schemas.openxmlformats.org/officeDocument/2006/math">
                    <m:r>
                      <a:rPr lang="en-US" b="0" i="1" dirty="0" smtClean="0">
                        <a:solidFill>
                          <a:srgbClr val="FF0000"/>
                        </a:solidFill>
                        <a:latin typeface="Cambria Math" charset="0"/>
                      </a:rPr>
                      <m:t>𝑥</m:t>
                    </m:r>
                    <m:f>
                      <m:fPr>
                        <m:ctrlPr>
                          <a:rPr lang="mr-IN" i="1" dirty="0">
                            <a:solidFill>
                              <a:srgbClr val="FF0000"/>
                            </a:solidFill>
                            <a:latin typeface="Cambria Math" panose="02040503050406030204" pitchFamily="18" charset="0"/>
                          </a:rPr>
                        </m:ctrlPr>
                      </m:fPr>
                      <m:num>
                        <m:r>
                          <a:rPr lang="mr-IN" i="1" dirty="0">
                            <a:solidFill>
                              <a:srgbClr val="FF0000"/>
                            </a:solidFill>
                            <a:latin typeface="Cambria Math" charset="0"/>
                          </a:rPr>
                          <m:t>𝜕</m:t>
                        </m:r>
                        <m:r>
                          <a:rPr lang="en-US" i="1" dirty="0">
                            <a:solidFill>
                              <a:srgbClr val="FF0000"/>
                            </a:solidFill>
                            <a:latin typeface="Cambria Math" charset="0"/>
                          </a:rPr>
                          <m:t>𝑔</m:t>
                        </m:r>
                      </m:num>
                      <m:den>
                        <m:r>
                          <a:rPr lang="mr-IN" i="1" dirty="0">
                            <a:solidFill>
                              <a:srgbClr val="FF0000"/>
                            </a:solidFill>
                            <a:latin typeface="Cambria Math" charset="0"/>
                          </a:rPr>
                          <m:t>𝜕</m:t>
                        </m:r>
                        <m:r>
                          <a:rPr lang="en-US" b="0" i="1" dirty="0" smtClean="0">
                            <a:solidFill>
                              <a:srgbClr val="FF0000"/>
                            </a:solidFill>
                            <a:latin typeface="Cambria Math" charset="0"/>
                          </a:rPr>
                          <m:t>𝑥</m:t>
                        </m:r>
                      </m:den>
                    </m:f>
                    <m:r>
                      <a:rPr lang="en-US" i="1" dirty="0">
                        <a:solidFill>
                          <a:srgbClr val="FF0000"/>
                        </a:solidFill>
                        <a:latin typeface="Cambria Math" charset="0"/>
                      </a:rPr>
                      <m:t>=0</m:t>
                    </m:r>
                  </m:oMath>
                </a14:m>
                <a:r>
                  <a:rPr lang="en-US" dirty="0">
                    <a:solidFill>
                      <a:srgbClr val="FF0000"/>
                    </a:solidFill>
                  </a:rPr>
                  <a:t> </a:t>
                </a: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278" t="-1702" r="-1500"/>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93FB10A3-B3E8-DC68-E9EB-33037F833C56}"/>
              </a:ext>
            </a:extLst>
          </p:cNvPr>
          <p:cNvSpPr>
            <a:spLocks noGrp="1"/>
          </p:cNvSpPr>
          <p:nvPr>
            <p:ph type="sldNum" sz="quarter" idx="12"/>
          </p:nvPr>
        </p:nvSpPr>
        <p:spPr/>
        <p:txBody>
          <a:bodyPr/>
          <a:lstStyle/>
          <a:p>
            <a:fld id="{5E14A864-8846-DC49-9FDC-14F56CA6E9FC}" type="slidenum">
              <a:rPr lang="en-US" smtClean="0"/>
              <a:t>78</a:t>
            </a:fld>
            <a:endParaRPr lang="en-US"/>
          </a:p>
        </p:txBody>
      </p:sp>
    </p:spTree>
    <p:extLst>
      <p:ext uri="{BB962C8B-B14F-4D97-AF65-F5344CB8AC3E}">
        <p14:creationId xmlns:p14="http://schemas.microsoft.com/office/powerpoint/2010/main" val="14317176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Find the minimum for:</a:t>
                </a:r>
              </a:p>
              <a:p>
                <a:pPr lvl="1">
                  <a:buFont typeface="Wingdings" charset="2"/>
                  <a:buChar char="§"/>
                </a:pPr>
                <a14:m>
                  <m:oMath xmlns:m="http://schemas.openxmlformats.org/officeDocument/2006/math">
                    <m:r>
                      <a:rPr lang="en-US" b="0" i="1" smtClean="0">
                        <a:solidFill>
                          <a:srgbClr val="FF0000"/>
                        </a:solidFill>
                        <a:latin typeface="Cambria Math" charset="0"/>
                      </a:rPr>
                      <m:t>𝑔</m:t>
                    </m:r>
                    <m:d>
                      <m:dPr>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charset="0"/>
                          </a:rPr>
                          <m:t>𝑥</m:t>
                        </m:r>
                        <m:r>
                          <a:rPr lang="en-US" b="0" i="1" smtClean="0">
                            <a:solidFill>
                              <a:srgbClr val="FF0000"/>
                            </a:solidFill>
                            <a:latin typeface="Cambria Math" charset="0"/>
                          </a:rPr>
                          <m:t>,</m:t>
                        </m:r>
                        <m:r>
                          <a:rPr lang="en-US" b="0" i="1" smtClean="0">
                            <a:solidFill>
                              <a:srgbClr val="FF0000"/>
                            </a:solidFill>
                            <a:latin typeface="Cambria Math" charset="0"/>
                          </a:rPr>
                          <m:t>𝑦</m:t>
                        </m:r>
                      </m:e>
                    </m:d>
                    <m:r>
                      <a:rPr lang="en-US" b="0" i="1" smtClean="0">
                        <a:solidFill>
                          <a:srgbClr val="FF0000"/>
                        </a:solidFill>
                        <a:latin typeface="Cambria Math" charset="0"/>
                      </a:rPr>
                      <m:t>=</m:t>
                    </m:r>
                    <m:sSup>
                      <m:sSupPr>
                        <m:ctrlPr>
                          <a:rPr lang="en-US" b="0" i="1" smtClean="0">
                            <a:solidFill>
                              <a:srgbClr val="FF0000"/>
                            </a:solidFill>
                            <a:latin typeface="Cambria Math" panose="02040503050406030204" pitchFamily="18" charset="0"/>
                          </a:rPr>
                        </m:ctrlPr>
                      </m:sSupPr>
                      <m:e>
                        <m:r>
                          <a:rPr lang="en-US" b="0" i="1" smtClean="0">
                            <a:solidFill>
                              <a:srgbClr val="FF0000"/>
                            </a:solidFill>
                            <a:latin typeface="Cambria Math" charset="0"/>
                          </a:rPr>
                          <m:t>𝑥</m:t>
                        </m:r>
                      </m:e>
                      <m:sup>
                        <m:r>
                          <a:rPr lang="en-US" b="0" i="1" smtClean="0">
                            <a:solidFill>
                              <a:srgbClr val="FF0000"/>
                            </a:solidFill>
                            <a:latin typeface="Cambria Math" charset="0"/>
                          </a:rPr>
                          <m:t>2</m:t>
                        </m:r>
                      </m:sup>
                    </m:sSup>
                    <m:r>
                      <a:rPr lang="en-US" b="0" i="1" smtClean="0">
                        <a:solidFill>
                          <a:srgbClr val="FF0000"/>
                        </a:solidFill>
                        <a:latin typeface="Cambria Math" charset="0"/>
                      </a:rPr>
                      <m:t>+</m:t>
                    </m:r>
                    <m:sSup>
                      <m:sSupPr>
                        <m:ctrlPr>
                          <a:rPr lang="en-US" b="0" i="1" smtClean="0">
                            <a:solidFill>
                              <a:srgbClr val="FF0000"/>
                            </a:solidFill>
                            <a:latin typeface="Cambria Math" panose="02040503050406030204" pitchFamily="18" charset="0"/>
                          </a:rPr>
                        </m:ctrlPr>
                      </m:sSupPr>
                      <m:e>
                        <m:r>
                          <a:rPr lang="en-US" b="0" i="1" smtClean="0">
                            <a:solidFill>
                              <a:srgbClr val="FF0000"/>
                            </a:solidFill>
                            <a:latin typeface="Cambria Math" charset="0"/>
                          </a:rPr>
                          <m:t>𝑦</m:t>
                        </m:r>
                      </m:e>
                      <m:sup>
                        <m:r>
                          <a:rPr lang="en-US" b="0" i="1" smtClean="0">
                            <a:solidFill>
                              <a:srgbClr val="FF0000"/>
                            </a:solidFill>
                            <a:latin typeface="Cambria Math" charset="0"/>
                          </a:rPr>
                          <m:t>2</m:t>
                        </m:r>
                      </m:sup>
                    </m:sSup>
                    <m:r>
                      <a:rPr lang="en-US" b="0" i="1" smtClean="0">
                        <a:solidFill>
                          <a:srgbClr val="FF0000"/>
                        </a:solidFill>
                        <a:latin typeface="Cambria Math" charset="0"/>
                      </a:rPr>
                      <m:t>+3</m:t>
                    </m:r>
                    <m:r>
                      <a:rPr lang="en-US" b="0" i="1" smtClean="0">
                        <a:solidFill>
                          <a:srgbClr val="FF0000"/>
                        </a:solidFill>
                        <a:latin typeface="Cambria Math" charset="0"/>
                      </a:rPr>
                      <m:t>𝑥</m:t>
                    </m:r>
                    <m:r>
                      <a:rPr lang="en-US" b="0" i="1" smtClean="0">
                        <a:solidFill>
                          <a:srgbClr val="FF0000"/>
                        </a:solidFill>
                        <a:latin typeface="Cambria Math" charset="0"/>
                      </a:rPr>
                      <m:t>−3</m:t>
                    </m:r>
                    <m:r>
                      <a:rPr lang="en-US" b="0" i="1" smtClean="0">
                        <a:solidFill>
                          <a:srgbClr val="FF0000"/>
                        </a:solidFill>
                        <a:latin typeface="Cambria Math" charset="0"/>
                      </a:rPr>
                      <m:t>𝑦</m:t>
                    </m:r>
                    <m:r>
                      <a:rPr lang="en-US" b="0" i="1" smtClean="0">
                        <a:solidFill>
                          <a:srgbClr val="FF0000"/>
                        </a:solidFill>
                        <a:latin typeface="Cambria Math" charset="0"/>
                      </a:rPr>
                      <m:t>+5</m:t>
                    </m:r>
                  </m:oMath>
                </a14:m>
                <a:endParaRPr lang="en-US" dirty="0">
                  <a:solidFill>
                    <a:srgbClr val="FF0000"/>
                  </a:solidFill>
                </a:endParaRPr>
              </a:p>
              <a:p>
                <a:pPr lvl="1">
                  <a:buFont typeface="Wingdings" charset="2"/>
                  <a:buChar char="§"/>
                </a:pPr>
                <a:r>
                  <a:rPr lang="en-US" dirty="0"/>
                  <a:t>S.T.</a:t>
                </a:r>
              </a:p>
              <a:p>
                <a:pPr lvl="2">
                  <a:buFont typeface="Arial" charset="0"/>
                  <a:buChar char="•"/>
                </a:pPr>
                <a14:m>
                  <m:oMath xmlns:m="http://schemas.openxmlformats.org/officeDocument/2006/math">
                    <m:r>
                      <a:rPr lang="en-US" i="1" dirty="0" smtClean="0">
                        <a:solidFill>
                          <a:srgbClr val="FF0000"/>
                        </a:solidFill>
                        <a:latin typeface="Cambria Math" charset="0"/>
                      </a:rPr>
                      <m:t>𝑥</m:t>
                    </m:r>
                    <m:r>
                      <a:rPr lang="en-US" b="0" i="1" dirty="0" smtClean="0">
                        <a:solidFill>
                          <a:srgbClr val="FF0000"/>
                        </a:solidFill>
                        <a:latin typeface="Cambria Math" charset="0"/>
                      </a:rPr>
                      <m:t>,</m:t>
                    </m:r>
                    <m:r>
                      <a:rPr lang="en-US" b="0" i="1" dirty="0" smtClean="0">
                        <a:solidFill>
                          <a:srgbClr val="FF0000"/>
                        </a:solidFill>
                        <a:latin typeface="Cambria Math" charset="0"/>
                      </a:rPr>
                      <m:t>𝑦</m:t>
                    </m:r>
                    <m:r>
                      <a:rPr lang="en-US" i="1" dirty="0">
                        <a:solidFill>
                          <a:srgbClr val="FF0000"/>
                        </a:solidFill>
                        <a:latin typeface="Cambria Math" charset="0"/>
                      </a:rPr>
                      <m:t>≥0</m:t>
                    </m:r>
                  </m:oMath>
                </a14:m>
                <a:endParaRPr lang="en-US" dirty="0">
                  <a:solidFill>
                    <a:srgbClr val="FF0000"/>
                  </a:solidFill>
                </a:endParaRPr>
              </a:p>
              <a:p>
                <a:pPr lvl="2">
                  <a:buFont typeface="Wingdings" charset="2"/>
                  <a:buChar char="§"/>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278" t="-1702"/>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A89FAB3F-6279-61BC-AF48-AC463DFA8571}"/>
              </a:ext>
            </a:extLst>
          </p:cNvPr>
          <p:cNvSpPr>
            <a:spLocks noGrp="1"/>
          </p:cNvSpPr>
          <p:nvPr>
            <p:ph type="sldNum" sz="quarter" idx="12"/>
          </p:nvPr>
        </p:nvSpPr>
        <p:spPr/>
        <p:txBody>
          <a:bodyPr/>
          <a:lstStyle/>
          <a:p>
            <a:fld id="{5E14A864-8846-DC49-9FDC-14F56CA6E9FC}" type="slidenum">
              <a:rPr lang="en-US" smtClean="0"/>
              <a:t>79</a:t>
            </a:fld>
            <a:endParaRPr lang="en-US"/>
          </a:p>
        </p:txBody>
      </p:sp>
    </p:spTree>
    <p:extLst>
      <p:ext uri="{BB962C8B-B14F-4D97-AF65-F5344CB8AC3E}">
        <p14:creationId xmlns:p14="http://schemas.microsoft.com/office/powerpoint/2010/main" val="367691733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825625"/>
                <a:ext cx="10515600" cy="4862046"/>
              </a:xfrm>
            </p:spPr>
            <p:txBody>
              <a:bodyPr>
                <a:normAutofit/>
              </a:bodyPr>
              <a:lstStyle/>
              <a:p>
                <a:r>
                  <a:rPr lang="en-US" dirty="0"/>
                  <a:t>Find the minimum for:</a:t>
                </a:r>
              </a:p>
              <a:p>
                <a:pPr lvl="1">
                  <a:buFont typeface="Wingdings" charset="2"/>
                  <a:buChar char="§"/>
                </a:pPr>
                <a14:m>
                  <m:oMath xmlns:m="http://schemas.openxmlformats.org/officeDocument/2006/math">
                    <m:r>
                      <a:rPr lang="en-US" b="0" i="1" smtClean="0">
                        <a:solidFill>
                          <a:srgbClr val="FF0000"/>
                        </a:solidFill>
                        <a:latin typeface="Cambria Math" charset="0"/>
                      </a:rPr>
                      <m:t>𝑔</m:t>
                    </m:r>
                    <m:d>
                      <m:dPr>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charset="0"/>
                          </a:rPr>
                          <m:t>𝑥</m:t>
                        </m:r>
                        <m:r>
                          <a:rPr lang="en-US" b="0" i="1" smtClean="0">
                            <a:solidFill>
                              <a:srgbClr val="FF0000"/>
                            </a:solidFill>
                            <a:latin typeface="Cambria Math" charset="0"/>
                          </a:rPr>
                          <m:t>,</m:t>
                        </m:r>
                        <m:r>
                          <a:rPr lang="en-US" b="0" i="1" smtClean="0">
                            <a:solidFill>
                              <a:srgbClr val="FF0000"/>
                            </a:solidFill>
                            <a:latin typeface="Cambria Math" charset="0"/>
                          </a:rPr>
                          <m:t>𝑦</m:t>
                        </m:r>
                      </m:e>
                    </m:d>
                    <m:r>
                      <a:rPr lang="en-US" b="0" i="1" smtClean="0">
                        <a:solidFill>
                          <a:srgbClr val="FF0000"/>
                        </a:solidFill>
                        <a:latin typeface="Cambria Math" charset="0"/>
                      </a:rPr>
                      <m:t>=</m:t>
                    </m:r>
                    <m:sSup>
                      <m:sSupPr>
                        <m:ctrlPr>
                          <a:rPr lang="en-US" b="0" i="1" smtClean="0">
                            <a:solidFill>
                              <a:srgbClr val="FF0000"/>
                            </a:solidFill>
                            <a:latin typeface="Cambria Math" panose="02040503050406030204" pitchFamily="18" charset="0"/>
                          </a:rPr>
                        </m:ctrlPr>
                      </m:sSupPr>
                      <m:e>
                        <m:r>
                          <a:rPr lang="en-US" b="0" i="1" smtClean="0">
                            <a:solidFill>
                              <a:srgbClr val="FF0000"/>
                            </a:solidFill>
                            <a:latin typeface="Cambria Math" charset="0"/>
                          </a:rPr>
                          <m:t>𝑥</m:t>
                        </m:r>
                      </m:e>
                      <m:sup>
                        <m:r>
                          <a:rPr lang="en-US" b="0" i="1" smtClean="0">
                            <a:solidFill>
                              <a:srgbClr val="FF0000"/>
                            </a:solidFill>
                            <a:latin typeface="Cambria Math" charset="0"/>
                          </a:rPr>
                          <m:t>2</m:t>
                        </m:r>
                      </m:sup>
                    </m:sSup>
                    <m:r>
                      <a:rPr lang="en-US" b="0" i="1" smtClean="0">
                        <a:solidFill>
                          <a:srgbClr val="FF0000"/>
                        </a:solidFill>
                        <a:latin typeface="Cambria Math" charset="0"/>
                      </a:rPr>
                      <m:t>+</m:t>
                    </m:r>
                    <m:sSup>
                      <m:sSupPr>
                        <m:ctrlPr>
                          <a:rPr lang="en-US" b="0" i="1" smtClean="0">
                            <a:solidFill>
                              <a:srgbClr val="FF0000"/>
                            </a:solidFill>
                            <a:latin typeface="Cambria Math" panose="02040503050406030204" pitchFamily="18" charset="0"/>
                          </a:rPr>
                        </m:ctrlPr>
                      </m:sSupPr>
                      <m:e>
                        <m:r>
                          <a:rPr lang="en-US" b="0" i="1" smtClean="0">
                            <a:solidFill>
                              <a:srgbClr val="FF0000"/>
                            </a:solidFill>
                            <a:latin typeface="Cambria Math" charset="0"/>
                          </a:rPr>
                          <m:t>𝑦</m:t>
                        </m:r>
                      </m:e>
                      <m:sup>
                        <m:r>
                          <a:rPr lang="en-US" b="0" i="1" smtClean="0">
                            <a:solidFill>
                              <a:srgbClr val="FF0000"/>
                            </a:solidFill>
                            <a:latin typeface="Cambria Math" charset="0"/>
                          </a:rPr>
                          <m:t>2</m:t>
                        </m:r>
                      </m:sup>
                    </m:sSup>
                    <m:r>
                      <a:rPr lang="en-US" b="0" i="1" smtClean="0">
                        <a:solidFill>
                          <a:srgbClr val="FF0000"/>
                        </a:solidFill>
                        <a:latin typeface="Cambria Math" charset="0"/>
                      </a:rPr>
                      <m:t>+3</m:t>
                    </m:r>
                    <m:r>
                      <a:rPr lang="en-US" b="0" i="1" smtClean="0">
                        <a:solidFill>
                          <a:srgbClr val="FF0000"/>
                        </a:solidFill>
                        <a:latin typeface="Cambria Math" charset="0"/>
                      </a:rPr>
                      <m:t>𝑥</m:t>
                    </m:r>
                    <m:r>
                      <a:rPr lang="en-US" b="0" i="1" smtClean="0">
                        <a:solidFill>
                          <a:srgbClr val="FF0000"/>
                        </a:solidFill>
                        <a:latin typeface="Cambria Math" charset="0"/>
                      </a:rPr>
                      <m:t>−3</m:t>
                    </m:r>
                    <m:r>
                      <a:rPr lang="en-US" b="0" i="1" smtClean="0">
                        <a:solidFill>
                          <a:srgbClr val="FF0000"/>
                        </a:solidFill>
                        <a:latin typeface="Cambria Math" charset="0"/>
                      </a:rPr>
                      <m:t>𝑦</m:t>
                    </m:r>
                    <m:r>
                      <a:rPr lang="en-US" b="0" i="1" smtClean="0">
                        <a:solidFill>
                          <a:srgbClr val="FF0000"/>
                        </a:solidFill>
                        <a:latin typeface="Cambria Math" charset="0"/>
                      </a:rPr>
                      <m:t>+5</m:t>
                    </m:r>
                  </m:oMath>
                </a14:m>
                <a:endParaRPr lang="en-US" dirty="0">
                  <a:solidFill>
                    <a:srgbClr val="FF0000"/>
                  </a:solidFill>
                </a:endParaRPr>
              </a:p>
              <a:p>
                <a:pPr lvl="1">
                  <a:buFont typeface="Wingdings" charset="2"/>
                  <a:buChar char="§"/>
                </a:pPr>
                <a:r>
                  <a:rPr lang="en-US" dirty="0"/>
                  <a:t>S.T.</a:t>
                </a:r>
              </a:p>
              <a:p>
                <a:pPr lvl="2">
                  <a:buFont typeface="Arial" charset="0"/>
                  <a:buChar char="•"/>
                </a:pPr>
                <a14:m>
                  <m:oMath xmlns:m="http://schemas.openxmlformats.org/officeDocument/2006/math">
                    <m:r>
                      <a:rPr lang="en-US" i="1" dirty="0" smtClean="0">
                        <a:solidFill>
                          <a:srgbClr val="FF0000"/>
                        </a:solidFill>
                        <a:latin typeface="Cambria Math" charset="0"/>
                      </a:rPr>
                      <m:t>𝑥</m:t>
                    </m:r>
                    <m:r>
                      <a:rPr lang="en-US" b="0" i="1" dirty="0" smtClean="0">
                        <a:solidFill>
                          <a:srgbClr val="FF0000"/>
                        </a:solidFill>
                        <a:latin typeface="Cambria Math" charset="0"/>
                      </a:rPr>
                      <m:t>,</m:t>
                    </m:r>
                    <m:r>
                      <a:rPr lang="en-US" b="0" i="1" dirty="0" smtClean="0">
                        <a:solidFill>
                          <a:srgbClr val="FF0000"/>
                        </a:solidFill>
                        <a:latin typeface="Cambria Math" charset="0"/>
                      </a:rPr>
                      <m:t>𝑦</m:t>
                    </m:r>
                    <m:r>
                      <a:rPr lang="en-US" i="1" dirty="0">
                        <a:solidFill>
                          <a:srgbClr val="FF0000"/>
                        </a:solidFill>
                        <a:latin typeface="Cambria Math" charset="0"/>
                      </a:rPr>
                      <m:t>≥0</m:t>
                    </m:r>
                  </m:oMath>
                </a14:m>
                <a:endParaRPr lang="en-US" dirty="0">
                  <a:solidFill>
                    <a:srgbClr val="FF0000"/>
                  </a:solidFill>
                </a:endParaRPr>
              </a:p>
              <a:p>
                <a:pPr lvl="2">
                  <a:buFont typeface="Wingdings" charset="2"/>
                  <a:buChar char="§"/>
                </a:pPr>
                <a:endParaRPr lang="en-US" dirty="0"/>
              </a:p>
              <a:p>
                <a:pPr lvl="1">
                  <a:buFont typeface="Wingdings" charset="2"/>
                  <a:buChar char="§"/>
                </a:pPr>
                <a14:m>
                  <m:oMath xmlns:m="http://schemas.openxmlformats.org/officeDocument/2006/math">
                    <m:r>
                      <a:rPr lang="en-US" i="1" dirty="0">
                        <a:solidFill>
                          <a:srgbClr val="FF0000"/>
                        </a:solidFill>
                        <a:latin typeface="Cambria Math" charset="0"/>
                      </a:rPr>
                      <m:t>𝑥</m:t>
                    </m:r>
                    <m:r>
                      <a:rPr lang="en-US" i="1" dirty="0">
                        <a:solidFill>
                          <a:srgbClr val="FF0000"/>
                        </a:solidFill>
                        <a:latin typeface="Cambria Math" charset="0"/>
                      </a:rPr>
                      <m:t>≥0</m:t>
                    </m:r>
                  </m:oMath>
                </a14:m>
                <a:endParaRPr lang="en-US" dirty="0">
                  <a:solidFill>
                    <a:srgbClr val="FF0000"/>
                  </a:solidFill>
                </a:endParaRPr>
              </a:p>
              <a:p>
                <a:pPr lvl="1">
                  <a:buFont typeface="Wingdings" charset="2"/>
                  <a:buChar char="§"/>
                </a:pPr>
                <a14:m>
                  <m:oMath xmlns:m="http://schemas.openxmlformats.org/officeDocument/2006/math">
                    <m:f>
                      <m:fPr>
                        <m:ctrlPr>
                          <a:rPr lang="mr-IN" i="1" dirty="0">
                            <a:solidFill>
                              <a:srgbClr val="FF0000"/>
                            </a:solidFill>
                            <a:latin typeface="Cambria Math" panose="02040503050406030204" pitchFamily="18" charset="0"/>
                          </a:rPr>
                        </m:ctrlPr>
                      </m:fPr>
                      <m:num>
                        <m:r>
                          <a:rPr lang="mr-IN" i="1" dirty="0">
                            <a:solidFill>
                              <a:srgbClr val="FF0000"/>
                            </a:solidFill>
                            <a:latin typeface="Cambria Math" charset="0"/>
                          </a:rPr>
                          <m:t>𝜕</m:t>
                        </m:r>
                        <m:r>
                          <a:rPr lang="en-US" i="1" dirty="0">
                            <a:solidFill>
                              <a:srgbClr val="FF0000"/>
                            </a:solidFill>
                            <a:latin typeface="Cambria Math" charset="0"/>
                          </a:rPr>
                          <m:t>𝑔</m:t>
                        </m:r>
                      </m:num>
                      <m:den>
                        <m:r>
                          <a:rPr lang="mr-IN" i="1" dirty="0">
                            <a:solidFill>
                              <a:srgbClr val="FF0000"/>
                            </a:solidFill>
                            <a:latin typeface="Cambria Math" charset="0"/>
                          </a:rPr>
                          <m:t>𝜕</m:t>
                        </m:r>
                        <m:r>
                          <a:rPr lang="en-US" i="1" dirty="0">
                            <a:solidFill>
                              <a:srgbClr val="FF0000"/>
                            </a:solidFill>
                            <a:latin typeface="Cambria Math" charset="0"/>
                          </a:rPr>
                          <m:t>𝑥</m:t>
                        </m:r>
                      </m:den>
                    </m:f>
                    <m:r>
                      <a:rPr lang="en-US" i="1" dirty="0">
                        <a:solidFill>
                          <a:srgbClr val="FF0000"/>
                        </a:solidFill>
                        <a:latin typeface="Cambria Math" charset="0"/>
                      </a:rPr>
                      <m:t>≥0</m:t>
                    </m:r>
                    <m:r>
                      <a:rPr lang="en-US" b="0" i="0" dirty="0" smtClean="0">
                        <a:solidFill>
                          <a:srgbClr val="FF0000"/>
                        </a:solidFill>
                        <a:latin typeface="Cambria Math" panose="02040503050406030204" pitchFamily="18" charset="0"/>
                      </a:rPr>
                      <m:t>    2</m:t>
                    </m:r>
                    <m:r>
                      <m:rPr>
                        <m:sty m:val="p"/>
                      </m:rPr>
                      <a:rPr lang="en-US" b="0" i="0" dirty="0" smtClean="0">
                        <a:solidFill>
                          <a:srgbClr val="FF0000"/>
                        </a:solidFill>
                        <a:latin typeface="Cambria Math" panose="02040503050406030204" pitchFamily="18" charset="0"/>
                      </a:rPr>
                      <m:t>x</m:t>
                    </m:r>
                    <m:r>
                      <a:rPr lang="en-US" b="0" i="0" dirty="0" smtClean="0">
                        <a:solidFill>
                          <a:srgbClr val="FF0000"/>
                        </a:solidFill>
                        <a:latin typeface="Cambria Math" panose="02040503050406030204" pitchFamily="18" charset="0"/>
                      </a:rPr>
                      <m:t>+3</m:t>
                    </m:r>
                    <m:r>
                      <a:rPr lang="en-US" b="0" i="1" dirty="0" smtClean="0">
                        <a:solidFill>
                          <a:srgbClr val="FF0000"/>
                        </a:solidFill>
                        <a:latin typeface="Cambria Math" panose="02040503050406030204" pitchFamily="18" charset="0"/>
                      </a:rPr>
                      <m:t>≥0</m:t>
                    </m:r>
                  </m:oMath>
                </a14:m>
                <a:endParaRPr lang="en-US" sz="2000" dirty="0"/>
              </a:p>
              <a:p>
                <a:pPr lvl="1">
                  <a:buFont typeface="Wingdings" charset="2"/>
                  <a:buChar char="§"/>
                </a:pPr>
                <a14:m>
                  <m:oMath xmlns:m="http://schemas.openxmlformats.org/officeDocument/2006/math">
                    <m:f>
                      <m:fPr>
                        <m:ctrlPr>
                          <a:rPr lang="mr-IN" i="1" dirty="0">
                            <a:solidFill>
                              <a:srgbClr val="FF0000"/>
                            </a:solidFill>
                            <a:latin typeface="Cambria Math" panose="02040503050406030204" pitchFamily="18" charset="0"/>
                          </a:rPr>
                        </m:ctrlPr>
                      </m:fPr>
                      <m:num>
                        <m:r>
                          <a:rPr lang="mr-IN" i="1" dirty="0">
                            <a:solidFill>
                              <a:srgbClr val="FF0000"/>
                            </a:solidFill>
                            <a:latin typeface="Cambria Math" charset="0"/>
                          </a:rPr>
                          <m:t>𝜕</m:t>
                        </m:r>
                        <m:r>
                          <a:rPr lang="en-US" i="1" dirty="0">
                            <a:solidFill>
                              <a:srgbClr val="FF0000"/>
                            </a:solidFill>
                            <a:latin typeface="Cambria Math" charset="0"/>
                          </a:rPr>
                          <m:t>𝑔</m:t>
                        </m:r>
                      </m:num>
                      <m:den>
                        <m:r>
                          <a:rPr lang="mr-IN" i="1" dirty="0">
                            <a:solidFill>
                              <a:srgbClr val="FF0000"/>
                            </a:solidFill>
                            <a:latin typeface="Cambria Math" charset="0"/>
                          </a:rPr>
                          <m:t>𝜕</m:t>
                        </m:r>
                        <m:r>
                          <a:rPr lang="en-US" b="0" i="1" dirty="0" smtClean="0">
                            <a:solidFill>
                              <a:srgbClr val="FF0000"/>
                            </a:solidFill>
                            <a:latin typeface="Cambria Math" panose="02040503050406030204" pitchFamily="18" charset="0"/>
                          </a:rPr>
                          <m:t>𝑦</m:t>
                        </m:r>
                      </m:den>
                    </m:f>
                    <m:r>
                      <a:rPr lang="en-US" i="1" dirty="0">
                        <a:solidFill>
                          <a:srgbClr val="FF0000"/>
                        </a:solidFill>
                        <a:latin typeface="Cambria Math" charset="0"/>
                      </a:rPr>
                      <m:t>≥0</m:t>
                    </m:r>
                    <m:r>
                      <a:rPr lang="en-US" b="0" i="1" dirty="0" smtClean="0">
                        <a:solidFill>
                          <a:srgbClr val="FF0000"/>
                        </a:solidFill>
                        <a:latin typeface="Cambria Math" panose="02040503050406030204" pitchFamily="18" charset="0"/>
                      </a:rPr>
                      <m:t>     2</m:t>
                    </m:r>
                    <m:r>
                      <a:rPr lang="en-US" b="0" i="1" dirty="0" smtClean="0">
                        <a:solidFill>
                          <a:srgbClr val="FF0000"/>
                        </a:solidFill>
                        <a:latin typeface="Cambria Math" panose="02040503050406030204" pitchFamily="18" charset="0"/>
                      </a:rPr>
                      <m:t>𝑦</m:t>
                    </m:r>
                    <m:r>
                      <a:rPr lang="en-US" b="0" i="1" dirty="0" smtClean="0">
                        <a:solidFill>
                          <a:srgbClr val="FF0000"/>
                        </a:solidFill>
                        <a:latin typeface="Cambria Math" panose="02040503050406030204" pitchFamily="18" charset="0"/>
                      </a:rPr>
                      <m:t>−3≥0 </m:t>
                    </m:r>
                  </m:oMath>
                </a14:m>
                <a:endParaRPr lang="en-US" sz="2000" dirty="0"/>
              </a:p>
              <a:p>
                <a:pPr lvl="1">
                  <a:buFont typeface="Wingdings" charset="2"/>
                  <a:buChar char="§"/>
                </a:pPr>
                <a14:m>
                  <m:oMath xmlns:m="http://schemas.openxmlformats.org/officeDocument/2006/math">
                    <m:r>
                      <a:rPr lang="en-US" i="1" dirty="0">
                        <a:solidFill>
                          <a:srgbClr val="FF0000"/>
                        </a:solidFill>
                        <a:latin typeface="Cambria Math" charset="0"/>
                      </a:rPr>
                      <m:t>𝑥</m:t>
                    </m:r>
                    <m:f>
                      <m:fPr>
                        <m:ctrlPr>
                          <a:rPr lang="mr-IN" i="1" dirty="0">
                            <a:solidFill>
                              <a:srgbClr val="FF0000"/>
                            </a:solidFill>
                            <a:latin typeface="Cambria Math" panose="02040503050406030204" pitchFamily="18" charset="0"/>
                          </a:rPr>
                        </m:ctrlPr>
                      </m:fPr>
                      <m:num>
                        <m:r>
                          <a:rPr lang="mr-IN" i="1" dirty="0">
                            <a:solidFill>
                              <a:srgbClr val="FF0000"/>
                            </a:solidFill>
                            <a:latin typeface="Cambria Math" charset="0"/>
                          </a:rPr>
                          <m:t>𝜕</m:t>
                        </m:r>
                        <m:r>
                          <a:rPr lang="en-US" i="1" dirty="0">
                            <a:solidFill>
                              <a:srgbClr val="FF0000"/>
                            </a:solidFill>
                            <a:latin typeface="Cambria Math" charset="0"/>
                          </a:rPr>
                          <m:t>𝑔</m:t>
                        </m:r>
                      </m:num>
                      <m:den>
                        <m:r>
                          <a:rPr lang="mr-IN" i="1" dirty="0">
                            <a:solidFill>
                              <a:srgbClr val="FF0000"/>
                            </a:solidFill>
                            <a:latin typeface="Cambria Math" charset="0"/>
                          </a:rPr>
                          <m:t>𝜕</m:t>
                        </m:r>
                        <m:r>
                          <a:rPr lang="en-US" i="1" dirty="0">
                            <a:solidFill>
                              <a:srgbClr val="FF0000"/>
                            </a:solidFill>
                            <a:latin typeface="Cambria Math" charset="0"/>
                          </a:rPr>
                          <m:t>𝑥</m:t>
                        </m:r>
                      </m:den>
                    </m:f>
                    <m:r>
                      <a:rPr lang="en-US" i="1" dirty="0">
                        <a:solidFill>
                          <a:srgbClr val="FF0000"/>
                        </a:solidFill>
                        <a:latin typeface="Cambria Math" charset="0"/>
                      </a:rPr>
                      <m:t>=0</m:t>
                    </m:r>
                    <m:r>
                      <a:rPr lang="en-US" b="0" i="1" dirty="0" smtClean="0">
                        <a:solidFill>
                          <a:srgbClr val="FF0000"/>
                        </a:solidFill>
                        <a:latin typeface="Cambria Math" panose="02040503050406030204" pitchFamily="18" charset="0"/>
                      </a:rPr>
                      <m:t>    </m:t>
                    </m:r>
                    <m:r>
                      <a:rPr lang="en-US" b="0" i="1" dirty="0" smtClean="0">
                        <a:solidFill>
                          <a:srgbClr val="FF0000"/>
                        </a:solidFill>
                        <a:latin typeface="Cambria Math" panose="02040503050406030204" pitchFamily="18" charset="0"/>
                      </a:rPr>
                      <m:t>𝑥</m:t>
                    </m:r>
                    <m:d>
                      <m:dPr>
                        <m:ctrlPr>
                          <a:rPr lang="en-US" b="0" i="1" dirty="0" smtClean="0">
                            <a:solidFill>
                              <a:srgbClr val="FF0000"/>
                            </a:solidFill>
                            <a:latin typeface="Cambria Math" panose="02040503050406030204" pitchFamily="18" charset="0"/>
                          </a:rPr>
                        </m:ctrlPr>
                      </m:dPr>
                      <m:e>
                        <m:r>
                          <a:rPr lang="en-US" dirty="0">
                            <a:solidFill>
                              <a:srgbClr val="FF0000"/>
                            </a:solidFill>
                            <a:latin typeface="Cambria Math" panose="02040503050406030204" pitchFamily="18" charset="0"/>
                          </a:rPr>
                          <m:t>2</m:t>
                        </m:r>
                        <m:r>
                          <m:rPr>
                            <m:sty m:val="p"/>
                          </m:rPr>
                          <a:rPr lang="en-US" dirty="0">
                            <a:solidFill>
                              <a:srgbClr val="FF0000"/>
                            </a:solidFill>
                            <a:latin typeface="Cambria Math" panose="02040503050406030204" pitchFamily="18" charset="0"/>
                          </a:rPr>
                          <m:t>x</m:t>
                        </m:r>
                        <m:r>
                          <a:rPr lang="en-US" dirty="0">
                            <a:solidFill>
                              <a:srgbClr val="FF0000"/>
                            </a:solidFill>
                            <a:latin typeface="Cambria Math" panose="02040503050406030204" pitchFamily="18" charset="0"/>
                          </a:rPr>
                          <m:t>+3</m:t>
                        </m:r>
                      </m:e>
                    </m:d>
                    <m:r>
                      <a:rPr lang="en-US" b="0" i="1" dirty="0" smtClean="0">
                        <a:solidFill>
                          <a:srgbClr val="FF0000"/>
                        </a:solidFill>
                        <a:latin typeface="Cambria Math" panose="02040503050406030204" pitchFamily="18" charset="0"/>
                      </a:rPr>
                      <m:t>=0    </m:t>
                    </m:r>
                    <m:r>
                      <a:rPr lang="en-US" b="0" i="1" dirty="0" smtClean="0">
                        <a:solidFill>
                          <a:srgbClr val="FF0000"/>
                        </a:solidFill>
                        <a:latin typeface="Cambria Math" panose="02040503050406030204" pitchFamily="18" charset="0"/>
                      </a:rPr>
                      <m:t>𝑥</m:t>
                    </m:r>
                    <m:r>
                      <a:rPr lang="en-US" b="0" i="1" dirty="0" smtClean="0">
                        <a:solidFill>
                          <a:srgbClr val="FF0000"/>
                        </a:solidFill>
                        <a:latin typeface="Cambria Math" panose="02040503050406030204" pitchFamily="18" charset="0"/>
                      </a:rPr>
                      <m:t>=0,−</m:t>
                    </m:r>
                    <m:f>
                      <m:fPr>
                        <m:ctrlPr>
                          <a:rPr lang="en-US" b="0" i="1" dirty="0" smtClean="0">
                            <a:solidFill>
                              <a:srgbClr val="FF0000"/>
                            </a:solidFill>
                            <a:latin typeface="Cambria Math" panose="02040503050406030204" pitchFamily="18" charset="0"/>
                          </a:rPr>
                        </m:ctrlPr>
                      </m:fPr>
                      <m:num>
                        <m:r>
                          <a:rPr lang="en-US" b="0" i="1" dirty="0" smtClean="0">
                            <a:solidFill>
                              <a:srgbClr val="FF0000"/>
                            </a:solidFill>
                            <a:latin typeface="Cambria Math" panose="02040503050406030204" pitchFamily="18" charset="0"/>
                          </a:rPr>
                          <m:t>3</m:t>
                        </m:r>
                      </m:num>
                      <m:den>
                        <m:r>
                          <a:rPr lang="en-US" b="0" i="1" dirty="0" smtClean="0">
                            <a:solidFill>
                              <a:srgbClr val="FF0000"/>
                            </a:solidFill>
                            <a:latin typeface="Cambria Math" panose="02040503050406030204" pitchFamily="18" charset="0"/>
                          </a:rPr>
                          <m:t>2</m:t>
                        </m:r>
                      </m:den>
                    </m:f>
                  </m:oMath>
                </a14:m>
                <a:r>
                  <a:rPr lang="en-US" dirty="0">
                    <a:solidFill>
                      <a:srgbClr val="FF0000"/>
                    </a:solidFill>
                  </a:rPr>
                  <a:t>   </a:t>
                </a:r>
              </a:p>
              <a:p>
                <a:pPr lvl="1">
                  <a:buFont typeface="Wingdings" charset="2"/>
                  <a:buChar char="§"/>
                </a:pPr>
                <a14:m>
                  <m:oMath xmlns:m="http://schemas.openxmlformats.org/officeDocument/2006/math">
                    <m:r>
                      <a:rPr lang="en-US" b="0" i="1" dirty="0" smtClean="0">
                        <a:solidFill>
                          <a:srgbClr val="FF0000"/>
                        </a:solidFill>
                        <a:latin typeface="Cambria Math" panose="02040503050406030204" pitchFamily="18" charset="0"/>
                      </a:rPr>
                      <m:t>𝑦</m:t>
                    </m:r>
                    <m:f>
                      <m:fPr>
                        <m:ctrlPr>
                          <a:rPr lang="mr-IN" i="1" dirty="0">
                            <a:solidFill>
                              <a:srgbClr val="FF0000"/>
                            </a:solidFill>
                            <a:latin typeface="Cambria Math" panose="02040503050406030204" pitchFamily="18" charset="0"/>
                          </a:rPr>
                        </m:ctrlPr>
                      </m:fPr>
                      <m:num>
                        <m:r>
                          <a:rPr lang="mr-IN" i="1" dirty="0">
                            <a:solidFill>
                              <a:srgbClr val="FF0000"/>
                            </a:solidFill>
                            <a:latin typeface="Cambria Math" charset="0"/>
                          </a:rPr>
                          <m:t>𝜕</m:t>
                        </m:r>
                        <m:r>
                          <a:rPr lang="en-US" i="1" dirty="0">
                            <a:solidFill>
                              <a:srgbClr val="FF0000"/>
                            </a:solidFill>
                            <a:latin typeface="Cambria Math" charset="0"/>
                          </a:rPr>
                          <m:t>𝑔</m:t>
                        </m:r>
                      </m:num>
                      <m:den>
                        <m:r>
                          <a:rPr lang="mr-IN" i="1" dirty="0">
                            <a:solidFill>
                              <a:srgbClr val="FF0000"/>
                            </a:solidFill>
                            <a:latin typeface="Cambria Math" charset="0"/>
                          </a:rPr>
                          <m:t>𝜕</m:t>
                        </m:r>
                        <m:r>
                          <a:rPr lang="en-US" b="0" i="1" dirty="0" smtClean="0">
                            <a:solidFill>
                              <a:srgbClr val="FF0000"/>
                            </a:solidFill>
                            <a:latin typeface="Cambria Math" panose="02040503050406030204" pitchFamily="18" charset="0"/>
                          </a:rPr>
                          <m:t>𝑦</m:t>
                        </m:r>
                      </m:den>
                    </m:f>
                    <m:r>
                      <a:rPr lang="en-US" i="1" dirty="0">
                        <a:solidFill>
                          <a:srgbClr val="FF0000"/>
                        </a:solidFill>
                        <a:latin typeface="Cambria Math" charset="0"/>
                      </a:rPr>
                      <m:t>=0</m:t>
                    </m:r>
                    <m:r>
                      <a:rPr lang="en-US" b="0" i="1" dirty="0" smtClean="0">
                        <a:solidFill>
                          <a:srgbClr val="FF0000"/>
                        </a:solidFill>
                        <a:latin typeface="Cambria Math" panose="02040503050406030204" pitchFamily="18" charset="0"/>
                      </a:rPr>
                      <m:t>     </m:t>
                    </m:r>
                    <m:r>
                      <a:rPr lang="en-US" b="0" i="1" dirty="0" smtClean="0">
                        <a:solidFill>
                          <a:srgbClr val="FF0000"/>
                        </a:solidFill>
                        <a:latin typeface="Cambria Math" panose="02040503050406030204" pitchFamily="18" charset="0"/>
                      </a:rPr>
                      <m:t>𝑦</m:t>
                    </m:r>
                    <m:d>
                      <m:dPr>
                        <m:ctrlPr>
                          <a:rPr lang="en-US" b="0" i="1" dirty="0" smtClean="0">
                            <a:solidFill>
                              <a:srgbClr val="FF0000"/>
                            </a:solidFill>
                            <a:latin typeface="Cambria Math" panose="02040503050406030204" pitchFamily="18" charset="0"/>
                          </a:rPr>
                        </m:ctrlPr>
                      </m:dPr>
                      <m:e>
                        <m:r>
                          <a:rPr lang="en-US" i="1" dirty="0">
                            <a:solidFill>
                              <a:srgbClr val="FF0000"/>
                            </a:solidFill>
                            <a:latin typeface="Cambria Math" panose="02040503050406030204" pitchFamily="18" charset="0"/>
                          </a:rPr>
                          <m:t>2</m:t>
                        </m:r>
                        <m:r>
                          <a:rPr lang="en-US" i="1" dirty="0">
                            <a:solidFill>
                              <a:srgbClr val="FF0000"/>
                            </a:solidFill>
                            <a:latin typeface="Cambria Math" panose="02040503050406030204" pitchFamily="18" charset="0"/>
                          </a:rPr>
                          <m:t>𝑦</m:t>
                        </m:r>
                        <m:r>
                          <a:rPr lang="en-US" i="1" dirty="0">
                            <a:solidFill>
                              <a:srgbClr val="FF0000"/>
                            </a:solidFill>
                            <a:latin typeface="Cambria Math" panose="02040503050406030204" pitchFamily="18" charset="0"/>
                          </a:rPr>
                          <m:t>−3</m:t>
                        </m:r>
                      </m:e>
                    </m:d>
                    <m:r>
                      <a:rPr lang="en-US" b="0" i="1" dirty="0" smtClean="0">
                        <a:solidFill>
                          <a:srgbClr val="FF0000"/>
                        </a:solidFill>
                        <a:latin typeface="Cambria Math" panose="02040503050406030204" pitchFamily="18" charset="0"/>
                      </a:rPr>
                      <m:t>=0    </m:t>
                    </m:r>
                    <m:r>
                      <a:rPr lang="en-US" b="0" i="1" dirty="0" smtClean="0">
                        <a:solidFill>
                          <a:srgbClr val="FF0000"/>
                        </a:solidFill>
                        <a:latin typeface="Cambria Math" panose="02040503050406030204" pitchFamily="18" charset="0"/>
                      </a:rPr>
                      <m:t>𝑦</m:t>
                    </m:r>
                    <m:r>
                      <a:rPr lang="en-US" b="0" i="1" dirty="0" smtClean="0">
                        <a:solidFill>
                          <a:srgbClr val="FF0000"/>
                        </a:solidFill>
                        <a:latin typeface="Cambria Math" panose="02040503050406030204" pitchFamily="18" charset="0"/>
                      </a:rPr>
                      <m:t>=0,</m:t>
                    </m:r>
                    <m:f>
                      <m:fPr>
                        <m:ctrlPr>
                          <a:rPr lang="en-US" b="0" i="1" dirty="0" smtClean="0">
                            <a:solidFill>
                              <a:srgbClr val="FF0000"/>
                            </a:solidFill>
                            <a:latin typeface="Cambria Math" panose="02040503050406030204" pitchFamily="18" charset="0"/>
                          </a:rPr>
                        </m:ctrlPr>
                      </m:fPr>
                      <m:num>
                        <m:r>
                          <a:rPr lang="en-US" b="0" i="1" dirty="0" smtClean="0">
                            <a:solidFill>
                              <a:srgbClr val="FF0000"/>
                            </a:solidFill>
                            <a:latin typeface="Cambria Math" panose="02040503050406030204" pitchFamily="18" charset="0"/>
                          </a:rPr>
                          <m:t>3</m:t>
                        </m:r>
                      </m:num>
                      <m:den>
                        <m:r>
                          <a:rPr lang="en-US" b="0" i="1" dirty="0" smtClean="0">
                            <a:solidFill>
                              <a:srgbClr val="FF0000"/>
                            </a:solidFill>
                            <a:latin typeface="Cambria Math" panose="02040503050406030204" pitchFamily="18" charset="0"/>
                          </a:rPr>
                          <m:t>2</m:t>
                        </m:r>
                      </m:den>
                    </m:f>
                  </m:oMath>
                </a14:m>
                <a:r>
                  <a:rPr lang="en-US" dirty="0">
                    <a:solidFill>
                      <a:srgbClr val="FF0000"/>
                    </a:solidFill>
                  </a:rPr>
                  <a:t>  </a:t>
                </a:r>
              </a:p>
              <a:p>
                <a:pPr lvl="1">
                  <a:buFont typeface="Wingdings" charset="2"/>
                  <a:buChar char="§"/>
                </a:pPr>
                <a:endParaRPr lang="en-US" dirty="0">
                  <a:solidFill>
                    <a:srgbClr val="FF0000"/>
                  </a:solidFill>
                </a:endParaRPr>
              </a:p>
              <a:p>
                <a:pPr lvl="1">
                  <a:buFont typeface="Wingdings" charset="2"/>
                  <a:buChar char="§"/>
                </a:pPr>
                <a:endParaRPr lang="en-US" dirty="0">
                  <a:solidFill>
                    <a:srgbClr val="FF0000"/>
                  </a:solidFill>
                </a:endParaRPr>
              </a:p>
              <a:p>
                <a:pPr>
                  <a:buFont typeface="Wingdings" charset="2"/>
                  <a:buChar char="§"/>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825625"/>
                <a:ext cx="10515600" cy="4862046"/>
              </a:xfrm>
              <a:blipFill>
                <a:blip r:embed="rId2"/>
                <a:stretch>
                  <a:fillRect l="-1086" t="-2083"/>
                </a:stretch>
              </a:blipFill>
            </p:spPr>
            <p:txBody>
              <a:bodyPr/>
              <a:lstStyle/>
              <a:p>
                <a:r>
                  <a:rPr lang="en-US">
                    <a:noFill/>
                  </a:rPr>
                  <a:t> </a:t>
                </a:r>
              </a:p>
            </p:txBody>
          </p:sp>
        </mc:Fallback>
      </mc:AlternateContent>
      <p:sp>
        <p:nvSpPr>
          <p:cNvPr id="4" name="Rectangle 3">
            <a:extLst>
              <a:ext uri="{FF2B5EF4-FFF2-40B4-BE49-F238E27FC236}">
                <a16:creationId xmlns:a16="http://schemas.microsoft.com/office/drawing/2014/main" id="{DB299F0D-9850-2A4E-9C05-76BDA03A54B9}"/>
              </a:ext>
            </a:extLst>
          </p:cNvPr>
          <p:cNvSpPr/>
          <p:nvPr/>
        </p:nvSpPr>
        <p:spPr>
          <a:xfrm>
            <a:off x="5549153" y="5362108"/>
            <a:ext cx="295835" cy="384268"/>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F2C6F60-6383-574B-BFDF-C72D7BAECFD5}"/>
              </a:ext>
            </a:extLst>
          </p:cNvPr>
          <p:cNvSpPr/>
          <p:nvPr/>
        </p:nvSpPr>
        <p:spPr>
          <a:xfrm>
            <a:off x="5948082" y="5828272"/>
            <a:ext cx="295835" cy="572528"/>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D92C96B7-F66E-0B4C-4AAA-7199355FF1CF}"/>
              </a:ext>
            </a:extLst>
          </p:cNvPr>
          <p:cNvSpPr>
            <a:spLocks noGrp="1"/>
          </p:cNvSpPr>
          <p:nvPr>
            <p:ph type="sldNum" sz="quarter" idx="12"/>
          </p:nvPr>
        </p:nvSpPr>
        <p:spPr/>
        <p:txBody>
          <a:bodyPr/>
          <a:lstStyle/>
          <a:p>
            <a:fld id="{5E14A864-8846-DC49-9FDC-14F56CA6E9FC}" type="slidenum">
              <a:rPr lang="en-US" smtClean="0"/>
              <a:t>80</a:t>
            </a:fld>
            <a:endParaRPr lang="en-US"/>
          </a:p>
        </p:txBody>
      </p:sp>
    </p:spTree>
    <p:extLst>
      <p:ext uri="{BB962C8B-B14F-4D97-AF65-F5344CB8AC3E}">
        <p14:creationId xmlns:p14="http://schemas.microsoft.com/office/powerpoint/2010/main" val="14237999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 to flow optimization </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14:m>
                  <m:oMath xmlns:m="http://schemas.openxmlformats.org/officeDocument/2006/math">
                    <m:r>
                      <a:rPr lang="en-US" i="1" dirty="0" smtClean="0">
                        <a:latin typeface="Cambria Math" charset="0"/>
                      </a:rPr>
                      <m:t>𝑀𝑖𝑛𝑖𝑚𝑖𝑧𝑒</m:t>
                    </m:r>
                    <m:r>
                      <a:rPr lang="en-US" i="1" dirty="0" smtClean="0">
                        <a:latin typeface="Cambria Math" charset="0"/>
                      </a:rPr>
                      <m:t> </m:t>
                    </m:r>
                    <m:r>
                      <a:rPr lang="en-US" i="1" dirty="0" smtClean="0">
                        <a:latin typeface="Cambria Math" charset="0"/>
                      </a:rPr>
                      <m:t>𝐶</m:t>
                    </m:r>
                    <m:d>
                      <m:dPr>
                        <m:ctrlPr>
                          <a:rPr lang="en-US" i="1" dirty="0">
                            <a:latin typeface="Cambria Math" panose="02040503050406030204" pitchFamily="18" charset="0"/>
                          </a:rPr>
                        </m:ctrlPr>
                      </m:dPr>
                      <m:e>
                        <m:r>
                          <a:rPr lang="en-US" i="1" dirty="0">
                            <a:latin typeface="Cambria Math" charset="0"/>
                          </a:rPr>
                          <m:t>𝑓</m:t>
                        </m:r>
                      </m:e>
                    </m:d>
                    <m:r>
                      <a:rPr lang="en-US" i="1" dirty="0">
                        <a:latin typeface="Cambria Math" charset="0"/>
                      </a:rPr>
                      <m:t>=</m:t>
                    </m:r>
                    <m:nary>
                      <m:naryPr>
                        <m:chr m:val="∑"/>
                        <m:supHide m:val="on"/>
                        <m:ctrlPr>
                          <a:rPr lang="en-US" i="1" dirty="0">
                            <a:latin typeface="Cambria Math" panose="02040503050406030204" pitchFamily="18" charset="0"/>
                          </a:rPr>
                        </m:ctrlPr>
                      </m:naryPr>
                      <m:sub>
                        <m:r>
                          <a:rPr lang="en-US" i="1" dirty="0">
                            <a:latin typeface="Cambria Math" charset="0"/>
                          </a:rPr>
                          <m:t>𝑒</m:t>
                        </m:r>
                      </m:sub>
                      <m:sup/>
                      <m:e>
                        <m:sSub>
                          <m:sSubPr>
                            <m:ctrlPr>
                              <a:rPr lang="en-US" i="1" dirty="0">
                                <a:latin typeface="Cambria Math" panose="02040503050406030204" pitchFamily="18" charset="0"/>
                              </a:rPr>
                            </m:ctrlPr>
                          </m:sSubPr>
                          <m:e>
                            <m:r>
                              <a:rPr lang="en-US" i="1" dirty="0">
                                <a:latin typeface="Cambria Math" charset="0"/>
                              </a:rPr>
                              <m:t>𝑙</m:t>
                            </m:r>
                          </m:e>
                          <m:sub>
                            <m:r>
                              <a:rPr lang="en-US" i="1" dirty="0">
                                <a:latin typeface="Cambria Math" charset="0"/>
                              </a:rPr>
                              <m:t>𝑒</m:t>
                            </m:r>
                          </m:sub>
                        </m:sSub>
                        <m:d>
                          <m:dPr>
                            <m:ctrlPr>
                              <a:rPr lang="en-US" i="1" dirty="0">
                                <a:latin typeface="Cambria Math" panose="02040503050406030204" pitchFamily="18" charset="0"/>
                              </a:rPr>
                            </m:ctrlPr>
                          </m:dPr>
                          <m:e>
                            <m:sSub>
                              <m:sSubPr>
                                <m:ctrlPr>
                                  <a:rPr lang="en-US" i="1" dirty="0">
                                    <a:latin typeface="Cambria Math" panose="02040503050406030204" pitchFamily="18" charset="0"/>
                                  </a:rPr>
                                </m:ctrlPr>
                              </m:sSubPr>
                              <m:e>
                                <m:r>
                                  <a:rPr lang="en-US" i="1" dirty="0">
                                    <a:latin typeface="Cambria Math" charset="0"/>
                                  </a:rPr>
                                  <m:t>𝑓</m:t>
                                </m:r>
                              </m:e>
                              <m:sub>
                                <m:r>
                                  <a:rPr lang="en-US" i="1" dirty="0">
                                    <a:latin typeface="Cambria Math" charset="0"/>
                                  </a:rPr>
                                  <m:t>𝑒</m:t>
                                </m:r>
                              </m:sub>
                            </m:sSub>
                          </m:e>
                        </m:d>
                        <m:sSub>
                          <m:sSubPr>
                            <m:ctrlPr>
                              <a:rPr lang="en-US" i="1" dirty="0">
                                <a:latin typeface="Cambria Math" panose="02040503050406030204" pitchFamily="18" charset="0"/>
                              </a:rPr>
                            </m:ctrlPr>
                          </m:sSubPr>
                          <m:e>
                            <m:r>
                              <a:rPr lang="en-US" i="1" dirty="0">
                                <a:latin typeface="Cambria Math" charset="0"/>
                              </a:rPr>
                              <m:t>𝑓</m:t>
                            </m:r>
                          </m:e>
                          <m:sub>
                            <m:r>
                              <a:rPr lang="en-US" i="1" dirty="0">
                                <a:latin typeface="Cambria Math" charset="0"/>
                              </a:rPr>
                              <m:t>𝑒</m:t>
                            </m:r>
                          </m:sub>
                        </m:sSub>
                      </m:e>
                    </m:nary>
                  </m:oMath>
                </a14:m>
                <a:endParaRPr lang="en-US" dirty="0"/>
              </a:p>
              <a:p>
                <a:pPr marL="0" indent="0">
                  <a:buNone/>
                </a:pPr>
                <a:r>
                  <a:rPr lang="en-US" dirty="0"/>
                  <a:t>	S.T.</a:t>
                </a:r>
              </a:p>
              <a:p>
                <a:pPr lvl="2"/>
                <a14:m>
                  <m:oMath xmlns:m="http://schemas.openxmlformats.org/officeDocument/2006/math">
                    <m:nary>
                      <m:naryPr>
                        <m:chr m:val="∑"/>
                        <m:supHide m:val="on"/>
                        <m:ctrlPr>
                          <a:rPr lang="en-US" i="1">
                            <a:latin typeface="Cambria Math" panose="02040503050406030204" pitchFamily="18" charset="0"/>
                          </a:rPr>
                        </m:ctrlPr>
                      </m:naryPr>
                      <m:sub>
                        <m:r>
                          <a:rPr lang="en-US" i="1">
                            <a:latin typeface="Cambria Math" charset="0"/>
                          </a:rPr>
                          <m:t>𝑝</m:t>
                        </m:r>
                        <m:r>
                          <a:rPr lang="en-US" i="1">
                            <a:latin typeface="Cambria Math" charset="0"/>
                          </a:rPr>
                          <m:t>∈</m:t>
                        </m:r>
                        <m:sSub>
                          <m:sSubPr>
                            <m:ctrlPr>
                              <a:rPr lang="en-US" i="1">
                                <a:latin typeface="Cambria Math" panose="02040503050406030204" pitchFamily="18" charset="0"/>
                              </a:rPr>
                            </m:ctrlPr>
                          </m:sSubPr>
                          <m:e>
                            <m:r>
                              <a:rPr lang="en-US" i="1">
                                <a:latin typeface="Cambria Math" charset="0"/>
                              </a:rPr>
                              <m:t>𝑝</m:t>
                            </m:r>
                          </m:e>
                          <m:sub>
                            <m:r>
                              <a:rPr lang="en-US" i="1">
                                <a:latin typeface="Cambria Math" charset="0"/>
                              </a:rPr>
                              <m:t>𝑖</m:t>
                            </m:r>
                          </m:sub>
                        </m:sSub>
                      </m:sub>
                      <m:sup/>
                      <m:e>
                        <m:sSub>
                          <m:sSubPr>
                            <m:ctrlPr>
                              <a:rPr lang="en-US" i="1">
                                <a:latin typeface="Cambria Math" panose="02040503050406030204" pitchFamily="18" charset="0"/>
                              </a:rPr>
                            </m:ctrlPr>
                          </m:sSubPr>
                          <m:e>
                            <m:r>
                              <a:rPr lang="en-US" i="1">
                                <a:latin typeface="Cambria Math" charset="0"/>
                              </a:rPr>
                              <m:t>𝑓</m:t>
                            </m:r>
                          </m:e>
                          <m:sub>
                            <m:r>
                              <a:rPr lang="en-US" i="1">
                                <a:latin typeface="Cambria Math" charset="0"/>
                              </a:rPr>
                              <m:t>𝑝</m:t>
                            </m:r>
                          </m:sub>
                        </m:sSub>
                      </m:e>
                    </m:nary>
                    <m:r>
                      <a:rPr lang="en-US" i="1">
                        <a:latin typeface="Cambria Math" charset="0"/>
                      </a:rPr>
                      <m:t>=</m:t>
                    </m:r>
                    <m:sSub>
                      <m:sSubPr>
                        <m:ctrlPr>
                          <a:rPr lang="en-US" i="1">
                            <a:latin typeface="Cambria Math" panose="02040503050406030204" pitchFamily="18" charset="0"/>
                          </a:rPr>
                        </m:ctrlPr>
                      </m:sSubPr>
                      <m:e>
                        <m:r>
                          <a:rPr lang="en-US" i="1">
                            <a:latin typeface="Cambria Math" charset="0"/>
                          </a:rPr>
                          <m:t>𝑑</m:t>
                        </m:r>
                      </m:e>
                      <m:sub>
                        <m:r>
                          <a:rPr lang="en-US" i="1">
                            <a:latin typeface="Cambria Math" charset="0"/>
                          </a:rPr>
                          <m:t>𝑖</m:t>
                        </m:r>
                      </m:sub>
                    </m:sSub>
                    <m:r>
                      <a:rPr lang="en-US" i="1">
                        <a:latin typeface="Cambria Math" charset="0"/>
                      </a:rPr>
                      <m:t>                   ∀</m:t>
                    </m:r>
                    <m:r>
                      <a:rPr lang="en-US" i="1">
                        <a:latin typeface="Cambria Math" charset="0"/>
                      </a:rPr>
                      <m:t>𝑖</m:t>
                    </m:r>
                    <m:r>
                      <a:rPr lang="en-US" i="1">
                        <a:latin typeface="Cambria Math" charset="0"/>
                      </a:rPr>
                      <m:t>∈</m:t>
                    </m:r>
                    <m:d>
                      <m:dPr>
                        <m:begChr m:val="{"/>
                        <m:endChr m:val="}"/>
                        <m:ctrlPr>
                          <a:rPr lang="en-US" i="1">
                            <a:latin typeface="Cambria Math" panose="02040503050406030204" pitchFamily="18" charset="0"/>
                          </a:rPr>
                        </m:ctrlPr>
                      </m:dPr>
                      <m:e>
                        <m:r>
                          <a:rPr lang="en-US" i="1">
                            <a:latin typeface="Cambria Math" charset="0"/>
                          </a:rPr>
                          <m:t>1,…,</m:t>
                        </m:r>
                        <m:r>
                          <a:rPr lang="en-US" i="1">
                            <a:latin typeface="Cambria Math" charset="0"/>
                          </a:rPr>
                          <m:t>𝑘</m:t>
                        </m:r>
                      </m:e>
                    </m:d>
                  </m:oMath>
                </a14:m>
                <a:endParaRPr lang="en-US" dirty="0"/>
              </a:p>
              <a:p>
                <a:pPr lvl="2"/>
                <a14:m>
                  <m:oMath xmlns:m="http://schemas.openxmlformats.org/officeDocument/2006/math">
                    <m:sSub>
                      <m:sSubPr>
                        <m:ctrlPr>
                          <a:rPr lang="en-US" i="1">
                            <a:latin typeface="Cambria Math" panose="02040503050406030204" pitchFamily="18" charset="0"/>
                          </a:rPr>
                        </m:ctrlPr>
                      </m:sSubPr>
                      <m:e>
                        <m:r>
                          <a:rPr lang="en-US" i="1">
                            <a:latin typeface="Cambria Math" charset="0"/>
                          </a:rPr>
                          <m:t>𝑓</m:t>
                        </m:r>
                      </m:e>
                      <m:sub>
                        <m:r>
                          <a:rPr lang="en-US" i="1">
                            <a:latin typeface="Cambria Math" charset="0"/>
                          </a:rPr>
                          <m:t>𝑒</m:t>
                        </m:r>
                      </m:sub>
                    </m:sSub>
                    <m:r>
                      <a:rPr lang="en-US" i="1">
                        <a:latin typeface="Cambria Math" charset="0"/>
                      </a:rPr>
                      <m:t>=</m:t>
                    </m:r>
                    <m:nary>
                      <m:naryPr>
                        <m:chr m:val="∑"/>
                        <m:supHide m:val="on"/>
                        <m:ctrlPr>
                          <a:rPr lang="en-US" i="1">
                            <a:latin typeface="Cambria Math" panose="02040503050406030204" pitchFamily="18" charset="0"/>
                          </a:rPr>
                        </m:ctrlPr>
                      </m:naryPr>
                      <m:sub>
                        <m:r>
                          <a:rPr lang="en-US" i="1">
                            <a:latin typeface="Cambria Math" charset="0"/>
                          </a:rPr>
                          <m:t>𝑝</m:t>
                        </m:r>
                        <m:r>
                          <a:rPr lang="en-US" i="1">
                            <a:latin typeface="Cambria Math" charset="0"/>
                          </a:rPr>
                          <m:t>∈</m:t>
                        </m:r>
                        <m:r>
                          <a:rPr lang="en-US" i="1">
                            <a:latin typeface="Cambria Math" charset="0"/>
                          </a:rPr>
                          <m:t>𝑃</m:t>
                        </m:r>
                        <m:r>
                          <a:rPr lang="en-US" i="1">
                            <a:latin typeface="Cambria Math" charset="0"/>
                          </a:rPr>
                          <m:t>:</m:t>
                        </m:r>
                        <m:r>
                          <a:rPr lang="en-US" i="1">
                            <a:latin typeface="Cambria Math" charset="0"/>
                          </a:rPr>
                          <m:t>𝑒</m:t>
                        </m:r>
                        <m:r>
                          <a:rPr lang="en-US" i="1">
                            <a:latin typeface="Cambria Math" charset="0"/>
                          </a:rPr>
                          <m:t>∈</m:t>
                        </m:r>
                        <m:r>
                          <a:rPr lang="en-US" i="1">
                            <a:latin typeface="Cambria Math" charset="0"/>
                          </a:rPr>
                          <m:t>𝑝</m:t>
                        </m:r>
                      </m:sub>
                      <m:sup/>
                      <m:e>
                        <m:sSub>
                          <m:sSubPr>
                            <m:ctrlPr>
                              <a:rPr lang="en-US" i="1">
                                <a:latin typeface="Cambria Math" panose="02040503050406030204" pitchFamily="18" charset="0"/>
                              </a:rPr>
                            </m:ctrlPr>
                          </m:sSubPr>
                          <m:e>
                            <m:r>
                              <a:rPr lang="en-US" i="1">
                                <a:latin typeface="Cambria Math" charset="0"/>
                              </a:rPr>
                              <m:t>𝑓</m:t>
                            </m:r>
                          </m:e>
                          <m:sub>
                            <m:r>
                              <a:rPr lang="en-US" i="1">
                                <a:latin typeface="Cambria Math" charset="0"/>
                              </a:rPr>
                              <m:t>𝑝</m:t>
                            </m:r>
                          </m:sub>
                        </m:sSub>
                      </m:e>
                    </m:nary>
                    <m:r>
                      <a:rPr lang="en-US" i="1">
                        <a:latin typeface="Cambria Math" charset="0"/>
                      </a:rPr>
                      <m:t>                         ∀</m:t>
                    </m:r>
                    <m:r>
                      <a:rPr lang="en-US" i="1">
                        <a:latin typeface="Cambria Math" charset="0"/>
                      </a:rPr>
                      <m:t>𝑒</m:t>
                    </m:r>
                    <m:r>
                      <a:rPr lang="en-US" i="1">
                        <a:latin typeface="Cambria Math" charset="0"/>
                      </a:rPr>
                      <m:t>∈</m:t>
                    </m:r>
                    <m:r>
                      <a:rPr lang="en-US" i="1">
                        <a:latin typeface="Cambria Math" charset="0"/>
                      </a:rPr>
                      <m:t>𝐸</m:t>
                    </m:r>
                  </m:oMath>
                </a14:m>
                <a:endParaRPr lang="en-US" dirty="0"/>
              </a:p>
              <a:p>
                <a:pPr lvl="2"/>
                <a14:m>
                  <m:oMath xmlns:m="http://schemas.openxmlformats.org/officeDocument/2006/math">
                    <m:sSub>
                      <m:sSubPr>
                        <m:ctrlPr>
                          <a:rPr lang="en-US" i="1">
                            <a:latin typeface="Cambria Math" panose="02040503050406030204" pitchFamily="18" charset="0"/>
                          </a:rPr>
                        </m:ctrlPr>
                      </m:sSubPr>
                      <m:e>
                        <m:r>
                          <a:rPr lang="en-US" i="1">
                            <a:latin typeface="Cambria Math" charset="0"/>
                          </a:rPr>
                          <m:t>𝑓</m:t>
                        </m:r>
                      </m:e>
                      <m:sub>
                        <m:r>
                          <a:rPr lang="en-US" i="1">
                            <a:latin typeface="Cambria Math" charset="0"/>
                          </a:rPr>
                          <m:t>𝑝</m:t>
                        </m:r>
                      </m:sub>
                    </m:sSub>
                    <m:r>
                      <a:rPr lang="en-US" i="1">
                        <a:latin typeface="Cambria Math" charset="0"/>
                      </a:rPr>
                      <m:t>≥0                                             ∀</m:t>
                    </m:r>
                    <m:r>
                      <a:rPr lang="en-US" i="1">
                        <a:latin typeface="Cambria Math" charset="0"/>
                      </a:rPr>
                      <m:t>𝑝</m:t>
                    </m:r>
                    <m:r>
                      <a:rPr lang="en-US" i="1">
                        <a:latin typeface="Cambria Math" charset="0"/>
                      </a:rPr>
                      <m:t>∈</m:t>
                    </m:r>
                    <m:r>
                      <a:rPr lang="en-US" i="1">
                        <a:latin typeface="Cambria Math" charset="0"/>
                      </a:rPr>
                      <m:t>𝑃</m:t>
                    </m:r>
                  </m:oMath>
                </a14:m>
                <a:endParaRPr lang="en-US" dirty="0"/>
              </a:p>
              <a:p>
                <a:pPr lvl="2"/>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a:stretch>
              </a:blipFill>
            </p:spPr>
            <p:txBody>
              <a:bodyPr/>
              <a:lstStyle/>
              <a:p>
                <a:r>
                  <a:rPr lang="en-US">
                    <a:noFill/>
                  </a:rPr>
                  <a:t> </a:t>
                </a:r>
              </a:p>
            </p:txBody>
          </p:sp>
        </mc:Fallback>
      </mc:AlternateContent>
      <p:sp>
        <p:nvSpPr>
          <p:cNvPr id="4" name="Rectangle 3"/>
          <p:cNvSpPr/>
          <p:nvPr/>
        </p:nvSpPr>
        <p:spPr>
          <a:xfrm>
            <a:off x="715347" y="1740274"/>
            <a:ext cx="5529943" cy="611154"/>
          </a:xfrm>
          <a:prstGeom prst="rect">
            <a:avLst/>
          </a:prstGeom>
          <a:noFill/>
          <a:ln w="3810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1532965" y="3532839"/>
            <a:ext cx="5243804" cy="506963"/>
          </a:xfrm>
          <a:prstGeom prst="rect">
            <a:avLst/>
          </a:prstGeom>
          <a:noFill/>
          <a:ln w="3810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13780" y="2453951"/>
            <a:ext cx="3862873" cy="1200329"/>
          </a:xfrm>
          <a:prstGeom prst="rect">
            <a:avLst/>
          </a:prstGeom>
          <a:noFill/>
        </p:spPr>
        <p:txBody>
          <a:bodyPr wrap="square" rtlCol="0">
            <a:spAutoFit/>
          </a:bodyPr>
          <a:lstStyle/>
          <a:p>
            <a:r>
              <a:rPr lang="en-US" sz="2400" dirty="0">
                <a:solidFill>
                  <a:srgbClr val="00B050"/>
                </a:solidFill>
              </a:rPr>
              <a:t>We know how to minimize a convex function under non-negativity constraints</a:t>
            </a:r>
          </a:p>
        </p:txBody>
      </p:sp>
      <p:sp>
        <p:nvSpPr>
          <p:cNvPr id="7" name="Rectangle 6"/>
          <p:cNvSpPr/>
          <p:nvPr/>
        </p:nvSpPr>
        <p:spPr>
          <a:xfrm>
            <a:off x="1380931" y="2716306"/>
            <a:ext cx="5529943" cy="798603"/>
          </a:xfrm>
          <a:prstGeom prst="rect">
            <a:avLst/>
          </a:prstGeom>
          <a:noFill/>
          <a:ln w="38100">
            <a:solidFill>
              <a:schemeClr val="accent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7613780" y="3752594"/>
            <a:ext cx="3862873" cy="830997"/>
          </a:xfrm>
          <a:prstGeom prst="rect">
            <a:avLst/>
          </a:prstGeom>
          <a:noFill/>
        </p:spPr>
        <p:txBody>
          <a:bodyPr wrap="square" rtlCol="0">
            <a:spAutoFit/>
          </a:bodyPr>
          <a:lstStyle/>
          <a:p>
            <a:r>
              <a:rPr lang="en-US" sz="2400" dirty="0">
                <a:solidFill>
                  <a:srgbClr val="FF0000"/>
                </a:solidFill>
              </a:rPr>
              <a:t>What </a:t>
            </a:r>
            <a:r>
              <a:rPr lang="en-US" sz="2400">
                <a:solidFill>
                  <a:srgbClr val="FF0000"/>
                </a:solidFill>
              </a:rPr>
              <a:t>about the equality </a:t>
            </a:r>
            <a:r>
              <a:rPr lang="en-US" sz="2400" dirty="0">
                <a:solidFill>
                  <a:srgbClr val="FF0000"/>
                </a:solidFill>
              </a:rPr>
              <a:t>constraints?</a:t>
            </a:r>
          </a:p>
        </p:txBody>
      </p:sp>
      <p:sp>
        <p:nvSpPr>
          <p:cNvPr id="9" name="Slide Number Placeholder 8">
            <a:extLst>
              <a:ext uri="{FF2B5EF4-FFF2-40B4-BE49-F238E27FC236}">
                <a16:creationId xmlns:a16="http://schemas.microsoft.com/office/drawing/2014/main" id="{7CDA2506-55D8-1849-8430-0D9BD7DC2536}"/>
              </a:ext>
            </a:extLst>
          </p:cNvPr>
          <p:cNvSpPr>
            <a:spLocks noGrp="1"/>
          </p:cNvSpPr>
          <p:nvPr>
            <p:ph type="sldNum" sz="quarter" idx="12"/>
          </p:nvPr>
        </p:nvSpPr>
        <p:spPr/>
        <p:txBody>
          <a:bodyPr/>
          <a:lstStyle/>
          <a:p>
            <a:fld id="{5E14A864-8846-DC49-9FDC-14F56CA6E9FC}" type="slidenum">
              <a:rPr lang="en-US" smtClean="0"/>
              <a:t>81</a:t>
            </a:fld>
            <a:endParaRPr lang="en-US"/>
          </a:p>
        </p:txBody>
      </p:sp>
    </p:spTree>
    <p:extLst>
      <p:ext uri="{BB962C8B-B14F-4D97-AF65-F5344CB8AC3E}">
        <p14:creationId xmlns:p14="http://schemas.microsoft.com/office/powerpoint/2010/main" val="1229014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Method of Lagrange multipliers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09600" y="1600201"/>
                <a:ext cx="7433388" cy="4301681"/>
              </a:xfrm>
            </p:spPr>
            <p:txBody>
              <a:bodyPr>
                <a:normAutofit/>
              </a:bodyPr>
              <a:lstStyle/>
              <a:p>
                <a:r>
                  <a:rPr lang="en-US" dirty="0"/>
                  <a:t>Unite the equality constraints with the objective function </a:t>
                </a:r>
              </a:p>
              <a:p>
                <a:pPr lvl="1"/>
                <a:r>
                  <a:rPr lang="en-US" dirty="0"/>
                  <a:t>The resulting function is the </a:t>
                </a:r>
                <a:r>
                  <a:rPr lang="en-US" dirty="0" err="1"/>
                  <a:t>Lagrangian</a:t>
                </a:r>
                <a:r>
                  <a:rPr lang="en-US" dirty="0"/>
                  <a:t> function </a:t>
                </a:r>
                <a14:m>
                  <m:oMath xmlns:m="http://schemas.openxmlformats.org/officeDocument/2006/math">
                    <m:r>
                      <a:rPr lang="en-US" i="1" dirty="0">
                        <a:latin typeface="Cambria Math" charset="0"/>
                        <a:ea typeface="Cambria Math" charset="0"/>
                        <a:cs typeface="Cambria Math" charset="0"/>
                      </a:rPr>
                      <m:t>ℒ</m:t>
                    </m:r>
                  </m:oMath>
                </a14:m>
                <a:endParaRPr lang="en-US" dirty="0"/>
              </a:p>
              <a:p>
                <a:pPr marL="342900" lvl="1" indent="-342900">
                  <a:buFont typeface="Arial"/>
                  <a:buChar char="•"/>
                </a:pPr>
                <a:r>
                  <a:rPr lang="en-US" dirty="0"/>
                  <a:t>Find the optimal point of the Lagrangian function </a:t>
                </a:r>
                <a14:m>
                  <m:oMath xmlns:m="http://schemas.openxmlformats.org/officeDocument/2006/math">
                    <m:r>
                      <a:rPr lang="en-US" i="1" dirty="0">
                        <a:latin typeface="Cambria Math" charset="0"/>
                        <a:ea typeface="Cambria Math" charset="0"/>
                        <a:cs typeface="Cambria Math" charset="0"/>
                      </a:rPr>
                      <m:t>ℒ</m:t>
                    </m:r>
                  </m:oMath>
                </a14:m>
                <a:r>
                  <a:rPr lang="en-US" dirty="0"/>
                  <a:t> by setting its gradient (all partial derivatives) to the zero vector</a:t>
                </a:r>
              </a:p>
              <a:p>
                <a:pPr marL="342900" lvl="1" indent="-342900">
                  <a:buFont typeface="Arial"/>
                  <a:buChar char="•"/>
                </a:pPr>
                <a:r>
                  <a:rPr lang="en-US" dirty="0"/>
                  <a:t>The optimal solution for the </a:t>
                </a:r>
                <a:r>
                  <a:rPr lang="en-US" dirty="0" err="1"/>
                  <a:t>Lagrangian</a:t>
                </a:r>
                <a:r>
                  <a:rPr lang="en-US" dirty="0"/>
                  <a:t> function is also the optimal solution for the original function</a:t>
                </a:r>
              </a:p>
              <a:p>
                <a:pPr marL="342900" lvl="1" indent="-342900">
                  <a:buFont typeface="Arial"/>
                  <a:buChar char="•"/>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09600" y="1600201"/>
                <a:ext cx="7433388" cy="4301681"/>
              </a:xfrm>
              <a:blipFill>
                <a:blip r:embed="rId2"/>
                <a:stretch>
                  <a:fillRect l="-1538" t="-2367" r="-1880"/>
                </a:stretch>
              </a:blipFill>
            </p:spPr>
            <p:txBody>
              <a:bodyPr/>
              <a:lstStyle/>
              <a:p>
                <a:r>
                  <a:rPr lang="en-US">
                    <a:noFill/>
                  </a:rPr>
                  <a:t> </a:t>
                </a:r>
              </a:p>
            </p:txBody>
          </p:sp>
        </mc:Fallback>
      </mc:AlternateContent>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9976" y="1986192"/>
            <a:ext cx="3843885" cy="3831303"/>
          </a:xfrm>
          <a:prstGeom prst="rect">
            <a:avLst/>
          </a:prstGeom>
        </p:spPr>
      </p:pic>
      <p:sp>
        <p:nvSpPr>
          <p:cNvPr id="5" name="Slide Number Placeholder 4">
            <a:extLst>
              <a:ext uri="{FF2B5EF4-FFF2-40B4-BE49-F238E27FC236}">
                <a16:creationId xmlns:a16="http://schemas.microsoft.com/office/drawing/2014/main" id="{BE398E18-1311-BE59-282D-B7015DEF028E}"/>
              </a:ext>
            </a:extLst>
          </p:cNvPr>
          <p:cNvSpPr>
            <a:spLocks noGrp="1"/>
          </p:cNvSpPr>
          <p:nvPr>
            <p:ph type="sldNum" sz="quarter" idx="12"/>
          </p:nvPr>
        </p:nvSpPr>
        <p:spPr/>
        <p:txBody>
          <a:bodyPr/>
          <a:lstStyle/>
          <a:p>
            <a:fld id="{5E14A864-8846-DC49-9FDC-14F56CA6E9FC}" type="slidenum">
              <a:rPr lang="en-US" smtClean="0"/>
              <a:t>82</a:t>
            </a:fld>
            <a:endParaRPr lang="en-US"/>
          </a:p>
        </p:txBody>
      </p:sp>
    </p:spTree>
    <p:extLst>
      <p:ext uri="{BB962C8B-B14F-4D97-AF65-F5344CB8AC3E}">
        <p14:creationId xmlns:p14="http://schemas.microsoft.com/office/powerpoint/2010/main" val="2935128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Find the minimum for:</a:t>
                </a:r>
              </a:p>
              <a:p>
                <a:pPr lvl="1">
                  <a:buFont typeface="Wingdings" charset="2"/>
                  <a:buChar char="§"/>
                </a:pPr>
                <a14:m>
                  <m:oMath xmlns:m="http://schemas.openxmlformats.org/officeDocument/2006/math">
                    <m:r>
                      <a:rPr lang="en-US" i="1" smtClean="0">
                        <a:solidFill>
                          <a:srgbClr val="FF0000"/>
                        </a:solidFill>
                        <a:latin typeface="Cambria Math" charset="0"/>
                      </a:rPr>
                      <m:t>𝑔</m:t>
                    </m:r>
                    <m:d>
                      <m:dPr>
                        <m:ctrlPr>
                          <a:rPr lang="en-US" i="1">
                            <a:solidFill>
                              <a:srgbClr val="FF0000"/>
                            </a:solidFill>
                            <a:latin typeface="Cambria Math" panose="02040503050406030204" pitchFamily="18" charset="0"/>
                          </a:rPr>
                        </m:ctrlPr>
                      </m:dPr>
                      <m:e>
                        <m:r>
                          <a:rPr lang="en-US" i="1">
                            <a:solidFill>
                              <a:srgbClr val="FF0000"/>
                            </a:solidFill>
                            <a:latin typeface="Cambria Math" charset="0"/>
                          </a:rPr>
                          <m:t>𝑥</m:t>
                        </m:r>
                        <m:r>
                          <a:rPr lang="en-US" i="1">
                            <a:solidFill>
                              <a:srgbClr val="FF0000"/>
                            </a:solidFill>
                            <a:latin typeface="Cambria Math" charset="0"/>
                          </a:rPr>
                          <m:t>,</m:t>
                        </m:r>
                        <m:r>
                          <a:rPr lang="en-US" i="1">
                            <a:solidFill>
                              <a:srgbClr val="FF0000"/>
                            </a:solidFill>
                            <a:latin typeface="Cambria Math" charset="0"/>
                          </a:rPr>
                          <m:t>𝑦</m:t>
                        </m:r>
                      </m:e>
                    </m:d>
                    <m:r>
                      <a:rPr lang="en-US" i="1">
                        <a:solidFill>
                          <a:srgbClr val="FF0000"/>
                        </a:solidFill>
                        <a:latin typeface="Cambria Math" charset="0"/>
                      </a:rPr>
                      <m:t>=</m:t>
                    </m:r>
                    <m:sSup>
                      <m:sSupPr>
                        <m:ctrlPr>
                          <a:rPr lang="en-US" i="1">
                            <a:solidFill>
                              <a:srgbClr val="FF0000"/>
                            </a:solidFill>
                            <a:latin typeface="Cambria Math" panose="02040503050406030204" pitchFamily="18" charset="0"/>
                          </a:rPr>
                        </m:ctrlPr>
                      </m:sSupPr>
                      <m:e>
                        <m:r>
                          <a:rPr lang="en-US" i="1">
                            <a:solidFill>
                              <a:srgbClr val="FF0000"/>
                            </a:solidFill>
                            <a:latin typeface="Cambria Math" charset="0"/>
                          </a:rPr>
                          <m:t>𝑥</m:t>
                        </m:r>
                      </m:e>
                      <m:sup>
                        <m:r>
                          <a:rPr lang="en-US" i="1">
                            <a:solidFill>
                              <a:srgbClr val="FF0000"/>
                            </a:solidFill>
                            <a:latin typeface="Cambria Math" charset="0"/>
                          </a:rPr>
                          <m:t>2</m:t>
                        </m:r>
                      </m:sup>
                    </m:sSup>
                    <m:r>
                      <a:rPr lang="en-US" i="1">
                        <a:solidFill>
                          <a:srgbClr val="FF0000"/>
                        </a:solidFill>
                        <a:latin typeface="Cambria Math" charset="0"/>
                      </a:rPr>
                      <m:t>+</m:t>
                    </m:r>
                    <m:sSup>
                      <m:sSupPr>
                        <m:ctrlPr>
                          <a:rPr lang="en-US" i="1">
                            <a:solidFill>
                              <a:srgbClr val="FF0000"/>
                            </a:solidFill>
                            <a:latin typeface="Cambria Math" panose="02040503050406030204" pitchFamily="18" charset="0"/>
                          </a:rPr>
                        </m:ctrlPr>
                      </m:sSupPr>
                      <m:e>
                        <m:r>
                          <a:rPr lang="en-US" i="1">
                            <a:solidFill>
                              <a:srgbClr val="FF0000"/>
                            </a:solidFill>
                            <a:latin typeface="Cambria Math" charset="0"/>
                          </a:rPr>
                          <m:t>𝑦</m:t>
                        </m:r>
                      </m:e>
                      <m:sup>
                        <m:r>
                          <a:rPr lang="en-US" i="1">
                            <a:solidFill>
                              <a:srgbClr val="FF0000"/>
                            </a:solidFill>
                            <a:latin typeface="Cambria Math" charset="0"/>
                          </a:rPr>
                          <m:t>2</m:t>
                        </m:r>
                      </m:sup>
                    </m:sSup>
                  </m:oMath>
                </a14:m>
                <a:endParaRPr lang="en-US" dirty="0"/>
              </a:p>
              <a:p>
                <a:pPr lvl="1">
                  <a:buFont typeface="Wingdings" charset="2"/>
                  <a:buChar char="§"/>
                </a:pPr>
                <a:r>
                  <a:rPr lang="en-US" dirty="0"/>
                  <a:t>S.T.</a:t>
                </a:r>
              </a:p>
              <a:p>
                <a:pPr lvl="2">
                  <a:buFont typeface="Arial" charset="0"/>
                  <a:buChar char="•"/>
                </a:pPr>
                <a14:m>
                  <m:oMath xmlns:m="http://schemas.openxmlformats.org/officeDocument/2006/math">
                    <m:r>
                      <a:rPr lang="en-US" b="0" i="1" dirty="0" smtClean="0">
                        <a:solidFill>
                          <a:srgbClr val="FF0000"/>
                        </a:solidFill>
                        <a:latin typeface="Cambria Math" charset="0"/>
                      </a:rPr>
                      <m:t>𝑥</m:t>
                    </m:r>
                    <m:r>
                      <a:rPr lang="en-US" b="0" i="1" dirty="0" smtClean="0">
                        <a:solidFill>
                          <a:srgbClr val="FF0000"/>
                        </a:solidFill>
                        <a:latin typeface="Cambria Math" charset="0"/>
                      </a:rPr>
                      <m:t>+</m:t>
                    </m:r>
                    <m:r>
                      <a:rPr lang="en-US" b="0" i="1" dirty="0" smtClean="0">
                        <a:solidFill>
                          <a:srgbClr val="FF0000"/>
                        </a:solidFill>
                        <a:latin typeface="Cambria Math" charset="0"/>
                      </a:rPr>
                      <m:t>𝑦</m:t>
                    </m:r>
                    <m:r>
                      <a:rPr lang="en-US" b="0" i="1" dirty="0" smtClean="0">
                        <a:solidFill>
                          <a:srgbClr val="FF0000"/>
                        </a:solidFill>
                        <a:latin typeface="Cambria Math" charset="0"/>
                      </a:rPr>
                      <m:t>=5</m:t>
                    </m:r>
                  </m:oMath>
                </a14:m>
                <a:endParaRPr lang="en-US" dirty="0">
                  <a:solidFill>
                    <a:srgbClr val="FF000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278" t="-1702"/>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3C0E3898-4C80-12E6-CC7F-7DAAC2FE441B}"/>
              </a:ext>
            </a:extLst>
          </p:cNvPr>
          <p:cNvSpPr>
            <a:spLocks noGrp="1"/>
          </p:cNvSpPr>
          <p:nvPr>
            <p:ph type="sldNum" sz="quarter" idx="12"/>
          </p:nvPr>
        </p:nvSpPr>
        <p:spPr/>
        <p:txBody>
          <a:bodyPr/>
          <a:lstStyle/>
          <a:p>
            <a:fld id="{5E14A864-8846-DC49-9FDC-14F56CA6E9FC}" type="slidenum">
              <a:rPr lang="en-US" smtClean="0"/>
              <a:t>83</a:t>
            </a:fld>
            <a:endParaRPr lang="en-US"/>
          </a:p>
        </p:txBody>
      </p:sp>
    </p:spTree>
    <p:extLst>
      <p:ext uri="{BB962C8B-B14F-4D97-AF65-F5344CB8AC3E}">
        <p14:creationId xmlns:p14="http://schemas.microsoft.com/office/powerpoint/2010/main" val="401469840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825625"/>
                <a:ext cx="10515600" cy="4667250"/>
              </a:xfrm>
            </p:spPr>
            <p:txBody>
              <a:bodyPr>
                <a:normAutofit/>
              </a:bodyPr>
              <a:lstStyle/>
              <a:p>
                <a:r>
                  <a:rPr lang="en-US" dirty="0"/>
                  <a:t>Find the minimum for:</a:t>
                </a:r>
              </a:p>
              <a:p>
                <a:pPr lvl="1">
                  <a:buFont typeface="Wingdings" charset="2"/>
                  <a:buChar char="§"/>
                </a:pPr>
                <a14:m>
                  <m:oMath xmlns:m="http://schemas.openxmlformats.org/officeDocument/2006/math">
                    <m:r>
                      <a:rPr lang="en-US" i="1" smtClean="0">
                        <a:solidFill>
                          <a:srgbClr val="FF0000"/>
                        </a:solidFill>
                        <a:latin typeface="Cambria Math" charset="0"/>
                      </a:rPr>
                      <m:t>𝑔</m:t>
                    </m:r>
                    <m:d>
                      <m:dPr>
                        <m:ctrlPr>
                          <a:rPr lang="en-US" i="1">
                            <a:solidFill>
                              <a:srgbClr val="FF0000"/>
                            </a:solidFill>
                            <a:latin typeface="Cambria Math" panose="02040503050406030204" pitchFamily="18" charset="0"/>
                          </a:rPr>
                        </m:ctrlPr>
                      </m:dPr>
                      <m:e>
                        <m:r>
                          <a:rPr lang="en-US" i="1">
                            <a:solidFill>
                              <a:srgbClr val="FF0000"/>
                            </a:solidFill>
                            <a:latin typeface="Cambria Math" charset="0"/>
                          </a:rPr>
                          <m:t>𝑥</m:t>
                        </m:r>
                        <m:r>
                          <a:rPr lang="en-US" i="1">
                            <a:solidFill>
                              <a:srgbClr val="FF0000"/>
                            </a:solidFill>
                            <a:latin typeface="Cambria Math" charset="0"/>
                          </a:rPr>
                          <m:t>,</m:t>
                        </m:r>
                        <m:r>
                          <a:rPr lang="en-US" i="1">
                            <a:solidFill>
                              <a:srgbClr val="FF0000"/>
                            </a:solidFill>
                            <a:latin typeface="Cambria Math" charset="0"/>
                          </a:rPr>
                          <m:t>𝑦</m:t>
                        </m:r>
                      </m:e>
                    </m:d>
                    <m:r>
                      <a:rPr lang="en-US" i="1">
                        <a:solidFill>
                          <a:srgbClr val="FF0000"/>
                        </a:solidFill>
                        <a:latin typeface="Cambria Math" charset="0"/>
                      </a:rPr>
                      <m:t>=</m:t>
                    </m:r>
                    <m:sSup>
                      <m:sSupPr>
                        <m:ctrlPr>
                          <a:rPr lang="en-US" i="1">
                            <a:solidFill>
                              <a:srgbClr val="FF0000"/>
                            </a:solidFill>
                            <a:latin typeface="Cambria Math" panose="02040503050406030204" pitchFamily="18" charset="0"/>
                          </a:rPr>
                        </m:ctrlPr>
                      </m:sSupPr>
                      <m:e>
                        <m:r>
                          <a:rPr lang="en-US" i="1">
                            <a:solidFill>
                              <a:srgbClr val="FF0000"/>
                            </a:solidFill>
                            <a:latin typeface="Cambria Math" charset="0"/>
                          </a:rPr>
                          <m:t>𝑥</m:t>
                        </m:r>
                      </m:e>
                      <m:sup>
                        <m:r>
                          <a:rPr lang="en-US" i="1">
                            <a:solidFill>
                              <a:srgbClr val="FF0000"/>
                            </a:solidFill>
                            <a:latin typeface="Cambria Math" charset="0"/>
                          </a:rPr>
                          <m:t>2</m:t>
                        </m:r>
                      </m:sup>
                    </m:sSup>
                    <m:r>
                      <a:rPr lang="en-US" i="1">
                        <a:solidFill>
                          <a:srgbClr val="FF0000"/>
                        </a:solidFill>
                        <a:latin typeface="Cambria Math" charset="0"/>
                      </a:rPr>
                      <m:t>+</m:t>
                    </m:r>
                    <m:sSup>
                      <m:sSupPr>
                        <m:ctrlPr>
                          <a:rPr lang="en-US" i="1">
                            <a:solidFill>
                              <a:srgbClr val="FF0000"/>
                            </a:solidFill>
                            <a:latin typeface="Cambria Math" panose="02040503050406030204" pitchFamily="18" charset="0"/>
                          </a:rPr>
                        </m:ctrlPr>
                      </m:sSupPr>
                      <m:e>
                        <m:r>
                          <a:rPr lang="en-US" i="1">
                            <a:solidFill>
                              <a:srgbClr val="FF0000"/>
                            </a:solidFill>
                            <a:latin typeface="Cambria Math" charset="0"/>
                          </a:rPr>
                          <m:t>𝑦</m:t>
                        </m:r>
                      </m:e>
                      <m:sup>
                        <m:r>
                          <a:rPr lang="en-US" i="1">
                            <a:solidFill>
                              <a:srgbClr val="FF0000"/>
                            </a:solidFill>
                            <a:latin typeface="Cambria Math" charset="0"/>
                          </a:rPr>
                          <m:t>2</m:t>
                        </m:r>
                      </m:sup>
                    </m:sSup>
                  </m:oMath>
                </a14:m>
                <a:endParaRPr lang="en-US" dirty="0"/>
              </a:p>
              <a:p>
                <a:pPr lvl="1">
                  <a:buFont typeface="Wingdings" charset="2"/>
                  <a:buChar char="§"/>
                </a:pPr>
                <a:r>
                  <a:rPr lang="en-US" dirty="0"/>
                  <a:t>S.T.</a:t>
                </a:r>
              </a:p>
              <a:p>
                <a:pPr lvl="2">
                  <a:buFont typeface="Arial" charset="0"/>
                  <a:buChar char="•"/>
                </a:pPr>
                <a14:m>
                  <m:oMath xmlns:m="http://schemas.openxmlformats.org/officeDocument/2006/math">
                    <m:r>
                      <a:rPr lang="en-US" b="0" i="1" dirty="0" smtClean="0">
                        <a:solidFill>
                          <a:srgbClr val="FF0000"/>
                        </a:solidFill>
                        <a:latin typeface="Cambria Math" charset="0"/>
                      </a:rPr>
                      <m:t>𝑥</m:t>
                    </m:r>
                    <m:r>
                      <a:rPr lang="en-US" b="0" i="1" dirty="0" smtClean="0">
                        <a:solidFill>
                          <a:srgbClr val="FF0000"/>
                        </a:solidFill>
                        <a:latin typeface="Cambria Math" charset="0"/>
                      </a:rPr>
                      <m:t>+</m:t>
                    </m:r>
                    <m:r>
                      <a:rPr lang="en-US" b="0" i="1" dirty="0" smtClean="0">
                        <a:solidFill>
                          <a:srgbClr val="FF0000"/>
                        </a:solidFill>
                        <a:latin typeface="Cambria Math" charset="0"/>
                      </a:rPr>
                      <m:t>𝑦</m:t>
                    </m:r>
                    <m:r>
                      <a:rPr lang="en-US" b="0" i="1" dirty="0" smtClean="0">
                        <a:solidFill>
                          <a:srgbClr val="FF0000"/>
                        </a:solidFill>
                        <a:latin typeface="Cambria Math" charset="0"/>
                      </a:rPr>
                      <m:t>=5</m:t>
                    </m:r>
                  </m:oMath>
                </a14:m>
                <a:endParaRPr lang="en-US" dirty="0">
                  <a:solidFill>
                    <a:srgbClr val="FF0000"/>
                  </a:solidFill>
                </a:endParaRPr>
              </a:p>
              <a:p>
                <a:pPr lvl="2">
                  <a:buFont typeface="Arial" charset="0"/>
                  <a:buChar char="•"/>
                </a:pPr>
                <a:endParaRPr lang="en-US" dirty="0">
                  <a:solidFill>
                    <a:srgbClr val="FF0000"/>
                  </a:solidFill>
                </a:endParaRPr>
              </a:p>
              <a:p>
                <a:pPr lvl="2">
                  <a:buFont typeface="Arial" charset="0"/>
                  <a:buChar char="•"/>
                </a:pPr>
                <a:endParaRPr lang="en-US" dirty="0">
                  <a:solidFill>
                    <a:srgbClr val="FF0000"/>
                  </a:solidFill>
                </a:endParaRPr>
              </a:p>
              <a:p>
                <a:pPr lvl="2">
                  <a:buFont typeface="Arial" charset="0"/>
                  <a:buChar char="•"/>
                </a:pPr>
                <a:endParaRPr lang="en-US" dirty="0">
                  <a:solidFill>
                    <a:srgbClr val="FF0000"/>
                  </a:solidFill>
                </a:endParaRPr>
              </a:p>
              <a:p>
                <a:pPr>
                  <a:lnSpc>
                    <a:spcPct val="110000"/>
                  </a:lnSpc>
                  <a:buFont typeface="Arial" charset="0"/>
                  <a:buChar char="•"/>
                </a:pPr>
                <a14:m>
                  <m:oMath xmlns:m="http://schemas.openxmlformats.org/officeDocument/2006/math">
                    <m:r>
                      <a:rPr lang="en-US" i="1" dirty="0">
                        <a:solidFill>
                          <a:srgbClr val="FF0000"/>
                        </a:solidFill>
                        <a:latin typeface="Cambria Math" charset="0"/>
                        <a:ea typeface="Cambria Math" charset="0"/>
                        <a:cs typeface="Cambria Math" charset="0"/>
                      </a:rPr>
                      <m:t>ℒ</m:t>
                    </m:r>
                    <m:d>
                      <m:dPr>
                        <m:ctrlPr>
                          <a:rPr lang="en-US" i="1" dirty="0">
                            <a:solidFill>
                              <a:srgbClr val="FF0000"/>
                            </a:solidFill>
                            <a:latin typeface="Cambria Math" panose="02040503050406030204" pitchFamily="18" charset="0"/>
                          </a:rPr>
                        </m:ctrlPr>
                      </m:dPr>
                      <m:e>
                        <m:r>
                          <a:rPr lang="en-US" b="0" i="1" dirty="0" smtClean="0">
                            <a:solidFill>
                              <a:srgbClr val="FF0000"/>
                            </a:solidFill>
                            <a:latin typeface="Cambria Math" panose="02040503050406030204" pitchFamily="18" charset="0"/>
                          </a:rPr>
                          <m:t>𝑥</m:t>
                        </m:r>
                        <m:r>
                          <a:rPr lang="en-US" b="0" i="1" dirty="0" smtClean="0">
                            <a:solidFill>
                              <a:srgbClr val="FF0000"/>
                            </a:solidFill>
                            <a:latin typeface="Cambria Math" panose="02040503050406030204" pitchFamily="18" charset="0"/>
                          </a:rPr>
                          <m:t>,</m:t>
                        </m:r>
                        <m:r>
                          <a:rPr lang="en-US" b="0" i="1" dirty="0" smtClean="0">
                            <a:solidFill>
                              <a:srgbClr val="FF0000"/>
                            </a:solidFill>
                            <a:latin typeface="Cambria Math" panose="02040503050406030204" pitchFamily="18" charset="0"/>
                          </a:rPr>
                          <m:t>𝑦</m:t>
                        </m:r>
                        <m:r>
                          <a:rPr lang="en-US" i="1" dirty="0">
                            <a:solidFill>
                              <a:srgbClr val="FF0000"/>
                            </a:solidFill>
                            <a:latin typeface="Cambria Math" charset="0"/>
                          </a:rPr>
                          <m:t>,</m:t>
                        </m:r>
                        <m:r>
                          <a:rPr lang="en-US" b="0" i="1" dirty="0" smtClean="0">
                            <a:solidFill>
                              <a:srgbClr val="FF0000"/>
                            </a:solidFill>
                            <a:latin typeface="Cambria Math" panose="02040503050406030204" pitchFamily="18" charset="0"/>
                          </a:rPr>
                          <m:t>𝜆</m:t>
                        </m:r>
                      </m:e>
                    </m:d>
                    <m:r>
                      <a:rPr lang="en-US" i="1" dirty="0">
                        <a:solidFill>
                          <a:srgbClr val="FF0000"/>
                        </a:solidFill>
                        <a:latin typeface="Cambria Math" charset="0"/>
                      </a:rPr>
                      <m:t>=</m:t>
                    </m:r>
                    <m:sSup>
                      <m:sSupPr>
                        <m:ctrlPr>
                          <a:rPr lang="en-US" b="0" i="1" smtClean="0">
                            <a:solidFill>
                              <a:srgbClr val="FF0000"/>
                            </a:solidFill>
                            <a:latin typeface="Cambria Math" panose="02040503050406030204" pitchFamily="18" charset="0"/>
                          </a:rPr>
                        </m:ctrlPr>
                      </m:sSupPr>
                      <m:e>
                        <m:r>
                          <a:rPr lang="en-US" b="0" i="1" smtClean="0">
                            <a:solidFill>
                              <a:srgbClr val="FF0000"/>
                            </a:solidFill>
                            <a:latin typeface="Cambria Math" panose="02040503050406030204" pitchFamily="18" charset="0"/>
                          </a:rPr>
                          <m:t>𝑥</m:t>
                        </m:r>
                      </m:e>
                      <m:sup>
                        <m:r>
                          <a:rPr lang="en-US" b="0" i="1" smtClean="0">
                            <a:solidFill>
                              <a:srgbClr val="FF0000"/>
                            </a:solidFill>
                            <a:latin typeface="Cambria Math" panose="02040503050406030204" pitchFamily="18" charset="0"/>
                          </a:rPr>
                          <m:t>2</m:t>
                        </m:r>
                      </m:sup>
                    </m:sSup>
                    <m:r>
                      <a:rPr lang="en-US" b="0" i="1" smtClean="0">
                        <a:solidFill>
                          <a:srgbClr val="FF0000"/>
                        </a:solidFill>
                        <a:latin typeface="Cambria Math" panose="02040503050406030204" pitchFamily="18" charset="0"/>
                      </a:rPr>
                      <m:t>+</m:t>
                    </m:r>
                    <m:sSup>
                      <m:sSupPr>
                        <m:ctrlPr>
                          <a:rPr lang="en-US" b="0" i="1" smtClean="0">
                            <a:solidFill>
                              <a:srgbClr val="FF0000"/>
                            </a:solidFill>
                            <a:latin typeface="Cambria Math" panose="02040503050406030204" pitchFamily="18" charset="0"/>
                          </a:rPr>
                        </m:ctrlPr>
                      </m:sSupPr>
                      <m:e>
                        <m:r>
                          <a:rPr lang="en-US" b="0" i="1" smtClean="0">
                            <a:solidFill>
                              <a:srgbClr val="FF0000"/>
                            </a:solidFill>
                            <a:latin typeface="Cambria Math" panose="02040503050406030204" pitchFamily="18" charset="0"/>
                          </a:rPr>
                          <m:t>𝑦</m:t>
                        </m:r>
                      </m:e>
                      <m:sup>
                        <m:r>
                          <a:rPr lang="en-US" b="0" i="1" smtClean="0">
                            <a:solidFill>
                              <a:srgbClr val="FF0000"/>
                            </a:solidFill>
                            <a:latin typeface="Cambria Math" panose="02040503050406030204" pitchFamily="18" charset="0"/>
                          </a:rPr>
                          <m:t>2</m:t>
                        </m:r>
                      </m:sup>
                    </m:sSup>
                    <m:r>
                      <a:rPr lang="en-US" i="1">
                        <a:solidFill>
                          <a:srgbClr val="FF0000"/>
                        </a:solidFill>
                        <a:latin typeface="Cambria Math" charset="0"/>
                      </a:rPr>
                      <m:t>+</m:t>
                    </m:r>
                    <m:r>
                      <a:rPr lang="en-US" i="1" dirty="0">
                        <a:solidFill>
                          <a:srgbClr val="FF0000"/>
                        </a:solidFill>
                        <a:latin typeface="Cambria Math" panose="02040503050406030204" pitchFamily="18" charset="0"/>
                      </a:rPr>
                      <m:t>𝜆</m:t>
                    </m:r>
                    <m:d>
                      <m:dPr>
                        <m:ctrlPr>
                          <a:rPr lang="en-US" i="1" dirty="0">
                            <a:solidFill>
                              <a:srgbClr val="FF0000"/>
                            </a:solidFill>
                            <a:latin typeface="Cambria Math" panose="02040503050406030204" pitchFamily="18" charset="0"/>
                          </a:rPr>
                        </m:ctrlPr>
                      </m:dPr>
                      <m:e>
                        <m:r>
                          <a:rPr lang="en-US" b="0" i="1" dirty="0" smtClean="0">
                            <a:solidFill>
                              <a:srgbClr val="FF0000"/>
                            </a:solidFill>
                            <a:latin typeface="Cambria Math" panose="02040503050406030204" pitchFamily="18" charset="0"/>
                          </a:rPr>
                          <m:t>𝑥</m:t>
                        </m:r>
                        <m:r>
                          <a:rPr lang="en-US" b="0" i="1" dirty="0" smtClean="0">
                            <a:solidFill>
                              <a:srgbClr val="FF0000"/>
                            </a:solidFill>
                            <a:latin typeface="Cambria Math" panose="02040503050406030204" pitchFamily="18" charset="0"/>
                          </a:rPr>
                          <m:t>+</m:t>
                        </m:r>
                        <m:r>
                          <a:rPr lang="en-US" b="0" i="1" dirty="0" smtClean="0">
                            <a:solidFill>
                              <a:srgbClr val="FF0000"/>
                            </a:solidFill>
                            <a:latin typeface="Cambria Math" panose="02040503050406030204" pitchFamily="18" charset="0"/>
                          </a:rPr>
                          <m:t>𝑦</m:t>
                        </m:r>
                        <m:r>
                          <a:rPr lang="en-US" b="0" i="1" dirty="0" smtClean="0">
                            <a:solidFill>
                              <a:srgbClr val="FF0000"/>
                            </a:solidFill>
                            <a:latin typeface="Cambria Math" panose="02040503050406030204" pitchFamily="18" charset="0"/>
                          </a:rPr>
                          <m:t>−5</m:t>
                        </m:r>
                      </m:e>
                    </m:d>
                  </m:oMath>
                </a14:m>
                <a:endParaRPr lang="en-US" dirty="0">
                  <a:solidFill>
                    <a:srgbClr val="FF0000"/>
                  </a:solidFill>
                </a:endParaRPr>
              </a:p>
              <a:p>
                <a:pPr>
                  <a:buFont typeface="Arial" charset="0"/>
                  <a:buChar char="•"/>
                </a:pPr>
                <a14:m>
                  <m:oMath xmlns:m="http://schemas.openxmlformats.org/officeDocument/2006/math">
                    <m:r>
                      <m:rPr>
                        <m:sty m:val="p"/>
                      </m:rPr>
                      <a:rPr lang="en-US" b="0" i="0" dirty="0" smtClean="0">
                        <a:solidFill>
                          <a:srgbClr val="FF0000"/>
                        </a:solidFill>
                        <a:latin typeface="Cambria Math" panose="02040503050406030204" pitchFamily="18" charset="0"/>
                        <a:ea typeface="Cambria Math" charset="0"/>
                        <a:cs typeface="Cambria Math" charset="0"/>
                      </a:rPr>
                      <m:t>∇</m:t>
                    </m:r>
                    <m:r>
                      <a:rPr lang="en-US" i="1" dirty="0">
                        <a:solidFill>
                          <a:srgbClr val="FF0000"/>
                        </a:solidFill>
                        <a:latin typeface="Cambria Math" charset="0"/>
                        <a:ea typeface="Cambria Math" charset="0"/>
                        <a:cs typeface="Cambria Math" charset="0"/>
                      </a:rPr>
                      <m:t>ℒ</m:t>
                    </m:r>
                    <m:d>
                      <m:dPr>
                        <m:ctrlPr>
                          <a:rPr lang="en-US" i="1" dirty="0">
                            <a:solidFill>
                              <a:srgbClr val="FF0000"/>
                            </a:solidFill>
                            <a:latin typeface="Cambria Math" panose="02040503050406030204" pitchFamily="18" charset="0"/>
                          </a:rPr>
                        </m:ctrlPr>
                      </m:dPr>
                      <m:e>
                        <m:r>
                          <a:rPr lang="en-US" i="1" dirty="0">
                            <a:solidFill>
                              <a:srgbClr val="FF0000"/>
                            </a:solidFill>
                            <a:latin typeface="Cambria Math" panose="02040503050406030204" pitchFamily="18" charset="0"/>
                          </a:rPr>
                          <m:t>𝑥</m:t>
                        </m:r>
                        <m:r>
                          <a:rPr lang="en-US" i="1" dirty="0">
                            <a:solidFill>
                              <a:srgbClr val="FF0000"/>
                            </a:solidFill>
                            <a:latin typeface="Cambria Math" panose="02040503050406030204" pitchFamily="18" charset="0"/>
                          </a:rPr>
                          <m:t>,</m:t>
                        </m:r>
                        <m:r>
                          <a:rPr lang="en-US" i="1" dirty="0">
                            <a:solidFill>
                              <a:srgbClr val="FF0000"/>
                            </a:solidFill>
                            <a:latin typeface="Cambria Math" panose="02040503050406030204" pitchFamily="18" charset="0"/>
                          </a:rPr>
                          <m:t>𝑦</m:t>
                        </m:r>
                        <m:r>
                          <a:rPr lang="en-US" i="1" dirty="0">
                            <a:solidFill>
                              <a:srgbClr val="FF0000"/>
                            </a:solidFill>
                            <a:latin typeface="Cambria Math" charset="0"/>
                          </a:rPr>
                          <m:t>,</m:t>
                        </m:r>
                        <m:r>
                          <a:rPr lang="en-US" i="1" dirty="0">
                            <a:solidFill>
                              <a:srgbClr val="FF0000"/>
                            </a:solidFill>
                            <a:latin typeface="Cambria Math" panose="02040503050406030204" pitchFamily="18" charset="0"/>
                          </a:rPr>
                          <m:t>𝜆</m:t>
                        </m:r>
                      </m:e>
                    </m:d>
                    <m:r>
                      <a:rPr lang="en-US" b="0" i="1" dirty="0" smtClean="0">
                        <a:solidFill>
                          <a:srgbClr val="FF0000"/>
                        </a:solidFill>
                        <a:latin typeface="Cambria Math" panose="02040503050406030204" pitchFamily="18" charset="0"/>
                      </a:rPr>
                      <m:t>=0</m:t>
                    </m:r>
                  </m:oMath>
                </a14:m>
                <a:endParaRPr lang="en-US" dirty="0">
                  <a:solidFill>
                    <a:srgbClr val="FF000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825625"/>
                <a:ext cx="10515600" cy="4667250"/>
              </a:xfrm>
              <a:blipFill>
                <a:blip r:embed="rId2"/>
                <a:stretch>
                  <a:fillRect l="-1086" t="-2168"/>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45465603-514F-BED1-1243-BE9293642364}"/>
              </a:ext>
            </a:extLst>
          </p:cNvPr>
          <p:cNvSpPr>
            <a:spLocks noGrp="1"/>
          </p:cNvSpPr>
          <p:nvPr>
            <p:ph type="sldNum" sz="quarter" idx="12"/>
          </p:nvPr>
        </p:nvSpPr>
        <p:spPr/>
        <p:txBody>
          <a:bodyPr/>
          <a:lstStyle/>
          <a:p>
            <a:fld id="{5E14A864-8846-DC49-9FDC-14F56CA6E9FC}" type="slidenum">
              <a:rPr lang="en-US" smtClean="0"/>
              <a:t>84</a:t>
            </a:fld>
            <a:endParaRPr lang="en-US"/>
          </a:p>
        </p:txBody>
      </p:sp>
    </p:spTree>
    <p:extLst>
      <p:ext uri="{BB962C8B-B14F-4D97-AF65-F5344CB8AC3E}">
        <p14:creationId xmlns:p14="http://schemas.microsoft.com/office/powerpoint/2010/main" val="43977659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Equality + </a:t>
            </a:r>
            <a:r>
              <a:rPr lang="en-US" dirty="0" err="1"/>
              <a:t>nonnegativity</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20000"/>
              </a:bodyPr>
              <a:lstStyle/>
              <a:p>
                <a:pPr>
                  <a:lnSpc>
                    <a:spcPct val="110000"/>
                  </a:lnSpc>
                  <a:buFont typeface="Arial" charset="0"/>
                  <a:buChar char="•"/>
                </a:pPr>
                <a14:m>
                  <m:oMath xmlns:m="http://schemas.openxmlformats.org/officeDocument/2006/math">
                    <m:r>
                      <a:rPr lang="en-US" b="0" i="1" smtClean="0">
                        <a:latin typeface="Cambria Math" charset="0"/>
                      </a:rPr>
                      <m:t>𝑚𝑖𝑛𝑖𝑚𝑖𝑧𝑒</m:t>
                    </m:r>
                    <m:r>
                      <a:rPr lang="en-US" b="0" i="1" smtClean="0">
                        <a:latin typeface="Cambria Math" charset="0"/>
                      </a:rPr>
                      <m:t>: </m:t>
                    </m:r>
                    <m:r>
                      <a:rPr lang="en-US" i="1" smtClean="0">
                        <a:solidFill>
                          <a:srgbClr val="FF0000"/>
                        </a:solidFill>
                        <a:latin typeface="Cambria Math" charset="0"/>
                      </a:rPr>
                      <m:t>𝑔</m:t>
                    </m:r>
                    <m:d>
                      <m:dPr>
                        <m:ctrlPr>
                          <a:rPr lang="en-US" i="1">
                            <a:solidFill>
                              <a:srgbClr val="FF0000"/>
                            </a:solidFill>
                            <a:latin typeface="Cambria Math" panose="02040503050406030204" pitchFamily="18" charset="0"/>
                          </a:rPr>
                        </m:ctrlPr>
                      </m:d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charset="0"/>
                              </a:rPr>
                              <m:t>𝑥</m:t>
                            </m:r>
                          </m:e>
                          <m:sub>
                            <m:r>
                              <a:rPr lang="en-US" b="0" i="1" smtClean="0">
                                <a:solidFill>
                                  <a:srgbClr val="FF0000"/>
                                </a:solidFill>
                                <a:latin typeface="Cambria Math" charset="0"/>
                              </a:rPr>
                              <m:t>1</m:t>
                            </m:r>
                          </m:sub>
                        </m:sSub>
                        <m:r>
                          <a:rPr lang="en-US" i="1">
                            <a:solidFill>
                              <a:srgbClr val="FF0000"/>
                            </a:solidFill>
                            <a:latin typeface="Cambria Math" charset="0"/>
                          </a:rPr>
                          <m:t>,</m:t>
                        </m:r>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charset="0"/>
                              </a:rPr>
                              <m:t>𝑥</m:t>
                            </m:r>
                          </m:e>
                          <m:sub>
                            <m:r>
                              <a:rPr lang="en-US" b="0" i="1" smtClean="0">
                                <a:solidFill>
                                  <a:srgbClr val="FF0000"/>
                                </a:solidFill>
                                <a:latin typeface="Cambria Math" charset="0"/>
                              </a:rPr>
                              <m:t>2</m:t>
                            </m:r>
                          </m:sub>
                        </m:sSub>
                        <m:r>
                          <a:rPr lang="en-US" b="0" i="1" smtClean="0">
                            <a:solidFill>
                              <a:srgbClr val="FF0000"/>
                            </a:solidFill>
                            <a:latin typeface="Cambria Math" charset="0"/>
                          </a:rPr>
                          <m:t>,…,</m:t>
                        </m:r>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charset="0"/>
                              </a:rPr>
                              <m:t>𝑥</m:t>
                            </m:r>
                          </m:e>
                          <m:sub>
                            <m:r>
                              <a:rPr lang="en-US" b="0" i="1" smtClean="0">
                                <a:solidFill>
                                  <a:srgbClr val="FF0000"/>
                                </a:solidFill>
                                <a:latin typeface="Cambria Math" charset="0"/>
                              </a:rPr>
                              <m:t>𝑛</m:t>
                            </m:r>
                          </m:sub>
                        </m:sSub>
                      </m:e>
                    </m:d>
                  </m:oMath>
                </a14:m>
                <a:endParaRPr lang="en-US" dirty="0"/>
              </a:p>
              <a:p>
                <a:pPr>
                  <a:lnSpc>
                    <a:spcPct val="110000"/>
                  </a:lnSpc>
                  <a:buFont typeface="Arial" charset="0"/>
                  <a:buChar char="•"/>
                </a:pPr>
                <a:r>
                  <a:rPr lang="en-US" dirty="0"/>
                  <a:t>S.T.</a:t>
                </a:r>
              </a:p>
              <a:p>
                <a:pPr lvl="1">
                  <a:lnSpc>
                    <a:spcPct val="110000"/>
                  </a:lnSpc>
                  <a:buFont typeface="Arial" charset="0"/>
                  <a:buChar char="•"/>
                </a:pPr>
                <a14:m>
                  <m:oMath xmlns:m="http://schemas.openxmlformats.org/officeDocument/2006/math">
                    <m:nary>
                      <m:naryPr>
                        <m:chr m:val="∑"/>
                        <m:ctrlPr>
                          <a:rPr lang="is-IS" b="0" i="1" smtClean="0">
                            <a:solidFill>
                              <a:srgbClr val="FF0000"/>
                            </a:solidFill>
                            <a:latin typeface="Cambria Math" panose="02040503050406030204" pitchFamily="18" charset="0"/>
                          </a:rPr>
                        </m:ctrlPr>
                      </m:naryPr>
                      <m:sub>
                        <m:r>
                          <m:rPr>
                            <m:brk m:alnAt="23"/>
                          </m:rPr>
                          <a:rPr lang="en-US" b="0" i="1" smtClean="0">
                            <a:solidFill>
                              <a:srgbClr val="FF0000"/>
                            </a:solidFill>
                            <a:latin typeface="Cambria Math" charset="0"/>
                          </a:rPr>
                          <m:t>𝑖</m:t>
                        </m:r>
                        <m:r>
                          <a:rPr lang="en-US" b="0" i="1" smtClean="0">
                            <a:solidFill>
                              <a:srgbClr val="FF0000"/>
                            </a:solidFill>
                            <a:latin typeface="Cambria Math" charset="0"/>
                          </a:rPr>
                          <m:t>=1</m:t>
                        </m:r>
                      </m:sub>
                      <m:sup>
                        <m:r>
                          <a:rPr lang="en-US" b="0" i="1" smtClean="0">
                            <a:solidFill>
                              <a:srgbClr val="FF0000"/>
                            </a:solidFill>
                            <a:latin typeface="Cambria Math" charset="0"/>
                          </a:rPr>
                          <m:t>𝑛</m:t>
                        </m:r>
                      </m:sup>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charset="0"/>
                              </a:rPr>
                              <m:t>𝑎</m:t>
                            </m:r>
                          </m:e>
                          <m:sub>
                            <m:r>
                              <a:rPr lang="en-US" b="0" i="1" smtClean="0">
                                <a:solidFill>
                                  <a:srgbClr val="FF0000"/>
                                </a:solidFill>
                                <a:latin typeface="Cambria Math" charset="0"/>
                              </a:rPr>
                              <m:t>1</m:t>
                            </m:r>
                            <m:r>
                              <a:rPr lang="en-US" b="0" i="1" smtClean="0">
                                <a:solidFill>
                                  <a:srgbClr val="FF0000"/>
                                </a:solidFill>
                                <a:latin typeface="Cambria Math" charset="0"/>
                              </a:rPr>
                              <m:t>𝑖</m:t>
                            </m:r>
                          </m:sub>
                        </m:sSub>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charset="0"/>
                              </a:rPr>
                              <m:t>𝑥</m:t>
                            </m:r>
                          </m:e>
                          <m:sub>
                            <m:r>
                              <a:rPr lang="en-US" b="0" i="1" smtClean="0">
                                <a:solidFill>
                                  <a:srgbClr val="FF0000"/>
                                </a:solidFill>
                                <a:latin typeface="Cambria Math" charset="0"/>
                              </a:rPr>
                              <m:t>𝑖</m:t>
                            </m:r>
                          </m:sub>
                        </m:sSub>
                      </m:e>
                    </m:nary>
                    <m:r>
                      <a:rPr lang="en-US" b="0" i="1" smtClean="0">
                        <a:solidFill>
                          <a:srgbClr val="FF0000"/>
                        </a:solidFill>
                        <a:latin typeface="Cambria Math" charset="0"/>
                      </a:rPr>
                      <m:t>=</m:t>
                    </m:r>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charset="0"/>
                          </a:rPr>
                          <m:t>𝑏</m:t>
                        </m:r>
                      </m:e>
                      <m:sub>
                        <m:r>
                          <a:rPr lang="en-US" b="0" i="1" smtClean="0">
                            <a:solidFill>
                              <a:srgbClr val="FF0000"/>
                            </a:solidFill>
                            <a:latin typeface="Cambria Math" charset="0"/>
                          </a:rPr>
                          <m:t>1</m:t>
                        </m:r>
                      </m:sub>
                    </m:sSub>
                  </m:oMath>
                </a14:m>
                <a:endParaRPr lang="en-US" dirty="0">
                  <a:solidFill>
                    <a:srgbClr val="FF0000"/>
                  </a:solidFill>
                </a:endParaRPr>
              </a:p>
              <a:p>
                <a:pPr lvl="1">
                  <a:lnSpc>
                    <a:spcPct val="110000"/>
                  </a:lnSpc>
                  <a:buFont typeface="Arial" charset="0"/>
                  <a:buChar char="•"/>
                </a:pPr>
                <a14:m>
                  <m:oMath xmlns:m="http://schemas.openxmlformats.org/officeDocument/2006/math">
                    <m:nary>
                      <m:naryPr>
                        <m:chr m:val="∑"/>
                        <m:ctrlPr>
                          <a:rPr lang="is-IS" i="1">
                            <a:solidFill>
                              <a:srgbClr val="FF0000"/>
                            </a:solidFill>
                            <a:latin typeface="Cambria Math" panose="02040503050406030204" pitchFamily="18" charset="0"/>
                          </a:rPr>
                        </m:ctrlPr>
                      </m:naryPr>
                      <m:sub>
                        <m:r>
                          <m:rPr>
                            <m:brk m:alnAt="23"/>
                          </m:rPr>
                          <a:rPr lang="en-US" i="1">
                            <a:solidFill>
                              <a:srgbClr val="FF0000"/>
                            </a:solidFill>
                            <a:latin typeface="Cambria Math" charset="0"/>
                          </a:rPr>
                          <m:t>𝑖</m:t>
                        </m:r>
                        <m:r>
                          <a:rPr lang="en-US" i="1">
                            <a:solidFill>
                              <a:srgbClr val="FF0000"/>
                            </a:solidFill>
                            <a:latin typeface="Cambria Math" charset="0"/>
                          </a:rPr>
                          <m:t>=1</m:t>
                        </m:r>
                      </m:sub>
                      <m:sup>
                        <m:r>
                          <a:rPr lang="en-US" i="1">
                            <a:solidFill>
                              <a:srgbClr val="FF0000"/>
                            </a:solidFill>
                            <a:latin typeface="Cambria Math" charset="0"/>
                          </a:rPr>
                          <m:t>𝑛</m:t>
                        </m:r>
                      </m:sup>
                      <m:e>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𝑎</m:t>
                            </m:r>
                          </m:e>
                          <m:sub>
                            <m:r>
                              <a:rPr lang="en-US" b="0" i="1" smtClean="0">
                                <a:solidFill>
                                  <a:srgbClr val="FF0000"/>
                                </a:solidFill>
                                <a:latin typeface="Cambria Math" charset="0"/>
                              </a:rPr>
                              <m:t>2</m:t>
                            </m:r>
                            <m:r>
                              <a:rPr lang="en-US" b="0" i="1" smtClean="0">
                                <a:solidFill>
                                  <a:srgbClr val="FF0000"/>
                                </a:solidFill>
                                <a:latin typeface="Cambria Math" charset="0"/>
                              </a:rPr>
                              <m:t>𝑖</m:t>
                            </m:r>
                          </m:sub>
                        </m:sSub>
                        <m:sSub>
                          <m:sSubPr>
                            <m:ctrlPr>
                              <a:rPr lang="en-US" i="1">
                                <a:solidFill>
                                  <a:srgbClr val="FF0000"/>
                                </a:solidFill>
                                <a:latin typeface="Cambria Math" panose="02040503050406030204" pitchFamily="18" charset="0"/>
                              </a:rPr>
                            </m:ctrlPr>
                          </m:sSubPr>
                          <m:e>
                            <m:r>
                              <a:rPr lang="en-US" b="0" i="1" smtClean="0">
                                <a:solidFill>
                                  <a:srgbClr val="FF0000"/>
                                </a:solidFill>
                                <a:latin typeface="Cambria Math" charset="0"/>
                              </a:rPr>
                              <m:t>𝑥</m:t>
                            </m:r>
                          </m:e>
                          <m:sub>
                            <m:r>
                              <a:rPr lang="en-US" i="1">
                                <a:solidFill>
                                  <a:srgbClr val="FF0000"/>
                                </a:solidFill>
                                <a:latin typeface="Cambria Math" charset="0"/>
                              </a:rPr>
                              <m:t>𝑖</m:t>
                            </m:r>
                          </m:sub>
                        </m:sSub>
                      </m:e>
                    </m:nary>
                    <m:r>
                      <a:rPr lang="en-US" i="1">
                        <a:solidFill>
                          <a:srgbClr val="FF0000"/>
                        </a:solidFill>
                        <a:latin typeface="Cambria Math"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𝑏</m:t>
                        </m:r>
                      </m:e>
                      <m:sub>
                        <m:r>
                          <a:rPr lang="en-US" b="0" i="1" smtClean="0">
                            <a:solidFill>
                              <a:srgbClr val="FF0000"/>
                            </a:solidFill>
                            <a:latin typeface="Cambria Math" charset="0"/>
                          </a:rPr>
                          <m:t>2</m:t>
                        </m:r>
                      </m:sub>
                    </m:sSub>
                  </m:oMath>
                </a14:m>
                <a:endParaRPr lang="en-US" dirty="0">
                  <a:solidFill>
                    <a:srgbClr val="FF0000"/>
                  </a:solidFill>
                </a:endParaRPr>
              </a:p>
              <a:p>
                <a:pPr lvl="1">
                  <a:lnSpc>
                    <a:spcPct val="110000"/>
                  </a:lnSpc>
                  <a:buFont typeface="Arial" charset="0"/>
                  <a:buChar char="•"/>
                </a:pPr>
                <a:r>
                  <a:rPr lang="mr-IN" dirty="0">
                    <a:solidFill>
                      <a:srgbClr val="FF0000"/>
                    </a:solidFill>
                  </a:rPr>
                  <a:t>…</a:t>
                </a:r>
                <a:endParaRPr lang="en-US" dirty="0">
                  <a:solidFill>
                    <a:srgbClr val="FF0000"/>
                  </a:solidFill>
                </a:endParaRPr>
              </a:p>
              <a:p>
                <a:pPr lvl="1">
                  <a:lnSpc>
                    <a:spcPct val="110000"/>
                  </a:lnSpc>
                  <a:buFont typeface="Arial" charset="0"/>
                  <a:buChar char="•"/>
                </a:pPr>
                <a14:m>
                  <m:oMath xmlns:m="http://schemas.openxmlformats.org/officeDocument/2006/math">
                    <m:nary>
                      <m:naryPr>
                        <m:chr m:val="∑"/>
                        <m:ctrlPr>
                          <a:rPr lang="is-IS" i="1">
                            <a:solidFill>
                              <a:srgbClr val="FF0000"/>
                            </a:solidFill>
                            <a:latin typeface="Cambria Math" panose="02040503050406030204" pitchFamily="18" charset="0"/>
                          </a:rPr>
                        </m:ctrlPr>
                      </m:naryPr>
                      <m:sub>
                        <m:r>
                          <m:rPr>
                            <m:brk m:alnAt="23"/>
                          </m:rPr>
                          <a:rPr lang="en-US" i="1">
                            <a:solidFill>
                              <a:srgbClr val="FF0000"/>
                            </a:solidFill>
                            <a:latin typeface="Cambria Math" charset="0"/>
                          </a:rPr>
                          <m:t>𝑖</m:t>
                        </m:r>
                        <m:r>
                          <a:rPr lang="en-US" i="1">
                            <a:solidFill>
                              <a:srgbClr val="FF0000"/>
                            </a:solidFill>
                            <a:latin typeface="Cambria Math" charset="0"/>
                          </a:rPr>
                          <m:t>=1</m:t>
                        </m:r>
                      </m:sub>
                      <m:sup>
                        <m:r>
                          <a:rPr lang="en-US" i="1">
                            <a:solidFill>
                              <a:srgbClr val="FF0000"/>
                            </a:solidFill>
                            <a:latin typeface="Cambria Math" charset="0"/>
                          </a:rPr>
                          <m:t>𝑛</m:t>
                        </m:r>
                      </m:sup>
                      <m:e>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𝑎</m:t>
                            </m:r>
                          </m:e>
                          <m:sub>
                            <m:r>
                              <a:rPr lang="en-US" b="0" i="1" smtClean="0">
                                <a:solidFill>
                                  <a:srgbClr val="FF0000"/>
                                </a:solidFill>
                                <a:latin typeface="Cambria Math" charset="0"/>
                              </a:rPr>
                              <m:t>𝑚𝑖</m:t>
                            </m:r>
                          </m:sub>
                        </m:sSub>
                        <m:sSub>
                          <m:sSubPr>
                            <m:ctrlPr>
                              <a:rPr lang="en-US" i="1">
                                <a:solidFill>
                                  <a:srgbClr val="FF0000"/>
                                </a:solidFill>
                                <a:latin typeface="Cambria Math" panose="02040503050406030204" pitchFamily="18" charset="0"/>
                              </a:rPr>
                            </m:ctrlPr>
                          </m:sSubPr>
                          <m:e>
                            <m:r>
                              <a:rPr lang="en-US" b="0" i="1" smtClean="0">
                                <a:solidFill>
                                  <a:srgbClr val="FF0000"/>
                                </a:solidFill>
                                <a:latin typeface="Cambria Math" charset="0"/>
                              </a:rPr>
                              <m:t>𝑥</m:t>
                            </m:r>
                          </m:e>
                          <m:sub>
                            <m:r>
                              <a:rPr lang="en-US" i="1">
                                <a:solidFill>
                                  <a:srgbClr val="FF0000"/>
                                </a:solidFill>
                                <a:latin typeface="Cambria Math" charset="0"/>
                              </a:rPr>
                              <m:t>𝑖</m:t>
                            </m:r>
                          </m:sub>
                        </m:sSub>
                      </m:e>
                    </m:nary>
                    <m:r>
                      <a:rPr lang="en-US" i="1">
                        <a:solidFill>
                          <a:srgbClr val="FF0000"/>
                        </a:solidFill>
                        <a:latin typeface="Cambria Math"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𝑏</m:t>
                        </m:r>
                      </m:e>
                      <m:sub>
                        <m:r>
                          <a:rPr lang="en-US" b="0" i="1" smtClean="0">
                            <a:solidFill>
                              <a:srgbClr val="FF0000"/>
                            </a:solidFill>
                            <a:latin typeface="Cambria Math" charset="0"/>
                          </a:rPr>
                          <m:t>𝑚</m:t>
                        </m:r>
                      </m:sub>
                    </m:sSub>
                  </m:oMath>
                </a14:m>
                <a:endParaRPr lang="en-US" dirty="0">
                  <a:solidFill>
                    <a:srgbClr val="FF0000"/>
                  </a:solidFill>
                </a:endParaRPr>
              </a:p>
              <a:p>
                <a:pPr lvl="1">
                  <a:lnSpc>
                    <a:spcPct val="110000"/>
                  </a:lnSpc>
                  <a:buFont typeface="Arial" charset="0"/>
                  <a:buChar char="•"/>
                </a:pPr>
                <a14:m>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charset="0"/>
                          </a:rPr>
                          <m:t>𝑥</m:t>
                        </m:r>
                      </m:e>
                      <m:sub>
                        <m:r>
                          <a:rPr lang="en-US" b="0" i="1" smtClean="0">
                            <a:solidFill>
                              <a:srgbClr val="FF0000"/>
                            </a:solidFill>
                            <a:latin typeface="Cambria Math" charset="0"/>
                          </a:rPr>
                          <m:t>1</m:t>
                        </m:r>
                      </m:sub>
                    </m:sSub>
                    <m:r>
                      <a:rPr lang="en-US" b="0" i="1" smtClean="0">
                        <a:solidFill>
                          <a:srgbClr val="FF0000"/>
                        </a:solidFill>
                        <a:latin typeface="Cambria Math" charset="0"/>
                      </a:rPr>
                      <m:t>,…,</m:t>
                    </m:r>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charset="0"/>
                          </a:rPr>
                          <m:t>𝑥</m:t>
                        </m:r>
                      </m:e>
                      <m:sub>
                        <m:r>
                          <a:rPr lang="en-US" b="0" i="1" smtClean="0">
                            <a:solidFill>
                              <a:srgbClr val="FF0000"/>
                            </a:solidFill>
                            <a:latin typeface="Cambria Math" charset="0"/>
                          </a:rPr>
                          <m:t>𝑛</m:t>
                        </m:r>
                      </m:sub>
                    </m:sSub>
                    <m:r>
                      <a:rPr lang="en-US" b="0" i="1" smtClean="0">
                        <a:solidFill>
                          <a:srgbClr val="FF0000"/>
                        </a:solidFill>
                        <a:latin typeface="Cambria Math" charset="0"/>
                      </a:rPr>
                      <m:t>≥0</m:t>
                    </m:r>
                  </m:oMath>
                </a14:m>
                <a:endParaRPr lang="en-US" dirty="0">
                  <a:solidFill>
                    <a:srgbClr val="FF0000"/>
                  </a:solidFill>
                </a:endParaRPr>
              </a:p>
              <a:p>
                <a:pPr>
                  <a:lnSpc>
                    <a:spcPct val="110000"/>
                  </a:lnSpc>
                  <a:buFont typeface="Arial" charset="0"/>
                  <a:buChar char="•"/>
                </a:pPr>
                <a:r>
                  <a:rPr lang="en-US" dirty="0"/>
                  <a:t>The </a:t>
                </a:r>
                <a:r>
                  <a:rPr lang="en-US" dirty="0" err="1"/>
                  <a:t>Lagrangian</a:t>
                </a:r>
                <a:r>
                  <a:rPr lang="en-US" dirty="0"/>
                  <a:t> function contains a Lagrange multiplier and term for each constraint</a:t>
                </a:r>
              </a:p>
              <a:p>
                <a:pPr>
                  <a:lnSpc>
                    <a:spcPct val="110000"/>
                  </a:lnSpc>
                  <a:buFont typeface="Arial" charset="0"/>
                  <a:buChar char="•"/>
                </a:pPr>
                <a14:m>
                  <m:oMath xmlns:m="http://schemas.openxmlformats.org/officeDocument/2006/math">
                    <m:r>
                      <a:rPr lang="en-US" sz="2400" i="1" dirty="0" smtClean="0">
                        <a:solidFill>
                          <a:srgbClr val="FF0000"/>
                        </a:solidFill>
                        <a:latin typeface="Cambria Math" charset="0"/>
                        <a:ea typeface="Cambria Math" charset="0"/>
                        <a:cs typeface="Cambria Math" charset="0"/>
                      </a:rPr>
                      <m:t>ℒ</m:t>
                    </m:r>
                    <m:d>
                      <m:dPr>
                        <m:ctrlPr>
                          <a:rPr lang="en-US" sz="2400" i="1" dirty="0">
                            <a:solidFill>
                              <a:srgbClr val="FF0000"/>
                            </a:solidFill>
                            <a:latin typeface="Cambria Math" panose="02040503050406030204" pitchFamily="18" charset="0"/>
                          </a:rPr>
                        </m:ctrlPr>
                      </m:dPr>
                      <m:e>
                        <m:sSub>
                          <m:sSubPr>
                            <m:ctrlPr>
                              <a:rPr lang="en-US" sz="2400" b="0" i="1" dirty="0" smtClean="0">
                                <a:solidFill>
                                  <a:srgbClr val="FF0000"/>
                                </a:solidFill>
                                <a:latin typeface="Cambria Math" panose="02040503050406030204" pitchFamily="18" charset="0"/>
                              </a:rPr>
                            </m:ctrlPr>
                          </m:sSubPr>
                          <m:e>
                            <m:r>
                              <a:rPr lang="en-US" sz="2400" b="0" i="1" dirty="0" smtClean="0">
                                <a:solidFill>
                                  <a:srgbClr val="FF0000"/>
                                </a:solidFill>
                                <a:latin typeface="Cambria Math" charset="0"/>
                              </a:rPr>
                              <m:t>𝑥</m:t>
                            </m:r>
                          </m:e>
                          <m:sub>
                            <m:r>
                              <a:rPr lang="en-US" sz="2400" b="0" i="1" dirty="0" smtClean="0">
                                <a:solidFill>
                                  <a:srgbClr val="FF0000"/>
                                </a:solidFill>
                                <a:latin typeface="Cambria Math" charset="0"/>
                              </a:rPr>
                              <m:t>1</m:t>
                            </m:r>
                          </m:sub>
                        </m:sSub>
                        <m:r>
                          <a:rPr lang="en-US" sz="2400" b="0" i="1" dirty="0" smtClean="0">
                            <a:solidFill>
                              <a:srgbClr val="FF0000"/>
                            </a:solidFill>
                            <a:latin typeface="Cambria Math" charset="0"/>
                          </a:rPr>
                          <m:t>,…,</m:t>
                        </m:r>
                        <m:sSub>
                          <m:sSubPr>
                            <m:ctrlPr>
                              <a:rPr lang="en-US" sz="2400" b="0" i="1" dirty="0" smtClean="0">
                                <a:solidFill>
                                  <a:srgbClr val="FF0000"/>
                                </a:solidFill>
                                <a:latin typeface="Cambria Math" panose="02040503050406030204" pitchFamily="18" charset="0"/>
                              </a:rPr>
                            </m:ctrlPr>
                          </m:sSubPr>
                          <m:e>
                            <m:r>
                              <a:rPr lang="en-US" sz="2400" b="0" i="1" dirty="0" smtClean="0">
                                <a:solidFill>
                                  <a:srgbClr val="FF0000"/>
                                </a:solidFill>
                                <a:latin typeface="Cambria Math" charset="0"/>
                              </a:rPr>
                              <m:t>𝑥</m:t>
                            </m:r>
                          </m:e>
                          <m:sub>
                            <m:r>
                              <a:rPr lang="en-US" sz="2400" b="0" i="1" dirty="0" smtClean="0">
                                <a:solidFill>
                                  <a:srgbClr val="FF0000"/>
                                </a:solidFill>
                                <a:latin typeface="Cambria Math" charset="0"/>
                              </a:rPr>
                              <m:t>𝑛</m:t>
                            </m:r>
                          </m:sub>
                        </m:sSub>
                        <m:r>
                          <a:rPr lang="en-US" sz="2400" i="1" dirty="0">
                            <a:solidFill>
                              <a:srgbClr val="FF0000"/>
                            </a:solidFill>
                            <a:latin typeface="Cambria Math" charset="0"/>
                          </a:rPr>
                          <m:t>,</m:t>
                        </m:r>
                        <m:sSub>
                          <m:sSubPr>
                            <m:ctrlPr>
                              <a:rPr lang="en-US" sz="2400" b="0" i="1" dirty="0" smtClean="0">
                                <a:solidFill>
                                  <a:srgbClr val="FF0000"/>
                                </a:solidFill>
                                <a:latin typeface="Cambria Math" panose="02040503050406030204" pitchFamily="18" charset="0"/>
                              </a:rPr>
                            </m:ctrlPr>
                          </m:sSubPr>
                          <m:e>
                            <m:r>
                              <a:rPr lang="en-US" sz="2400" i="1" dirty="0">
                                <a:solidFill>
                                  <a:srgbClr val="FF0000"/>
                                </a:solidFill>
                                <a:latin typeface="Cambria Math" charset="0"/>
                              </a:rPr>
                              <m:t>𝜆</m:t>
                            </m:r>
                          </m:e>
                          <m:sub>
                            <m:r>
                              <a:rPr lang="en-US" sz="2400" b="0" i="1" dirty="0" smtClean="0">
                                <a:solidFill>
                                  <a:srgbClr val="FF0000"/>
                                </a:solidFill>
                                <a:latin typeface="Cambria Math" charset="0"/>
                              </a:rPr>
                              <m:t>1</m:t>
                            </m:r>
                          </m:sub>
                        </m:sSub>
                        <m:r>
                          <a:rPr lang="en-US" sz="2400" b="0" i="1" dirty="0" smtClean="0">
                            <a:solidFill>
                              <a:srgbClr val="FF0000"/>
                            </a:solidFill>
                            <a:latin typeface="Cambria Math" charset="0"/>
                          </a:rPr>
                          <m:t>,…,</m:t>
                        </m:r>
                        <m:sSub>
                          <m:sSubPr>
                            <m:ctrlPr>
                              <a:rPr lang="en-US" sz="2400" b="0" i="1" dirty="0" smtClean="0">
                                <a:solidFill>
                                  <a:srgbClr val="FF0000"/>
                                </a:solidFill>
                                <a:latin typeface="Cambria Math" panose="02040503050406030204" pitchFamily="18" charset="0"/>
                              </a:rPr>
                            </m:ctrlPr>
                          </m:sSubPr>
                          <m:e>
                            <m:r>
                              <a:rPr lang="en-US" sz="2400" b="0" i="1" dirty="0" smtClean="0">
                                <a:solidFill>
                                  <a:srgbClr val="FF0000"/>
                                </a:solidFill>
                                <a:latin typeface="Cambria Math" charset="0"/>
                              </a:rPr>
                              <m:t>𝜆</m:t>
                            </m:r>
                          </m:e>
                          <m:sub>
                            <m:r>
                              <a:rPr lang="en-US" sz="2400" b="0" i="1" dirty="0" smtClean="0">
                                <a:solidFill>
                                  <a:srgbClr val="FF0000"/>
                                </a:solidFill>
                                <a:latin typeface="Cambria Math" charset="0"/>
                              </a:rPr>
                              <m:t>𝑚</m:t>
                            </m:r>
                          </m:sub>
                        </m:sSub>
                      </m:e>
                    </m:d>
                    <m:r>
                      <a:rPr lang="en-US" sz="2400" b="0" i="1" dirty="0" smtClean="0">
                        <a:solidFill>
                          <a:srgbClr val="FF0000"/>
                        </a:solidFill>
                        <a:latin typeface="Cambria Math" charset="0"/>
                      </a:rPr>
                      <m:t>=</m:t>
                    </m:r>
                    <m:r>
                      <a:rPr lang="en-US" sz="2400" i="1">
                        <a:solidFill>
                          <a:srgbClr val="FF0000"/>
                        </a:solidFill>
                        <a:latin typeface="Cambria Math" charset="0"/>
                      </a:rPr>
                      <m:t>𝑔</m:t>
                    </m:r>
                    <m:d>
                      <m:dPr>
                        <m:ctrlPr>
                          <a:rPr lang="en-US" sz="2400" i="1">
                            <a:solidFill>
                              <a:srgbClr val="FF0000"/>
                            </a:solidFill>
                            <a:latin typeface="Cambria Math" panose="02040503050406030204" pitchFamily="18" charset="0"/>
                          </a:rPr>
                        </m:ctrlPr>
                      </m:dPr>
                      <m:e>
                        <m:sSub>
                          <m:sSubPr>
                            <m:ctrlPr>
                              <a:rPr lang="en-US" sz="2400" i="1">
                                <a:solidFill>
                                  <a:srgbClr val="FF0000"/>
                                </a:solidFill>
                                <a:latin typeface="Cambria Math" panose="02040503050406030204" pitchFamily="18" charset="0"/>
                              </a:rPr>
                            </m:ctrlPr>
                          </m:sSubPr>
                          <m:e>
                            <m:r>
                              <a:rPr lang="en-US" sz="2400" b="0" i="1" smtClean="0">
                                <a:solidFill>
                                  <a:srgbClr val="FF0000"/>
                                </a:solidFill>
                                <a:latin typeface="Cambria Math" charset="0"/>
                              </a:rPr>
                              <m:t>𝑥</m:t>
                            </m:r>
                          </m:e>
                          <m:sub>
                            <m:r>
                              <a:rPr lang="en-US" sz="2400" i="1">
                                <a:solidFill>
                                  <a:srgbClr val="FF0000"/>
                                </a:solidFill>
                                <a:latin typeface="Cambria Math" charset="0"/>
                              </a:rPr>
                              <m:t>1</m:t>
                            </m:r>
                          </m:sub>
                        </m:sSub>
                        <m:r>
                          <a:rPr lang="en-US" sz="2400" i="1">
                            <a:solidFill>
                              <a:srgbClr val="FF0000"/>
                            </a:solidFill>
                            <a:latin typeface="Cambria Math" charset="0"/>
                          </a:rPr>
                          <m:t>,…,</m:t>
                        </m:r>
                        <m:sSub>
                          <m:sSubPr>
                            <m:ctrlPr>
                              <a:rPr lang="en-US" sz="2400" i="1">
                                <a:solidFill>
                                  <a:srgbClr val="FF0000"/>
                                </a:solidFill>
                                <a:latin typeface="Cambria Math" panose="02040503050406030204" pitchFamily="18" charset="0"/>
                              </a:rPr>
                            </m:ctrlPr>
                          </m:sSubPr>
                          <m:e>
                            <m:r>
                              <a:rPr lang="en-US" sz="2400" b="0" i="1" smtClean="0">
                                <a:solidFill>
                                  <a:srgbClr val="FF0000"/>
                                </a:solidFill>
                                <a:latin typeface="Cambria Math" charset="0"/>
                              </a:rPr>
                              <m:t>𝑥</m:t>
                            </m:r>
                          </m:e>
                          <m:sub>
                            <m:r>
                              <a:rPr lang="en-US" sz="2400" i="1">
                                <a:solidFill>
                                  <a:srgbClr val="FF0000"/>
                                </a:solidFill>
                                <a:latin typeface="Cambria Math" charset="0"/>
                              </a:rPr>
                              <m:t>𝑛</m:t>
                            </m:r>
                          </m:sub>
                        </m:sSub>
                      </m:e>
                    </m:d>
                    <m:r>
                      <a:rPr lang="en-US" sz="2400" b="0" i="1" smtClean="0">
                        <a:solidFill>
                          <a:srgbClr val="FF0000"/>
                        </a:solidFill>
                        <a:latin typeface="Cambria Math" charset="0"/>
                      </a:rPr>
                      <m:t>+</m:t>
                    </m:r>
                    <m:sSub>
                      <m:sSubPr>
                        <m:ctrlPr>
                          <a:rPr lang="en-US" sz="2400" i="1" dirty="0">
                            <a:solidFill>
                              <a:srgbClr val="FF0000"/>
                            </a:solidFill>
                            <a:latin typeface="Cambria Math" panose="02040503050406030204" pitchFamily="18" charset="0"/>
                          </a:rPr>
                        </m:ctrlPr>
                      </m:sSubPr>
                      <m:e>
                        <m:r>
                          <a:rPr lang="en-US" sz="2400" i="1" dirty="0">
                            <a:solidFill>
                              <a:srgbClr val="FF0000"/>
                            </a:solidFill>
                            <a:latin typeface="Cambria Math" charset="0"/>
                          </a:rPr>
                          <m:t>𝜆</m:t>
                        </m:r>
                      </m:e>
                      <m:sub>
                        <m:r>
                          <a:rPr lang="en-US" sz="2400" i="1" dirty="0">
                            <a:solidFill>
                              <a:srgbClr val="FF0000"/>
                            </a:solidFill>
                            <a:latin typeface="Cambria Math" charset="0"/>
                          </a:rPr>
                          <m:t>1</m:t>
                        </m:r>
                      </m:sub>
                    </m:sSub>
                    <m:d>
                      <m:dPr>
                        <m:ctrlPr>
                          <a:rPr lang="en-US" sz="2400" b="0" i="1" dirty="0" smtClean="0">
                            <a:solidFill>
                              <a:srgbClr val="FF0000"/>
                            </a:solidFill>
                            <a:latin typeface="Cambria Math" panose="02040503050406030204" pitchFamily="18" charset="0"/>
                          </a:rPr>
                        </m:ctrlPr>
                      </m:dPr>
                      <m:e>
                        <m:sSub>
                          <m:sSubPr>
                            <m:ctrlPr>
                              <a:rPr lang="en-US" sz="2400" b="0" i="1" dirty="0" smtClean="0">
                                <a:solidFill>
                                  <a:srgbClr val="FF0000"/>
                                </a:solidFill>
                                <a:latin typeface="Cambria Math" panose="02040503050406030204" pitchFamily="18" charset="0"/>
                              </a:rPr>
                            </m:ctrlPr>
                          </m:sSubPr>
                          <m:e>
                            <m:r>
                              <a:rPr lang="en-US" sz="2400" b="0" i="1" dirty="0" smtClean="0">
                                <a:solidFill>
                                  <a:srgbClr val="FF0000"/>
                                </a:solidFill>
                                <a:latin typeface="Cambria Math" charset="0"/>
                              </a:rPr>
                              <m:t>𝑏</m:t>
                            </m:r>
                          </m:e>
                          <m:sub>
                            <m:r>
                              <a:rPr lang="en-US" sz="2400" b="0" i="1" dirty="0" smtClean="0">
                                <a:solidFill>
                                  <a:srgbClr val="FF0000"/>
                                </a:solidFill>
                                <a:latin typeface="Cambria Math" charset="0"/>
                              </a:rPr>
                              <m:t>1</m:t>
                            </m:r>
                          </m:sub>
                        </m:sSub>
                        <m:r>
                          <a:rPr lang="en-US" sz="2400" b="0" i="1" dirty="0" smtClean="0">
                            <a:solidFill>
                              <a:srgbClr val="FF0000"/>
                            </a:solidFill>
                            <a:latin typeface="Cambria Math" charset="0"/>
                          </a:rPr>
                          <m:t>−</m:t>
                        </m:r>
                        <m:nary>
                          <m:naryPr>
                            <m:chr m:val="∑"/>
                            <m:ctrlPr>
                              <a:rPr lang="is-IS" sz="2400" i="1">
                                <a:solidFill>
                                  <a:srgbClr val="FF0000"/>
                                </a:solidFill>
                                <a:latin typeface="Cambria Math" panose="02040503050406030204" pitchFamily="18" charset="0"/>
                              </a:rPr>
                            </m:ctrlPr>
                          </m:naryPr>
                          <m:sub>
                            <m:r>
                              <m:rPr>
                                <m:brk m:alnAt="23"/>
                              </m:rPr>
                              <a:rPr lang="en-US" sz="2400" i="1">
                                <a:solidFill>
                                  <a:srgbClr val="FF0000"/>
                                </a:solidFill>
                                <a:latin typeface="Cambria Math" charset="0"/>
                              </a:rPr>
                              <m:t>𝑖</m:t>
                            </m:r>
                            <m:r>
                              <a:rPr lang="en-US" sz="2400" i="1">
                                <a:solidFill>
                                  <a:srgbClr val="FF0000"/>
                                </a:solidFill>
                                <a:latin typeface="Cambria Math" charset="0"/>
                              </a:rPr>
                              <m:t>=1</m:t>
                            </m:r>
                          </m:sub>
                          <m:sup>
                            <m:r>
                              <a:rPr lang="en-US" sz="2400" i="1">
                                <a:solidFill>
                                  <a:srgbClr val="FF0000"/>
                                </a:solidFill>
                                <a:latin typeface="Cambria Math" charset="0"/>
                              </a:rPr>
                              <m:t>𝑛</m:t>
                            </m:r>
                          </m:sup>
                          <m:e>
                            <m:sSub>
                              <m:sSubPr>
                                <m:ctrlPr>
                                  <a:rPr lang="en-US" sz="2400" i="1">
                                    <a:solidFill>
                                      <a:srgbClr val="FF0000"/>
                                    </a:solidFill>
                                    <a:latin typeface="Cambria Math" panose="02040503050406030204" pitchFamily="18" charset="0"/>
                                  </a:rPr>
                                </m:ctrlPr>
                              </m:sSubPr>
                              <m:e>
                                <m:r>
                                  <a:rPr lang="en-US" sz="2400" i="1">
                                    <a:solidFill>
                                      <a:srgbClr val="FF0000"/>
                                    </a:solidFill>
                                    <a:latin typeface="Cambria Math" charset="0"/>
                                  </a:rPr>
                                  <m:t>𝑎</m:t>
                                </m:r>
                              </m:e>
                              <m:sub>
                                <m:r>
                                  <a:rPr lang="en-US" sz="2400" i="1">
                                    <a:solidFill>
                                      <a:srgbClr val="FF0000"/>
                                    </a:solidFill>
                                    <a:latin typeface="Cambria Math" charset="0"/>
                                  </a:rPr>
                                  <m:t>1</m:t>
                                </m:r>
                                <m:r>
                                  <a:rPr lang="en-US" sz="2400" b="0" i="1" smtClean="0">
                                    <a:solidFill>
                                      <a:srgbClr val="FF0000"/>
                                    </a:solidFill>
                                    <a:latin typeface="Cambria Math" charset="0"/>
                                  </a:rPr>
                                  <m:t>𝑖</m:t>
                                </m:r>
                              </m:sub>
                            </m:sSub>
                            <m:sSub>
                              <m:sSubPr>
                                <m:ctrlPr>
                                  <a:rPr lang="en-US" sz="2400" i="1">
                                    <a:solidFill>
                                      <a:srgbClr val="FF0000"/>
                                    </a:solidFill>
                                    <a:latin typeface="Cambria Math" panose="02040503050406030204" pitchFamily="18" charset="0"/>
                                  </a:rPr>
                                </m:ctrlPr>
                              </m:sSubPr>
                              <m:e>
                                <m:r>
                                  <a:rPr lang="en-US" sz="2400" b="0" i="1" smtClean="0">
                                    <a:solidFill>
                                      <a:srgbClr val="FF0000"/>
                                    </a:solidFill>
                                    <a:latin typeface="Cambria Math" charset="0"/>
                                  </a:rPr>
                                  <m:t>𝑥</m:t>
                                </m:r>
                              </m:e>
                              <m:sub>
                                <m:r>
                                  <a:rPr lang="en-US" sz="2400" i="1">
                                    <a:solidFill>
                                      <a:srgbClr val="FF0000"/>
                                    </a:solidFill>
                                    <a:latin typeface="Cambria Math" charset="0"/>
                                  </a:rPr>
                                  <m:t>𝑖</m:t>
                                </m:r>
                              </m:sub>
                            </m:sSub>
                          </m:e>
                        </m:nary>
                      </m:e>
                    </m:d>
                    <m:r>
                      <a:rPr lang="en-US" sz="2400" i="1">
                        <a:solidFill>
                          <a:srgbClr val="FF0000"/>
                        </a:solidFill>
                        <a:latin typeface="Cambria Math" charset="0"/>
                      </a:rPr>
                      <m:t>+</m:t>
                    </m:r>
                    <m:r>
                      <a:rPr lang="en-US" sz="2400" b="0" i="1" smtClean="0">
                        <a:solidFill>
                          <a:srgbClr val="FF0000"/>
                        </a:solidFill>
                        <a:latin typeface="Cambria Math" charset="0"/>
                      </a:rPr>
                      <m:t>…+</m:t>
                    </m:r>
                    <m:sSub>
                      <m:sSubPr>
                        <m:ctrlPr>
                          <a:rPr lang="en-US" sz="2400" i="1" dirty="0">
                            <a:solidFill>
                              <a:srgbClr val="FF0000"/>
                            </a:solidFill>
                            <a:latin typeface="Cambria Math" panose="02040503050406030204" pitchFamily="18" charset="0"/>
                          </a:rPr>
                        </m:ctrlPr>
                      </m:sSubPr>
                      <m:e>
                        <m:r>
                          <a:rPr lang="en-US" sz="2400" i="1" dirty="0">
                            <a:solidFill>
                              <a:srgbClr val="FF0000"/>
                            </a:solidFill>
                            <a:latin typeface="Cambria Math" charset="0"/>
                          </a:rPr>
                          <m:t>𝜆</m:t>
                        </m:r>
                      </m:e>
                      <m:sub>
                        <m:r>
                          <a:rPr lang="en-US" sz="2400" b="0" i="1" dirty="0" smtClean="0">
                            <a:solidFill>
                              <a:srgbClr val="FF0000"/>
                            </a:solidFill>
                            <a:latin typeface="Cambria Math" charset="0"/>
                          </a:rPr>
                          <m:t>𝑚</m:t>
                        </m:r>
                      </m:sub>
                    </m:sSub>
                    <m:d>
                      <m:dPr>
                        <m:ctrlPr>
                          <a:rPr lang="en-US" sz="2400" i="1" dirty="0">
                            <a:solidFill>
                              <a:srgbClr val="FF0000"/>
                            </a:solidFill>
                            <a:latin typeface="Cambria Math" panose="02040503050406030204" pitchFamily="18" charset="0"/>
                          </a:rPr>
                        </m:ctrlPr>
                      </m:dPr>
                      <m:e>
                        <m:sSub>
                          <m:sSubPr>
                            <m:ctrlPr>
                              <a:rPr lang="en-US" sz="2400" i="1" dirty="0">
                                <a:solidFill>
                                  <a:srgbClr val="FF0000"/>
                                </a:solidFill>
                                <a:latin typeface="Cambria Math" panose="02040503050406030204" pitchFamily="18" charset="0"/>
                              </a:rPr>
                            </m:ctrlPr>
                          </m:sSubPr>
                          <m:e>
                            <m:r>
                              <a:rPr lang="en-US" sz="2400" i="1" dirty="0">
                                <a:solidFill>
                                  <a:srgbClr val="FF0000"/>
                                </a:solidFill>
                                <a:latin typeface="Cambria Math" charset="0"/>
                              </a:rPr>
                              <m:t>𝑏</m:t>
                            </m:r>
                          </m:e>
                          <m:sub>
                            <m:r>
                              <a:rPr lang="en-US" sz="2400" b="0" i="1" dirty="0" smtClean="0">
                                <a:solidFill>
                                  <a:srgbClr val="FF0000"/>
                                </a:solidFill>
                                <a:latin typeface="Cambria Math" charset="0"/>
                              </a:rPr>
                              <m:t>𝑚</m:t>
                            </m:r>
                          </m:sub>
                        </m:sSub>
                        <m:r>
                          <a:rPr lang="en-US" sz="2400" i="1" dirty="0">
                            <a:solidFill>
                              <a:srgbClr val="FF0000"/>
                            </a:solidFill>
                            <a:latin typeface="Cambria Math" charset="0"/>
                          </a:rPr>
                          <m:t>−</m:t>
                        </m:r>
                        <m:nary>
                          <m:naryPr>
                            <m:chr m:val="∑"/>
                            <m:ctrlPr>
                              <a:rPr lang="is-IS" sz="2400" i="1">
                                <a:solidFill>
                                  <a:srgbClr val="FF0000"/>
                                </a:solidFill>
                                <a:latin typeface="Cambria Math" panose="02040503050406030204" pitchFamily="18" charset="0"/>
                              </a:rPr>
                            </m:ctrlPr>
                          </m:naryPr>
                          <m:sub>
                            <m:r>
                              <m:rPr>
                                <m:brk m:alnAt="23"/>
                              </m:rPr>
                              <a:rPr lang="en-US" sz="2400" i="1">
                                <a:solidFill>
                                  <a:srgbClr val="FF0000"/>
                                </a:solidFill>
                                <a:latin typeface="Cambria Math" charset="0"/>
                              </a:rPr>
                              <m:t>𝑖</m:t>
                            </m:r>
                            <m:r>
                              <a:rPr lang="en-US" sz="2400" i="1">
                                <a:solidFill>
                                  <a:srgbClr val="FF0000"/>
                                </a:solidFill>
                                <a:latin typeface="Cambria Math" charset="0"/>
                              </a:rPr>
                              <m:t>=1</m:t>
                            </m:r>
                          </m:sub>
                          <m:sup>
                            <m:r>
                              <a:rPr lang="en-US" sz="2400" i="1">
                                <a:solidFill>
                                  <a:srgbClr val="FF0000"/>
                                </a:solidFill>
                                <a:latin typeface="Cambria Math" charset="0"/>
                              </a:rPr>
                              <m:t>𝑛</m:t>
                            </m:r>
                          </m:sup>
                          <m:e>
                            <m:sSub>
                              <m:sSubPr>
                                <m:ctrlPr>
                                  <a:rPr lang="en-US" sz="2400" i="1">
                                    <a:solidFill>
                                      <a:srgbClr val="FF0000"/>
                                    </a:solidFill>
                                    <a:latin typeface="Cambria Math" panose="02040503050406030204" pitchFamily="18" charset="0"/>
                                  </a:rPr>
                                </m:ctrlPr>
                              </m:sSubPr>
                              <m:e>
                                <m:r>
                                  <a:rPr lang="en-US" sz="2400" i="1">
                                    <a:solidFill>
                                      <a:srgbClr val="FF0000"/>
                                    </a:solidFill>
                                    <a:latin typeface="Cambria Math" charset="0"/>
                                  </a:rPr>
                                  <m:t>𝑎</m:t>
                                </m:r>
                              </m:e>
                              <m:sub>
                                <m:r>
                                  <a:rPr lang="en-US" sz="2400" b="0" i="1" smtClean="0">
                                    <a:solidFill>
                                      <a:srgbClr val="FF0000"/>
                                    </a:solidFill>
                                    <a:latin typeface="Cambria Math" charset="0"/>
                                  </a:rPr>
                                  <m:t>𝑚𝑖</m:t>
                                </m:r>
                              </m:sub>
                            </m:sSub>
                            <m:sSub>
                              <m:sSubPr>
                                <m:ctrlPr>
                                  <a:rPr lang="en-US" sz="2400" i="1">
                                    <a:solidFill>
                                      <a:srgbClr val="FF0000"/>
                                    </a:solidFill>
                                    <a:latin typeface="Cambria Math" panose="02040503050406030204" pitchFamily="18" charset="0"/>
                                  </a:rPr>
                                </m:ctrlPr>
                              </m:sSubPr>
                              <m:e>
                                <m:r>
                                  <a:rPr lang="en-US" sz="2400" b="0" i="1" smtClean="0">
                                    <a:solidFill>
                                      <a:srgbClr val="FF0000"/>
                                    </a:solidFill>
                                    <a:latin typeface="Cambria Math" charset="0"/>
                                  </a:rPr>
                                  <m:t>𝑥</m:t>
                                </m:r>
                              </m:e>
                              <m:sub>
                                <m:r>
                                  <a:rPr lang="en-US" sz="2400" i="1">
                                    <a:solidFill>
                                      <a:srgbClr val="FF0000"/>
                                    </a:solidFill>
                                    <a:latin typeface="Cambria Math" charset="0"/>
                                  </a:rPr>
                                  <m:t>𝑖</m:t>
                                </m:r>
                              </m:sub>
                            </m:sSub>
                          </m:e>
                        </m:nary>
                      </m:e>
                    </m:d>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930" t="-2035" b="-18314"/>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51D5EBC4-8098-63FF-0893-548F6FAE575A}"/>
              </a:ext>
            </a:extLst>
          </p:cNvPr>
          <p:cNvSpPr>
            <a:spLocks noGrp="1"/>
          </p:cNvSpPr>
          <p:nvPr>
            <p:ph type="sldNum" sz="quarter" idx="12"/>
          </p:nvPr>
        </p:nvSpPr>
        <p:spPr/>
        <p:txBody>
          <a:bodyPr/>
          <a:lstStyle/>
          <a:p>
            <a:fld id="{5E14A864-8846-DC49-9FDC-14F56CA6E9FC}" type="slidenum">
              <a:rPr lang="en-US" smtClean="0"/>
              <a:t>85</a:t>
            </a:fld>
            <a:endParaRPr lang="en-US"/>
          </a:p>
        </p:txBody>
      </p:sp>
    </p:spTree>
    <p:extLst>
      <p:ext uri="{BB962C8B-B14F-4D97-AF65-F5344CB8AC3E}">
        <p14:creationId xmlns:p14="http://schemas.microsoft.com/office/powerpoint/2010/main" val="371526173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Equality + </a:t>
            </a:r>
            <a:r>
              <a:rPr lang="en-US" dirty="0" err="1"/>
              <a:t>nonnegativity</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What about the </a:t>
                </a:r>
                <a:r>
                  <a:rPr lang="en-US" dirty="0" err="1"/>
                  <a:t>nonnegativity</a:t>
                </a:r>
                <a:r>
                  <a:rPr lang="en-US" dirty="0"/>
                  <a:t>?</a:t>
                </a:r>
              </a:p>
              <a:p>
                <a:r>
                  <a:rPr lang="en-US" dirty="0"/>
                  <a:t>We combine the </a:t>
                </a:r>
                <a:r>
                  <a:rPr lang="en-US" dirty="0" err="1"/>
                  <a:t>Lagrangian</a:t>
                </a:r>
                <a:r>
                  <a:rPr lang="en-US" dirty="0"/>
                  <a:t> approach with the optimality conditions from before, to obtain the following conditions</a:t>
                </a:r>
              </a:p>
              <a:p>
                <a:pPr marL="342900" lvl="2" indent="-342900"/>
                <a14:m>
                  <m:oMath xmlns:m="http://schemas.openxmlformats.org/officeDocument/2006/math">
                    <m:r>
                      <a:rPr lang="en-US" i="1" smtClean="0">
                        <a:solidFill>
                          <a:srgbClr val="FF0000"/>
                        </a:solidFill>
                        <a:latin typeface="Cambria Math" charset="0"/>
                      </a:rPr>
                      <m:t>∀</m:t>
                    </m:r>
                    <m:r>
                      <a:rPr lang="en-US" b="0" i="1" smtClean="0">
                        <a:solidFill>
                          <a:srgbClr val="FF0000"/>
                        </a:solidFill>
                        <a:latin typeface="Cambria Math" charset="0"/>
                      </a:rPr>
                      <m:t>𝑖</m:t>
                    </m:r>
                    <m:r>
                      <a:rPr lang="en-US" i="1" smtClean="0">
                        <a:solidFill>
                          <a:srgbClr val="FF0000"/>
                        </a:solidFill>
                        <a:latin typeface="Cambria Math" charset="0"/>
                      </a:rPr>
                      <m:t>∈{1,…,</m:t>
                    </m:r>
                    <m:r>
                      <a:rPr lang="en-US" i="1" smtClean="0">
                        <a:solidFill>
                          <a:srgbClr val="FF0000"/>
                        </a:solidFill>
                        <a:latin typeface="Cambria Math" charset="0"/>
                      </a:rPr>
                      <m:t>𝑛</m:t>
                    </m:r>
                    <m:r>
                      <a:rPr lang="en-US" i="1" smtClean="0">
                        <a:solidFill>
                          <a:srgbClr val="FF0000"/>
                        </a:solidFill>
                        <a:latin typeface="Cambria Math" charset="0"/>
                      </a:rPr>
                      <m:t>}</m:t>
                    </m:r>
                  </m:oMath>
                </a14:m>
                <a:r>
                  <a:rPr lang="en-US" dirty="0">
                    <a:solidFill>
                      <a:srgbClr val="FF0000"/>
                    </a:solidFill>
                  </a:rPr>
                  <a:t>, </a:t>
                </a:r>
                <a14:m>
                  <m:oMath xmlns:m="http://schemas.openxmlformats.org/officeDocument/2006/math">
                    <m:r>
                      <a:rPr lang="en-US" i="1">
                        <a:solidFill>
                          <a:srgbClr val="FF0000"/>
                        </a:solidFill>
                        <a:latin typeface="Cambria Math" charset="0"/>
                      </a:rPr>
                      <m:t>∀</m:t>
                    </m:r>
                    <m:r>
                      <a:rPr lang="en-US" b="0" i="1" smtClean="0">
                        <a:solidFill>
                          <a:srgbClr val="FF0000"/>
                        </a:solidFill>
                        <a:latin typeface="Cambria Math" charset="0"/>
                      </a:rPr>
                      <m:t>𝑗</m:t>
                    </m:r>
                    <m:r>
                      <a:rPr lang="en-US" i="1">
                        <a:solidFill>
                          <a:srgbClr val="FF0000"/>
                        </a:solidFill>
                        <a:latin typeface="Cambria Math" charset="0"/>
                      </a:rPr>
                      <m:t>∈{1,…,</m:t>
                    </m:r>
                    <m:r>
                      <a:rPr lang="en-US" i="1">
                        <a:solidFill>
                          <a:srgbClr val="FF0000"/>
                        </a:solidFill>
                        <a:latin typeface="Cambria Math" charset="0"/>
                      </a:rPr>
                      <m:t>𝑚</m:t>
                    </m:r>
                    <m:r>
                      <a:rPr lang="en-US" i="1">
                        <a:solidFill>
                          <a:srgbClr val="FF0000"/>
                        </a:solidFill>
                        <a:latin typeface="Cambria Math" charset="0"/>
                      </a:rPr>
                      <m:t>}</m:t>
                    </m:r>
                  </m:oMath>
                </a14:m>
                <a:endParaRPr lang="en-US" dirty="0">
                  <a:solidFill>
                    <a:srgbClr val="FF0000"/>
                  </a:solidFill>
                </a:endParaRPr>
              </a:p>
              <a:p>
                <a:pPr lvl="1">
                  <a:buFont typeface="Wingdings" charset="2"/>
                  <a:buChar char="§"/>
                </a:pPr>
                <a14:m>
                  <m:oMath xmlns:m="http://schemas.openxmlformats.org/officeDocument/2006/math">
                    <m:sSub>
                      <m:sSubPr>
                        <m:ctrlPr>
                          <a:rPr lang="en-US" b="0" i="1" dirty="0" smtClean="0">
                            <a:solidFill>
                              <a:srgbClr val="FF0000"/>
                            </a:solidFill>
                            <a:latin typeface="Cambria Math" panose="02040503050406030204" pitchFamily="18" charset="0"/>
                          </a:rPr>
                        </m:ctrlPr>
                      </m:sSubPr>
                      <m:e>
                        <m:r>
                          <a:rPr lang="en-US" b="0" i="1" dirty="0" smtClean="0">
                            <a:solidFill>
                              <a:srgbClr val="FF0000"/>
                            </a:solidFill>
                            <a:latin typeface="Cambria Math" charset="0"/>
                          </a:rPr>
                          <m:t>𝑥</m:t>
                        </m:r>
                      </m:e>
                      <m:sub>
                        <m:r>
                          <a:rPr lang="en-US" b="0" i="1" dirty="0" smtClean="0">
                            <a:solidFill>
                              <a:srgbClr val="FF0000"/>
                            </a:solidFill>
                            <a:latin typeface="Cambria Math" charset="0"/>
                          </a:rPr>
                          <m:t>𝑖</m:t>
                        </m:r>
                      </m:sub>
                    </m:sSub>
                    <m:r>
                      <a:rPr lang="en-US" i="1" dirty="0">
                        <a:solidFill>
                          <a:srgbClr val="FF0000"/>
                        </a:solidFill>
                        <a:latin typeface="Cambria Math" charset="0"/>
                      </a:rPr>
                      <m:t>≥0</m:t>
                    </m:r>
                  </m:oMath>
                </a14:m>
                <a:endParaRPr lang="en-US" dirty="0">
                  <a:solidFill>
                    <a:srgbClr val="FF0000"/>
                  </a:solidFill>
                </a:endParaRPr>
              </a:p>
              <a:p>
                <a:pPr lvl="1">
                  <a:buFont typeface="Wingdings" charset="2"/>
                  <a:buChar char="§"/>
                </a:pPr>
                <a14:m>
                  <m:oMath xmlns:m="http://schemas.openxmlformats.org/officeDocument/2006/math">
                    <m:f>
                      <m:fPr>
                        <m:ctrlPr>
                          <a:rPr lang="mr-IN" i="1" dirty="0">
                            <a:solidFill>
                              <a:srgbClr val="FF0000"/>
                            </a:solidFill>
                            <a:latin typeface="Cambria Math" panose="02040503050406030204" pitchFamily="18" charset="0"/>
                          </a:rPr>
                        </m:ctrlPr>
                      </m:fPr>
                      <m:num>
                        <m:r>
                          <a:rPr lang="mr-IN" i="1" dirty="0">
                            <a:solidFill>
                              <a:srgbClr val="FF0000"/>
                            </a:solidFill>
                            <a:latin typeface="Cambria Math" charset="0"/>
                          </a:rPr>
                          <m:t>𝜕</m:t>
                        </m:r>
                        <m:r>
                          <a:rPr lang="en-US" i="1" dirty="0">
                            <a:solidFill>
                              <a:srgbClr val="FF0000"/>
                            </a:solidFill>
                            <a:latin typeface="Cambria Math" charset="0"/>
                            <a:ea typeface="Cambria Math" charset="0"/>
                            <a:cs typeface="Cambria Math" charset="0"/>
                          </a:rPr>
                          <m:t>ℒ</m:t>
                        </m:r>
                      </m:num>
                      <m:den>
                        <m:r>
                          <a:rPr lang="mr-IN" i="1" dirty="0">
                            <a:solidFill>
                              <a:srgbClr val="FF0000"/>
                            </a:solidFill>
                            <a:latin typeface="Cambria Math" charset="0"/>
                          </a:rPr>
                          <m:t>𝜕</m:t>
                        </m:r>
                        <m:sSub>
                          <m:sSubPr>
                            <m:ctrlPr>
                              <a:rPr lang="en-US" b="0" i="1" dirty="0" smtClean="0">
                                <a:solidFill>
                                  <a:srgbClr val="FF0000"/>
                                </a:solidFill>
                                <a:latin typeface="Cambria Math" panose="02040503050406030204" pitchFamily="18" charset="0"/>
                              </a:rPr>
                            </m:ctrlPr>
                          </m:sSubPr>
                          <m:e>
                            <m:r>
                              <a:rPr lang="en-US" b="0" i="1" dirty="0" smtClean="0">
                                <a:solidFill>
                                  <a:srgbClr val="FF0000"/>
                                </a:solidFill>
                                <a:latin typeface="Cambria Math" charset="0"/>
                              </a:rPr>
                              <m:t>𝑥</m:t>
                            </m:r>
                          </m:e>
                          <m:sub>
                            <m:r>
                              <a:rPr lang="en-US" b="0" i="1" dirty="0" smtClean="0">
                                <a:solidFill>
                                  <a:srgbClr val="FF0000"/>
                                </a:solidFill>
                                <a:latin typeface="Cambria Math" charset="0"/>
                              </a:rPr>
                              <m:t>𝑖</m:t>
                            </m:r>
                          </m:sub>
                        </m:sSub>
                      </m:den>
                    </m:f>
                    <m:r>
                      <a:rPr lang="en-US" i="1" dirty="0">
                        <a:solidFill>
                          <a:srgbClr val="FF0000"/>
                        </a:solidFill>
                        <a:latin typeface="Cambria Math" charset="0"/>
                      </a:rPr>
                      <m:t>≥0</m:t>
                    </m:r>
                  </m:oMath>
                </a14:m>
                <a:r>
                  <a:rPr lang="en-US" dirty="0">
                    <a:solidFill>
                      <a:srgbClr val="FF0000"/>
                    </a:solidFill>
                  </a:rPr>
                  <a:t> </a:t>
                </a:r>
              </a:p>
              <a:p>
                <a:pPr lvl="1">
                  <a:buFont typeface="Wingdings" charset="2"/>
                  <a:buChar char="§"/>
                </a:pPr>
                <a14:m>
                  <m:oMath xmlns:m="http://schemas.openxmlformats.org/officeDocument/2006/math">
                    <m:sSub>
                      <m:sSubPr>
                        <m:ctrlPr>
                          <a:rPr lang="en-US" b="0" i="1" dirty="0" smtClean="0">
                            <a:solidFill>
                              <a:srgbClr val="FF0000"/>
                            </a:solidFill>
                            <a:latin typeface="Cambria Math" panose="02040503050406030204" pitchFamily="18" charset="0"/>
                          </a:rPr>
                        </m:ctrlPr>
                      </m:sSubPr>
                      <m:e>
                        <m:r>
                          <a:rPr lang="en-US" b="0" i="1" dirty="0" smtClean="0">
                            <a:solidFill>
                              <a:srgbClr val="FF0000"/>
                            </a:solidFill>
                            <a:latin typeface="Cambria Math" charset="0"/>
                          </a:rPr>
                          <m:t>𝑥</m:t>
                        </m:r>
                      </m:e>
                      <m:sub>
                        <m:r>
                          <a:rPr lang="en-US" b="0" i="1" dirty="0" smtClean="0">
                            <a:solidFill>
                              <a:srgbClr val="FF0000"/>
                            </a:solidFill>
                            <a:latin typeface="Cambria Math" charset="0"/>
                          </a:rPr>
                          <m:t>𝑖</m:t>
                        </m:r>
                      </m:sub>
                    </m:sSub>
                    <m:f>
                      <m:fPr>
                        <m:ctrlPr>
                          <a:rPr lang="mr-IN" i="1" dirty="0">
                            <a:solidFill>
                              <a:srgbClr val="FF0000"/>
                            </a:solidFill>
                            <a:latin typeface="Cambria Math" panose="02040503050406030204" pitchFamily="18" charset="0"/>
                          </a:rPr>
                        </m:ctrlPr>
                      </m:fPr>
                      <m:num>
                        <m:r>
                          <a:rPr lang="mr-IN" i="1" dirty="0">
                            <a:solidFill>
                              <a:srgbClr val="FF0000"/>
                            </a:solidFill>
                            <a:latin typeface="Cambria Math" charset="0"/>
                          </a:rPr>
                          <m:t>𝜕</m:t>
                        </m:r>
                        <m:r>
                          <a:rPr lang="en-US" i="1" dirty="0">
                            <a:solidFill>
                              <a:srgbClr val="FF0000"/>
                            </a:solidFill>
                            <a:latin typeface="Cambria Math" charset="0"/>
                            <a:ea typeface="Cambria Math" charset="0"/>
                            <a:cs typeface="Cambria Math" charset="0"/>
                          </a:rPr>
                          <m:t>ℒ</m:t>
                        </m:r>
                      </m:num>
                      <m:den>
                        <m:r>
                          <a:rPr lang="mr-IN" i="1" dirty="0">
                            <a:solidFill>
                              <a:srgbClr val="FF0000"/>
                            </a:solidFill>
                            <a:latin typeface="Cambria Math" charset="0"/>
                          </a:rPr>
                          <m:t>𝜕</m:t>
                        </m:r>
                        <m:sSub>
                          <m:sSubPr>
                            <m:ctrlPr>
                              <a:rPr lang="en-US" b="0" i="1" dirty="0" smtClean="0">
                                <a:solidFill>
                                  <a:srgbClr val="FF0000"/>
                                </a:solidFill>
                                <a:latin typeface="Cambria Math" panose="02040503050406030204" pitchFamily="18" charset="0"/>
                              </a:rPr>
                            </m:ctrlPr>
                          </m:sSubPr>
                          <m:e>
                            <m:r>
                              <a:rPr lang="en-US" b="0" i="1" dirty="0" smtClean="0">
                                <a:solidFill>
                                  <a:srgbClr val="FF0000"/>
                                </a:solidFill>
                                <a:latin typeface="Cambria Math" charset="0"/>
                              </a:rPr>
                              <m:t>𝑥</m:t>
                            </m:r>
                          </m:e>
                          <m:sub>
                            <m:r>
                              <a:rPr lang="en-US" b="0" i="1" dirty="0" smtClean="0">
                                <a:solidFill>
                                  <a:srgbClr val="FF0000"/>
                                </a:solidFill>
                                <a:latin typeface="Cambria Math" charset="0"/>
                              </a:rPr>
                              <m:t>𝑖</m:t>
                            </m:r>
                          </m:sub>
                        </m:sSub>
                      </m:den>
                    </m:f>
                    <m:r>
                      <a:rPr lang="en-US" i="1" dirty="0">
                        <a:solidFill>
                          <a:srgbClr val="FF0000"/>
                        </a:solidFill>
                        <a:latin typeface="Cambria Math" charset="0"/>
                      </a:rPr>
                      <m:t>=0</m:t>
                    </m:r>
                  </m:oMath>
                </a14:m>
                <a:r>
                  <a:rPr lang="en-US" dirty="0">
                    <a:solidFill>
                      <a:srgbClr val="FF0000"/>
                    </a:solidFill>
                  </a:rPr>
                  <a:t> </a:t>
                </a:r>
              </a:p>
              <a:p>
                <a:pPr lvl="1">
                  <a:buFont typeface="Wingdings" charset="2"/>
                  <a:buChar char="§"/>
                </a:pPr>
                <a14:m>
                  <m:oMath xmlns:m="http://schemas.openxmlformats.org/officeDocument/2006/math">
                    <m:f>
                      <m:fPr>
                        <m:ctrlPr>
                          <a:rPr lang="mr-IN" i="1" dirty="0">
                            <a:solidFill>
                              <a:srgbClr val="FF0000"/>
                            </a:solidFill>
                            <a:latin typeface="Cambria Math" panose="02040503050406030204" pitchFamily="18" charset="0"/>
                          </a:rPr>
                        </m:ctrlPr>
                      </m:fPr>
                      <m:num>
                        <m:r>
                          <a:rPr lang="mr-IN" i="1" dirty="0">
                            <a:solidFill>
                              <a:srgbClr val="FF0000"/>
                            </a:solidFill>
                            <a:latin typeface="Cambria Math" charset="0"/>
                          </a:rPr>
                          <m:t>𝜕</m:t>
                        </m:r>
                        <m:r>
                          <a:rPr lang="en-US" i="1" dirty="0">
                            <a:solidFill>
                              <a:srgbClr val="FF0000"/>
                            </a:solidFill>
                            <a:latin typeface="Cambria Math" charset="0"/>
                            <a:ea typeface="Cambria Math" charset="0"/>
                            <a:cs typeface="Cambria Math" charset="0"/>
                          </a:rPr>
                          <m:t>ℒ</m:t>
                        </m:r>
                      </m:num>
                      <m:den>
                        <m:r>
                          <a:rPr lang="mr-IN" i="1" dirty="0">
                            <a:solidFill>
                              <a:srgbClr val="FF0000"/>
                            </a:solidFill>
                            <a:latin typeface="Cambria Math" charset="0"/>
                          </a:rPr>
                          <m:t>𝜕</m:t>
                        </m:r>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𝜆</m:t>
                            </m:r>
                          </m:e>
                          <m:sub>
                            <m:r>
                              <a:rPr lang="en-US" b="0" i="1" dirty="0" smtClean="0">
                                <a:solidFill>
                                  <a:srgbClr val="FF0000"/>
                                </a:solidFill>
                                <a:latin typeface="Cambria Math" charset="0"/>
                              </a:rPr>
                              <m:t>𝑗</m:t>
                            </m:r>
                          </m:sub>
                        </m:sSub>
                      </m:den>
                    </m:f>
                    <m:r>
                      <a:rPr lang="en-US" b="0" i="1" dirty="0" smtClean="0">
                        <a:solidFill>
                          <a:srgbClr val="FF0000"/>
                        </a:solidFill>
                        <a:latin typeface="Cambria Math" charset="0"/>
                      </a:rPr>
                      <m:t>=</m:t>
                    </m:r>
                    <m:r>
                      <a:rPr lang="en-US" i="1" dirty="0">
                        <a:solidFill>
                          <a:srgbClr val="FF0000"/>
                        </a:solidFill>
                        <a:latin typeface="Cambria Math" charset="0"/>
                      </a:rPr>
                      <m:t>0</m:t>
                    </m:r>
                  </m:oMath>
                </a14:m>
                <a:r>
                  <a:rPr lang="en-US" dirty="0">
                    <a:solidFill>
                      <a:srgbClr val="FF0000"/>
                    </a:solidFill>
                  </a:rPr>
                  <a:t> </a:t>
                </a:r>
              </a:p>
              <a:p>
                <a:pPr lvl="2">
                  <a:buFont typeface="Wingdings" charset="2"/>
                  <a:buChar char="§"/>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087" t="-2332"/>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7E5EB918-446D-2942-3B46-DD04D65FEFD0}"/>
              </a:ext>
            </a:extLst>
          </p:cNvPr>
          <p:cNvSpPr>
            <a:spLocks noGrp="1"/>
          </p:cNvSpPr>
          <p:nvPr>
            <p:ph type="sldNum" sz="quarter" idx="12"/>
          </p:nvPr>
        </p:nvSpPr>
        <p:spPr/>
        <p:txBody>
          <a:bodyPr/>
          <a:lstStyle/>
          <a:p>
            <a:fld id="{5E14A864-8846-DC49-9FDC-14F56CA6E9FC}" type="slidenum">
              <a:rPr lang="en-US" smtClean="0"/>
              <a:t>86</a:t>
            </a:fld>
            <a:endParaRPr lang="en-US"/>
          </a:p>
        </p:txBody>
      </p:sp>
    </p:spTree>
    <p:extLst>
      <p:ext uri="{BB962C8B-B14F-4D97-AF65-F5344CB8AC3E}">
        <p14:creationId xmlns:p14="http://schemas.microsoft.com/office/powerpoint/2010/main" val="108576380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 to flow optimization </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14:m>
                  <m:oMath xmlns:m="http://schemas.openxmlformats.org/officeDocument/2006/math">
                    <m:r>
                      <a:rPr lang="en-US" i="1" dirty="0" smtClean="0">
                        <a:latin typeface="Cambria Math" charset="0"/>
                      </a:rPr>
                      <m:t>𝑀𝑖𝑛𝑖𝑚𝑖𝑧𝑒</m:t>
                    </m:r>
                    <m:r>
                      <a:rPr lang="en-US" i="1" dirty="0" smtClean="0">
                        <a:latin typeface="Cambria Math" charset="0"/>
                      </a:rPr>
                      <m:t> </m:t>
                    </m:r>
                    <m:r>
                      <a:rPr lang="en-US" i="1" dirty="0" smtClean="0">
                        <a:latin typeface="Cambria Math" charset="0"/>
                      </a:rPr>
                      <m:t>𝐶</m:t>
                    </m:r>
                    <m:d>
                      <m:dPr>
                        <m:ctrlPr>
                          <a:rPr lang="en-US" i="1" dirty="0">
                            <a:latin typeface="Cambria Math" panose="02040503050406030204" pitchFamily="18" charset="0"/>
                          </a:rPr>
                        </m:ctrlPr>
                      </m:dPr>
                      <m:e>
                        <m:r>
                          <a:rPr lang="en-US" i="1" dirty="0">
                            <a:latin typeface="Cambria Math" charset="0"/>
                          </a:rPr>
                          <m:t>𝑓</m:t>
                        </m:r>
                      </m:e>
                    </m:d>
                    <m:r>
                      <a:rPr lang="en-US" i="1" dirty="0">
                        <a:latin typeface="Cambria Math" charset="0"/>
                      </a:rPr>
                      <m:t>=</m:t>
                    </m:r>
                    <m:nary>
                      <m:naryPr>
                        <m:chr m:val="∑"/>
                        <m:supHide m:val="on"/>
                        <m:ctrlPr>
                          <a:rPr lang="en-US" i="1" dirty="0">
                            <a:latin typeface="Cambria Math" panose="02040503050406030204" pitchFamily="18" charset="0"/>
                          </a:rPr>
                        </m:ctrlPr>
                      </m:naryPr>
                      <m:sub>
                        <m:r>
                          <a:rPr lang="en-US" i="1" dirty="0">
                            <a:latin typeface="Cambria Math" charset="0"/>
                          </a:rPr>
                          <m:t>𝑒</m:t>
                        </m:r>
                      </m:sub>
                      <m:sup/>
                      <m:e>
                        <m:sSub>
                          <m:sSubPr>
                            <m:ctrlPr>
                              <a:rPr lang="en-US" i="1" dirty="0">
                                <a:latin typeface="Cambria Math" panose="02040503050406030204" pitchFamily="18" charset="0"/>
                              </a:rPr>
                            </m:ctrlPr>
                          </m:sSubPr>
                          <m:e>
                            <m:r>
                              <a:rPr lang="en-US" i="1" dirty="0">
                                <a:latin typeface="Cambria Math" charset="0"/>
                              </a:rPr>
                              <m:t>𝑙</m:t>
                            </m:r>
                          </m:e>
                          <m:sub>
                            <m:r>
                              <a:rPr lang="en-US" i="1" dirty="0">
                                <a:latin typeface="Cambria Math" charset="0"/>
                              </a:rPr>
                              <m:t>𝑒</m:t>
                            </m:r>
                          </m:sub>
                        </m:sSub>
                        <m:d>
                          <m:dPr>
                            <m:ctrlPr>
                              <a:rPr lang="en-US" i="1" dirty="0">
                                <a:latin typeface="Cambria Math" panose="02040503050406030204" pitchFamily="18" charset="0"/>
                              </a:rPr>
                            </m:ctrlPr>
                          </m:dPr>
                          <m:e>
                            <m:sSub>
                              <m:sSubPr>
                                <m:ctrlPr>
                                  <a:rPr lang="en-US" i="1" dirty="0">
                                    <a:latin typeface="Cambria Math" panose="02040503050406030204" pitchFamily="18" charset="0"/>
                                  </a:rPr>
                                </m:ctrlPr>
                              </m:sSubPr>
                              <m:e>
                                <m:r>
                                  <a:rPr lang="en-US" i="1" dirty="0">
                                    <a:latin typeface="Cambria Math" charset="0"/>
                                  </a:rPr>
                                  <m:t>𝑓</m:t>
                                </m:r>
                              </m:e>
                              <m:sub>
                                <m:r>
                                  <a:rPr lang="en-US" i="1" dirty="0">
                                    <a:latin typeface="Cambria Math" charset="0"/>
                                  </a:rPr>
                                  <m:t>𝑒</m:t>
                                </m:r>
                              </m:sub>
                            </m:sSub>
                          </m:e>
                        </m:d>
                        <m:sSub>
                          <m:sSubPr>
                            <m:ctrlPr>
                              <a:rPr lang="en-US" i="1" dirty="0">
                                <a:latin typeface="Cambria Math" panose="02040503050406030204" pitchFamily="18" charset="0"/>
                              </a:rPr>
                            </m:ctrlPr>
                          </m:sSubPr>
                          <m:e>
                            <m:r>
                              <a:rPr lang="en-US" i="1" dirty="0">
                                <a:latin typeface="Cambria Math" charset="0"/>
                              </a:rPr>
                              <m:t>𝑓</m:t>
                            </m:r>
                          </m:e>
                          <m:sub>
                            <m:r>
                              <a:rPr lang="en-US" i="1" dirty="0">
                                <a:latin typeface="Cambria Math" charset="0"/>
                              </a:rPr>
                              <m:t>𝑒</m:t>
                            </m:r>
                          </m:sub>
                        </m:sSub>
                      </m:e>
                    </m:nary>
                  </m:oMath>
                </a14:m>
                <a:endParaRPr lang="en-US" dirty="0"/>
              </a:p>
              <a:p>
                <a:pPr marL="0" indent="0">
                  <a:buNone/>
                </a:pPr>
                <a:r>
                  <a:rPr lang="en-US" dirty="0"/>
                  <a:t>	S.T.</a:t>
                </a:r>
              </a:p>
              <a:p>
                <a:pPr lvl="2"/>
                <a14:m>
                  <m:oMath xmlns:m="http://schemas.openxmlformats.org/officeDocument/2006/math">
                    <m:nary>
                      <m:naryPr>
                        <m:chr m:val="∑"/>
                        <m:supHide m:val="on"/>
                        <m:ctrlPr>
                          <a:rPr lang="en-US" i="1">
                            <a:latin typeface="Cambria Math" panose="02040503050406030204" pitchFamily="18" charset="0"/>
                          </a:rPr>
                        </m:ctrlPr>
                      </m:naryPr>
                      <m:sub>
                        <m:r>
                          <a:rPr lang="en-US" i="1">
                            <a:latin typeface="Cambria Math" charset="0"/>
                          </a:rPr>
                          <m:t>𝑝</m:t>
                        </m:r>
                        <m:r>
                          <a:rPr lang="en-US" i="1">
                            <a:latin typeface="Cambria Math" charset="0"/>
                          </a:rPr>
                          <m:t>∈</m:t>
                        </m:r>
                        <m:sSub>
                          <m:sSubPr>
                            <m:ctrlPr>
                              <a:rPr lang="en-US" i="1">
                                <a:latin typeface="Cambria Math" panose="02040503050406030204" pitchFamily="18" charset="0"/>
                              </a:rPr>
                            </m:ctrlPr>
                          </m:sSubPr>
                          <m:e>
                            <m:r>
                              <a:rPr lang="en-US" i="1">
                                <a:latin typeface="Cambria Math" charset="0"/>
                              </a:rPr>
                              <m:t>𝑝</m:t>
                            </m:r>
                          </m:e>
                          <m:sub>
                            <m:r>
                              <a:rPr lang="en-US" i="1">
                                <a:latin typeface="Cambria Math" charset="0"/>
                              </a:rPr>
                              <m:t>𝑖</m:t>
                            </m:r>
                          </m:sub>
                        </m:sSub>
                      </m:sub>
                      <m:sup/>
                      <m:e>
                        <m:sSub>
                          <m:sSubPr>
                            <m:ctrlPr>
                              <a:rPr lang="en-US" i="1">
                                <a:latin typeface="Cambria Math" panose="02040503050406030204" pitchFamily="18" charset="0"/>
                              </a:rPr>
                            </m:ctrlPr>
                          </m:sSubPr>
                          <m:e>
                            <m:r>
                              <a:rPr lang="en-US" i="1">
                                <a:latin typeface="Cambria Math" charset="0"/>
                              </a:rPr>
                              <m:t>𝑓</m:t>
                            </m:r>
                          </m:e>
                          <m:sub>
                            <m:r>
                              <a:rPr lang="en-US" i="1">
                                <a:latin typeface="Cambria Math" charset="0"/>
                              </a:rPr>
                              <m:t>𝑝</m:t>
                            </m:r>
                          </m:sub>
                        </m:sSub>
                      </m:e>
                    </m:nary>
                    <m:r>
                      <a:rPr lang="en-US" i="1">
                        <a:latin typeface="Cambria Math" charset="0"/>
                      </a:rPr>
                      <m:t>=</m:t>
                    </m:r>
                    <m:sSub>
                      <m:sSubPr>
                        <m:ctrlPr>
                          <a:rPr lang="en-US" i="1">
                            <a:latin typeface="Cambria Math" panose="02040503050406030204" pitchFamily="18" charset="0"/>
                          </a:rPr>
                        </m:ctrlPr>
                      </m:sSubPr>
                      <m:e>
                        <m:r>
                          <a:rPr lang="en-US" i="1">
                            <a:latin typeface="Cambria Math" charset="0"/>
                          </a:rPr>
                          <m:t>𝑑</m:t>
                        </m:r>
                      </m:e>
                      <m:sub>
                        <m:r>
                          <a:rPr lang="en-US" i="1">
                            <a:latin typeface="Cambria Math" charset="0"/>
                          </a:rPr>
                          <m:t>𝑖</m:t>
                        </m:r>
                      </m:sub>
                    </m:sSub>
                    <m:r>
                      <a:rPr lang="en-US" i="1">
                        <a:latin typeface="Cambria Math" charset="0"/>
                      </a:rPr>
                      <m:t>                   ∀</m:t>
                    </m:r>
                    <m:r>
                      <a:rPr lang="en-US" i="1">
                        <a:latin typeface="Cambria Math" charset="0"/>
                      </a:rPr>
                      <m:t>𝑖</m:t>
                    </m:r>
                    <m:r>
                      <a:rPr lang="en-US" i="1">
                        <a:latin typeface="Cambria Math" charset="0"/>
                      </a:rPr>
                      <m:t>∈</m:t>
                    </m:r>
                    <m:d>
                      <m:dPr>
                        <m:begChr m:val="{"/>
                        <m:endChr m:val="}"/>
                        <m:ctrlPr>
                          <a:rPr lang="en-US" i="1">
                            <a:latin typeface="Cambria Math" panose="02040503050406030204" pitchFamily="18" charset="0"/>
                          </a:rPr>
                        </m:ctrlPr>
                      </m:dPr>
                      <m:e>
                        <m:r>
                          <a:rPr lang="en-US" i="1">
                            <a:latin typeface="Cambria Math" charset="0"/>
                          </a:rPr>
                          <m:t>1,…,</m:t>
                        </m:r>
                        <m:r>
                          <a:rPr lang="en-US" i="1">
                            <a:latin typeface="Cambria Math" charset="0"/>
                          </a:rPr>
                          <m:t>𝑘</m:t>
                        </m:r>
                      </m:e>
                    </m:d>
                  </m:oMath>
                </a14:m>
                <a:endParaRPr lang="en-US" dirty="0"/>
              </a:p>
              <a:p>
                <a:pPr lvl="2"/>
                <a14:m>
                  <m:oMath xmlns:m="http://schemas.openxmlformats.org/officeDocument/2006/math">
                    <m:sSub>
                      <m:sSubPr>
                        <m:ctrlPr>
                          <a:rPr lang="en-US" i="1">
                            <a:latin typeface="Cambria Math" panose="02040503050406030204" pitchFamily="18" charset="0"/>
                          </a:rPr>
                        </m:ctrlPr>
                      </m:sSubPr>
                      <m:e>
                        <m:r>
                          <a:rPr lang="en-US" i="1">
                            <a:latin typeface="Cambria Math" charset="0"/>
                          </a:rPr>
                          <m:t>𝑓</m:t>
                        </m:r>
                      </m:e>
                      <m:sub>
                        <m:r>
                          <a:rPr lang="en-US" i="1">
                            <a:latin typeface="Cambria Math" charset="0"/>
                          </a:rPr>
                          <m:t>𝑒</m:t>
                        </m:r>
                      </m:sub>
                    </m:sSub>
                    <m:r>
                      <a:rPr lang="en-US" i="1">
                        <a:latin typeface="Cambria Math" charset="0"/>
                      </a:rPr>
                      <m:t>=</m:t>
                    </m:r>
                    <m:nary>
                      <m:naryPr>
                        <m:chr m:val="∑"/>
                        <m:supHide m:val="on"/>
                        <m:ctrlPr>
                          <a:rPr lang="en-US" i="1">
                            <a:latin typeface="Cambria Math" panose="02040503050406030204" pitchFamily="18" charset="0"/>
                          </a:rPr>
                        </m:ctrlPr>
                      </m:naryPr>
                      <m:sub>
                        <m:r>
                          <a:rPr lang="en-US" i="1">
                            <a:latin typeface="Cambria Math" charset="0"/>
                          </a:rPr>
                          <m:t>𝑝</m:t>
                        </m:r>
                        <m:r>
                          <a:rPr lang="en-US" i="1">
                            <a:latin typeface="Cambria Math" charset="0"/>
                          </a:rPr>
                          <m:t>∈</m:t>
                        </m:r>
                        <m:r>
                          <a:rPr lang="en-US" i="1">
                            <a:latin typeface="Cambria Math" charset="0"/>
                          </a:rPr>
                          <m:t>𝑃</m:t>
                        </m:r>
                        <m:r>
                          <a:rPr lang="en-US" i="1">
                            <a:latin typeface="Cambria Math" charset="0"/>
                          </a:rPr>
                          <m:t>:</m:t>
                        </m:r>
                        <m:r>
                          <a:rPr lang="en-US" i="1">
                            <a:latin typeface="Cambria Math" charset="0"/>
                          </a:rPr>
                          <m:t>𝑒</m:t>
                        </m:r>
                        <m:r>
                          <a:rPr lang="en-US" i="1">
                            <a:latin typeface="Cambria Math" charset="0"/>
                          </a:rPr>
                          <m:t>∈</m:t>
                        </m:r>
                        <m:r>
                          <a:rPr lang="en-US" i="1">
                            <a:latin typeface="Cambria Math" charset="0"/>
                          </a:rPr>
                          <m:t>𝑝</m:t>
                        </m:r>
                      </m:sub>
                      <m:sup/>
                      <m:e>
                        <m:sSub>
                          <m:sSubPr>
                            <m:ctrlPr>
                              <a:rPr lang="en-US" i="1">
                                <a:latin typeface="Cambria Math" panose="02040503050406030204" pitchFamily="18" charset="0"/>
                              </a:rPr>
                            </m:ctrlPr>
                          </m:sSubPr>
                          <m:e>
                            <m:r>
                              <a:rPr lang="en-US" i="1">
                                <a:latin typeface="Cambria Math" charset="0"/>
                              </a:rPr>
                              <m:t>𝑓</m:t>
                            </m:r>
                          </m:e>
                          <m:sub>
                            <m:r>
                              <a:rPr lang="en-US" i="1">
                                <a:latin typeface="Cambria Math" charset="0"/>
                              </a:rPr>
                              <m:t>𝑝</m:t>
                            </m:r>
                          </m:sub>
                        </m:sSub>
                      </m:e>
                    </m:nary>
                    <m:r>
                      <a:rPr lang="en-US" i="1">
                        <a:latin typeface="Cambria Math" charset="0"/>
                      </a:rPr>
                      <m:t>                         ∀</m:t>
                    </m:r>
                    <m:r>
                      <a:rPr lang="en-US" i="1">
                        <a:latin typeface="Cambria Math" charset="0"/>
                      </a:rPr>
                      <m:t>𝑒</m:t>
                    </m:r>
                    <m:r>
                      <a:rPr lang="en-US" i="1">
                        <a:latin typeface="Cambria Math" charset="0"/>
                      </a:rPr>
                      <m:t>∈</m:t>
                    </m:r>
                    <m:r>
                      <a:rPr lang="en-US" i="1">
                        <a:latin typeface="Cambria Math" charset="0"/>
                      </a:rPr>
                      <m:t>𝐸</m:t>
                    </m:r>
                  </m:oMath>
                </a14:m>
                <a:endParaRPr lang="en-US" dirty="0"/>
              </a:p>
              <a:p>
                <a:pPr lvl="2"/>
                <a14:m>
                  <m:oMath xmlns:m="http://schemas.openxmlformats.org/officeDocument/2006/math">
                    <m:sSub>
                      <m:sSubPr>
                        <m:ctrlPr>
                          <a:rPr lang="en-US" i="1">
                            <a:latin typeface="Cambria Math" panose="02040503050406030204" pitchFamily="18" charset="0"/>
                          </a:rPr>
                        </m:ctrlPr>
                      </m:sSubPr>
                      <m:e>
                        <m:r>
                          <a:rPr lang="en-US" i="1">
                            <a:latin typeface="Cambria Math" charset="0"/>
                          </a:rPr>
                          <m:t>𝑓</m:t>
                        </m:r>
                      </m:e>
                      <m:sub>
                        <m:r>
                          <a:rPr lang="en-US" i="1">
                            <a:latin typeface="Cambria Math" charset="0"/>
                          </a:rPr>
                          <m:t>𝑝</m:t>
                        </m:r>
                      </m:sub>
                    </m:sSub>
                    <m:r>
                      <a:rPr lang="en-US" i="1">
                        <a:latin typeface="Cambria Math" charset="0"/>
                      </a:rPr>
                      <m:t>≥0                                             ∀</m:t>
                    </m:r>
                    <m:r>
                      <a:rPr lang="en-US" i="1">
                        <a:latin typeface="Cambria Math" charset="0"/>
                      </a:rPr>
                      <m:t>𝑝</m:t>
                    </m:r>
                    <m:r>
                      <a:rPr lang="en-US" i="1">
                        <a:latin typeface="Cambria Math" charset="0"/>
                      </a:rPr>
                      <m:t>∈</m:t>
                    </m:r>
                    <m:r>
                      <a:rPr lang="en-US" i="1">
                        <a:latin typeface="Cambria Math" charset="0"/>
                      </a:rPr>
                      <m:t>𝑃</m:t>
                    </m:r>
                  </m:oMath>
                </a14:m>
                <a:endParaRPr lang="en-US" dirty="0"/>
              </a:p>
              <a:p>
                <a:pPr lvl="2"/>
                <a:endParaRPr lang="en-US" dirty="0"/>
              </a:p>
              <a:p>
                <a:pPr lvl="2"/>
                <a:endParaRPr lang="en-US" dirty="0"/>
              </a:p>
              <a:p>
                <a14:m>
                  <m:oMath xmlns:m="http://schemas.openxmlformats.org/officeDocument/2006/math">
                    <m:r>
                      <a:rPr lang="en-US" sz="2600" i="1" dirty="0" smtClean="0">
                        <a:solidFill>
                          <a:srgbClr val="00B050"/>
                        </a:solidFill>
                        <a:latin typeface="Cambria Math" charset="0"/>
                      </a:rPr>
                      <m:t>𝐶</m:t>
                    </m:r>
                    <m:d>
                      <m:dPr>
                        <m:ctrlPr>
                          <a:rPr lang="en-US" sz="2600" i="1" dirty="0">
                            <a:solidFill>
                              <a:srgbClr val="00B050"/>
                            </a:solidFill>
                            <a:latin typeface="Cambria Math" panose="02040503050406030204" pitchFamily="18" charset="0"/>
                          </a:rPr>
                        </m:ctrlPr>
                      </m:dPr>
                      <m:e>
                        <m:r>
                          <a:rPr lang="en-US" sz="2600" i="1" dirty="0">
                            <a:solidFill>
                              <a:srgbClr val="00B050"/>
                            </a:solidFill>
                            <a:latin typeface="Cambria Math" charset="0"/>
                          </a:rPr>
                          <m:t>𝑓</m:t>
                        </m:r>
                      </m:e>
                    </m:d>
                    <m:r>
                      <a:rPr lang="en-US" sz="2600" i="1" dirty="0">
                        <a:solidFill>
                          <a:srgbClr val="00B050"/>
                        </a:solidFill>
                        <a:latin typeface="Cambria Math" charset="0"/>
                      </a:rPr>
                      <m:t>=</m:t>
                    </m:r>
                    <m:nary>
                      <m:naryPr>
                        <m:chr m:val="∑"/>
                        <m:supHide m:val="on"/>
                        <m:ctrlPr>
                          <a:rPr lang="en-US" sz="2600" i="1" dirty="0">
                            <a:solidFill>
                              <a:srgbClr val="00B050"/>
                            </a:solidFill>
                            <a:latin typeface="Cambria Math" panose="02040503050406030204" pitchFamily="18" charset="0"/>
                          </a:rPr>
                        </m:ctrlPr>
                      </m:naryPr>
                      <m:sub>
                        <m:r>
                          <a:rPr lang="en-US" sz="2600" i="1" dirty="0">
                            <a:solidFill>
                              <a:srgbClr val="00B050"/>
                            </a:solidFill>
                            <a:latin typeface="Cambria Math" charset="0"/>
                          </a:rPr>
                          <m:t>𝑒</m:t>
                        </m:r>
                      </m:sub>
                      <m:sup/>
                      <m:e>
                        <m:sSub>
                          <m:sSubPr>
                            <m:ctrlPr>
                              <a:rPr lang="en-US" sz="2600" i="1" dirty="0">
                                <a:solidFill>
                                  <a:srgbClr val="00B050"/>
                                </a:solidFill>
                                <a:latin typeface="Cambria Math" panose="02040503050406030204" pitchFamily="18" charset="0"/>
                              </a:rPr>
                            </m:ctrlPr>
                          </m:sSubPr>
                          <m:e>
                            <m:r>
                              <a:rPr lang="en-US" sz="2600" i="1" dirty="0">
                                <a:solidFill>
                                  <a:srgbClr val="00B050"/>
                                </a:solidFill>
                                <a:latin typeface="Cambria Math" charset="0"/>
                              </a:rPr>
                              <m:t>𝑙</m:t>
                            </m:r>
                          </m:e>
                          <m:sub>
                            <m:r>
                              <a:rPr lang="en-US" sz="2600" i="1" dirty="0">
                                <a:solidFill>
                                  <a:srgbClr val="00B050"/>
                                </a:solidFill>
                                <a:latin typeface="Cambria Math" charset="0"/>
                              </a:rPr>
                              <m:t>𝑒</m:t>
                            </m:r>
                          </m:sub>
                        </m:sSub>
                        <m:d>
                          <m:dPr>
                            <m:ctrlPr>
                              <a:rPr lang="en-US" sz="2600" i="1" dirty="0">
                                <a:solidFill>
                                  <a:srgbClr val="00B050"/>
                                </a:solidFill>
                                <a:latin typeface="Cambria Math" panose="02040503050406030204" pitchFamily="18" charset="0"/>
                              </a:rPr>
                            </m:ctrlPr>
                          </m:dPr>
                          <m:e>
                            <m:sSub>
                              <m:sSubPr>
                                <m:ctrlPr>
                                  <a:rPr lang="en-US" sz="2600" i="1" dirty="0">
                                    <a:solidFill>
                                      <a:srgbClr val="00B050"/>
                                    </a:solidFill>
                                    <a:latin typeface="Cambria Math" panose="02040503050406030204" pitchFamily="18" charset="0"/>
                                  </a:rPr>
                                </m:ctrlPr>
                              </m:sSubPr>
                              <m:e>
                                <m:r>
                                  <a:rPr lang="en-US" sz="2600" i="1" dirty="0">
                                    <a:solidFill>
                                      <a:srgbClr val="00B050"/>
                                    </a:solidFill>
                                    <a:latin typeface="Cambria Math" charset="0"/>
                                  </a:rPr>
                                  <m:t>𝑓</m:t>
                                </m:r>
                              </m:e>
                              <m:sub>
                                <m:r>
                                  <a:rPr lang="en-US" sz="2600" i="1" dirty="0">
                                    <a:solidFill>
                                      <a:srgbClr val="00B050"/>
                                    </a:solidFill>
                                    <a:latin typeface="Cambria Math" charset="0"/>
                                  </a:rPr>
                                  <m:t>𝑒</m:t>
                                </m:r>
                              </m:sub>
                            </m:sSub>
                          </m:e>
                        </m:d>
                        <m:sSub>
                          <m:sSubPr>
                            <m:ctrlPr>
                              <a:rPr lang="en-US" sz="2600" i="1" dirty="0">
                                <a:solidFill>
                                  <a:srgbClr val="00B050"/>
                                </a:solidFill>
                                <a:latin typeface="Cambria Math" panose="02040503050406030204" pitchFamily="18" charset="0"/>
                              </a:rPr>
                            </m:ctrlPr>
                          </m:sSubPr>
                          <m:e>
                            <m:r>
                              <a:rPr lang="en-US" sz="2600" i="1" dirty="0">
                                <a:solidFill>
                                  <a:srgbClr val="00B050"/>
                                </a:solidFill>
                                <a:latin typeface="Cambria Math" charset="0"/>
                              </a:rPr>
                              <m:t>𝑓</m:t>
                            </m:r>
                          </m:e>
                          <m:sub>
                            <m:r>
                              <a:rPr lang="en-US" sz="2600" i="1" dirty="0">
                                <a:solidFill>
                                  <a:srgbClr val="00B050"/>
                                </a:solidFill>
                                <a:latin typeface="Cambria Math" charset="0"/>
                              </a:rPr>
                              <m:t>𝑒</m:t>
                            </m:r>
                          </m:sub>
                        </m:sSub>
                      </m:e>
                    </m:nary>
                    <m:r>
                      <a:rPr lang="en-US" sz="2600" b="0" i="1" dirty="0" smtClean="0">
                        <a:solidFill>
                          <a:srgbClr val="00B050"/>
                        </a:solidFill>
                        <a:latin typeface="Cambria Math" charset="0"/>
                      </a:rPr>
                      <m:t>=</m:t>
                    </m:r>
                    <m:nary>
                      <m:naryPr>
                        <m:chr m:val="∑"/>
                        <m:supHide m:val="on"/>
                        <m:ctrlPr>
                          <a:rPr lang="en-US" sz="2600" b="0" i="1" dirty="0" smtClean="0">
                            <a:solidFill>
                              <a:srgbClr val="00B050"/>
                            </a:solidFill>
                            <a:latin typeface="Cambria Math" panose="02040503050406030204" pitchFamily="18" charset="0"/>
                          </a:rPr>
                        </m:ctrlPr>
                      </m:naryPr>
                      <m:sub>
                        <m:r>
                          <a:rPr lang="en-US" sz="2600" b="0" i="1" dirty="0" smtClean="0">
                            <a:solidFill>
                              <a:srgbClr val="00B050"/>
                            </a:solidFill>
                            <a:latin typeface="Cambria Math" charset="0"/>
                          </a:rPr>
                          <m:t>𝑝</m:t>
                        </m:r>
                      </m:sub>
                      <m:sup/>
                      <m:e>
                        <m:nary>
                          <m:naryPr>
                            <m:chr m:val="∑"/>
                            <m:supHide m:val="on"/>
                            <m:ctrlPr>
                              <a:rPr lang="en-US" sz="2600" b="0" i="1" dirty="0" smtClean="0">
                                <a:solidFill>
                                  <a:srgbClr val="00B050"/>
                                </a:solidFill>
                                <a:latin typeface="Cambria Math" panose="02040503050406030204" pitchFamily="18" charset="0"/>
                              </a:rPr>
                            </m:ctrlPr>
                          </m:naryPr>
                          <m:sub>
                            <m:r>
                              <a:rPr lang="en-US" sz="2600" b="0" i="1" dirty="0" smtClean="0">
                                <a:solidFill>
                                  <a:srgbClr val="00B050"/>
                                </a:solidFill>
                                <a:latin typeface="Cambria Math" charset="0"/>
                              </a:rPr>
                              <m:t>𝑒</m:t>
                            </m:r>
                            <m:r>
                              <a:rPr lang="en-US" sz="2600" b="0" i="1" dirty="0" smtClean="0">
                                <a:solidFill>
                                  <a:srgbClr val="00B050"/>
                                </a:solidFill>
                                <a:latin typeface="Cambria Math" charset="0"/>
                              </a:rPr>
                              <m:t>∈</m:t>
                            </m:r>
                            <m:r>
                              <a:rPr lang="en-US" sz="2600" b="0" i="1" dirty="0" smtClean="0">
                                <a:solidFill>
                                  <a:srgbClr val="00B050"/>
                                </a:solidFill>
                                <a:latin typeface="Cambria Math" charset="0"/>
                              </a:rPr>
                              <m:t>𝑝</m:t>
                            </m:r>
                          </m:sub>
                          <m:sup/>
                          <m:e>
                            <m:sSub>
                              <m:sSubPr>
                                <m:ctrlPr>
                                  <a:rPr lang="en-US" sz="2600" b="0" i="1" dirty="0" smtClean="0">
                                    <a:solidFill>
                                      <a:srgbClr val="00B050"/>
                                    </a:solidFill>
                                    <a:latin typeface="Cambria Math" panose="02040503050406030204" pitchFamily="18" charset="0"/>
                                  </a:rPr>
                                </m:ctrlPr>
                              </m:sSubPr>
                              <m:e>
                                <m:r>
                                  <a:rPr lang="en-US" sz="2600" b="0" i="1" dirty="0" smtClean="0">
                                    <a:solidFill>
                                      <a:srgbClr val="00B050"/>
                                    </a:solidFill>
                                    <a:latin typeface="Cambria Math" charset="0"/>
                                  </a:rPr>
                                  <m:t>𝑓</m:t>
                                </m:r>
                              </m:e>
                              <m:sub>
                                <m:r>
                                  <a:rPr lang="en-US" sz="2600" b="0" i="1" dirty="0" smtClean="0">
                                    <a:solidFill>
                                      <a:srgbClr val="00B050"/>
                                    </a:solidFill>
                                    <a:latin typeface="Cambria Math" charset="0"/>
                                  </a:rPr>
                                  <m:t>𝑝</m:t>
                                </m:r>
                              </m:sub>
                            </m:sSub>
                            <m:sSub>
                              <m:sSubPr>
                                <m:ctrlPr>
                                  <a:rPr lang="en-US" sz="2600" b="0" i="1" dirty="0" smtClean="0">
                                    <a:solidFill>
                                      <a:srgbClr val="00B050"/>
                                    </a:solidFill>
                                    <a:latin typeface="Cambria Math" panose="02040503050406030204" pitchFamily="18" charset="0"/>
                                  </a:rPr>
                                </m:ctrlPr>
                              </m:sSubPr>
                              <m:e>
                                <m:r>
                                  <a:rPr lang="en-US" sz="2600" b="0" i="1" dirty="0" smtClean="0">
                                    <a:solidFill>
                                      <a:srgbClr val="00B050"/>
                                    </a:solidFill>
                                    <a:latin typeface="Cambria Math" charset="0"/>
                                  </a:rPr>
                                  <m:t>𝑙</m:t>
                                </m:r>
                              </m:e>
                              <m:sub>
                                <m:r>
                                  <a:rPr lang="en-US" sz="2600" b="0" i="1" dirty="0" smtClean="0">
                                    <a:solidFill>
                                      <a:srgbClr val="00B050"/>
                                    </a:solidFill>
                                    <a:latin typeface="Cambria Math" charset="0"/>
                                  </a:rPr>
                                  <m:t>𝑒</m:t>
                                </m:r>
                              </m:sub>
                            </m:sSub>
                            <m:r>
                              <a:rPr lang="en-US" sz="2600" b="0" i="1" dirty="0" smtClean="0">
                                <a:solidFill>
                                  <a:srgbClr val="00B050"/>
                                </a:solidFill>
                                <a:latin typeface="Cambria Math" charset="0"/>
                              </a:rPr>
                              <m:t>(</m:t>
                            </m:r>
                            <m:sSub>
                              <m:sSubPr>
                                <m:ctrlPr>
                                  <a:rPr lang="en-US" sz="2600" b="0" i="1" dirty="0" smtClean="0">
                                    <a:solidFill>
                                      <a:srgbClr val="00B050"/>
                                    </a:solidFill>
                                    <a:latin typeface="Cambria Math" panose="02040503050406030204" pitchFamily="18" charset="0"/>
                                  </a:rPr>
                                </m:ctrlPr>
                              </m:sSubPr>
                              <m:e>
                                <m:r>
                                  <a:rPr lang="en-US" sz="2600" b="0" i="1" dirty="0" smtClean="0">
                                    <a:solidFill>
                                      <a:srgbClr val="00B050"/>
                                    </a:solidFill>
                                    <a:latin typeface="Cambria Math" charset="0"/>
                                  </a:rPr>
                                  <m:t>𝑓</m:t>
                                </m:r>
                              </m:e>
                              <m:sub>
                                <m:r>
                                  <a:rPr lang="en-US" sz="2600" b="0" i="1" dirty="0" smtClean="0">
                                    <a:solidFill>
                                      <a:srgbClr val="00B050"/>
                                    </a:solidFill>
                                    <a:latin typeface="Cambria Math" charset="0"/>
                                  </a:rPr>
                                  <m:t>𝑒</m:t>
                                </m:r>
                              </m:sub>
                            </m:sSub>
                            <m:r>
                              <a:rPr lang="en-US" sz="2600" b="0" i="1" dirty="0" smtClean="0">
                                <a:solidFill>
                                  <a:srgbClr val="00B050"/>
                                </a:solidFill>
                                <a:latin typeface="Cambria Math" charset="0"/>
                              </a:rPr>
                              <m:t>)</m:t>
                            </m:r>
                          </m:e>
                        </m:nary>
                        <m:r>
                          <a:rPr lang="en-US" sz="2600" b="0" i="1" dirty="0" smtClean="0">
                            <a:solidFill>
                              <a:srgbClr val="00B050"/>
                            </a:solidFill>
                            <a:latin typeface="Cambria Math" charset="0"/>
                          </a:rPr>
                          <m:t>=</m:t>
                        </m:r>
                        <m:nary>
                          <m:naryPr>
                            <m:chr m:val="∑"/>
                            <m:supHide m:val="on"/>
                            <m:ctrlPr>
                              <a:rPr lang="en-US" sz="2600" b="0" i="1" dirty="0" smtClean="0">
                                <a:solidFill>
                                  <a:srgbClr val="00B050"/>
                                </a:solidFill>
                                <a:latin typeface="Cambria Math" panose="02040503050406030204" pitchFamily="18" charset="0"/>
                              </a:rPr>
                            </m:ctrlPr>
                          </m:naryPr>
                          <m:sub>
                            <m:r>
                              <a:rPr lang="en-US" sz="2600" b="0" i="1" dirty="0" smtClean="0">
                                <a:solidFill>
                                  <a:srgbClr val="00B050"/>
                                </a:solidFill>
                                <a:latin typeface="Cambria Math" charset="0"/>
                              </a:rPr>
                              <m:t>𝑝</m:t>
                            </m:r>
                          </m:sub>
                          <m:sup/>
                          <m:e>
                            <m:sSub>
                              <m:sSubPr>
                                <m:ctrlPr>
                                  <a:rPr lang="en-US" sz="2600" b="0" i="1" dirty="0" smtClean="0">
                                    <a:solidFill>
                                      <a:srgbClr val="00B050"/>
                                    </a:solidFill>
                                    <a:latin typeface="Cambria Math" panose="02040503050406030204" pitchFamily="18" charset="0"/>
                                  </a:rPr>
                                </m:ctrlPr>
                              </m:sSubPr>
                              <m:e>
                                <m:r>
                                  <a:rPr lang="en-US" sz="2600" b="0" i="1" dirty="0" smtClean="0">
                                    <a:solidFill>
                                      <a:srgbClr val="00B050"/>
                                    </a:solidFill>
                                    <a:latin typeface="Cambria Math" charset="0"/>
                                  </a:rPr>
                                  <m:t>𝑓</m:t>
                                </m:r>
                              </m:e>
                              <m:sub>
                                <m:r>
                                  <a:rPr lang="en-US" sz="2600" b="0" i="1" dirty="0" smtClean="0">
                                    <a:solidFill>
                                      <a:srgbClr val="00B050"/>
                                    </a:solidFill>
                                    <a:latin typeface="Cambria Math" charset="0"/>
                                  </a:rPr>
                                  <m:t>𝑝</m:t>
                                </m:r>
                              </m:sub>
                            </m:sSub>
                            <m:nary>
                              <m:naryPr>
                                <m:chr m:val="∑"/>
                                <m:supHide m:val="on"/>
                                <m:ctrlPr>
                                  <a:rPr lang="en-US" sz="2600" b="0" i="1" dirty="0" smtClean="0">
                                    <a:solidFill>
                                      <a:srgbClr val="00B050"/>
                                    </a:solidFill>
                                    <a:latin typeface="Cambria Math" panose="02040503050406030204" pitchFamily="18" charset="0"/>
                                  </a:rPr>
                                </m:ctrlPr>
                              </m:naryPr>
                              <m:sub>
                                <m:r>
                                  <a:rPr lang="en-US" sz="2600" b="0" i="1" dirty="0" smtClean="0">
                                    <a:solidFill>
                                      <a:srgbClr val="00B050"/>
                                    </a:solidFill>
                                    <a:latin typeface="Cambria Math" charset="0"/>
                                  </a:rPr>
                                  <m:t>𝑒</m:t>
                                </m:r>
                                <m:r>
                                  <a:rPr lang="en-US" sz="2600" b="0" i="1" dirty="0" smtClean="0">
                                    <a:solidFill>
                                      <a:srgbClr val="00B050"/>
                                    </a:solidFill>
                                    <a:latin typeface="Cambria Math" charset="0"/>
                                  </a:rPr>
                                  <m:t>∈</m:t>
                                </m:r>
                                <m:r>
                                  <a:rPr lang="en-US" sz="2600" b="0" i="1" dirty="0" smtClean="0">
                                    <a:solidFill>
                                      <a:srgbClr val="00B050"/>
                                    </a:solidFill>
                                    <a:latin typeface="Cambria Math" charset="0"/>
                                  </a:rPr>
                                  <m:t>𝑝</m:t>
                                </m:r>
                              </m:sub>
                              <m:sup/>
                              <m:e>
                                <m:sSub>
                                  <m:sSubPr>
                                    <m:ctrlPr>
                                      <a:rPr lang="en-US" sz="2600" b="0" i="1" dirty="0" smtClean="0">
                                        <a:solidFill>
                                          <a:srgbClr val="00B050"/>
                                        </a:solidFill>
                                        <a:latin typeface="Cambria Math" panose="02040503050406030204" pitchFamily="18" charset="0"/>
                                      </a:rPr>
                                    </m:ctrlPr>
                                  </m:sSubPr>
                                  <m:e>
                                    <m:r>
                                      <a:rPr lang="en-US" sz="2600" b="0" i="1" dirty="0" smtClean="0">
                                        <a:solidFill>
                                          <a:srgbClr val="00B050"/>
                                        </a:solidFill>
                                        <a:latin typeface="Cambria Math" charset="0"/>
                                      </a:rPr>
                                      <m:t>𝑙</m:t>
                                    </m:r>
                                  </m:e>
                                  <m:sub>
                                    <m:r>
                                      <a:rPr lang="en-US" sz="2600" b="0" i="1" dirty="0" smtClean="0">
                                        <a:solidFill>
                                          <a:srgbClr val="00B050"/>
                                        </a:solidFill>
                                        <a:latin typeface="Cambria Math" charset="0"/>
                                      </a:rPr>
                                      <m:t>𝑒</m:t>
                                    </m:r>
                                  </m:sub>
                                </m:sSub>
                                <m:r>
                                  <a:rPr lang="en-US" sz="2600" b="0" i="1" dirty="0" smtClean="0">
                                    <a:solidFill>
                                      <a:srgbClr val="00B050"/>
                                    </a:solidFill>
                                    <a:latin typeface="Cambria Math" charset="0"/>
                                  </a:rPr>
                                  <m:t>(</m:t>
                                </m:r>
                                <m:sSub>
                                  <m:sSubPr>
                                    <m:ctrlPr>
                                      <a:rPr lang="en-US" sz="2600" b="0" i="1" dirty="0" smtClean="0">
                                        <a:solidFill>
                                          <a:srgbClr val="00B050"/>
                                        </a:solidFill>
                                        <a:latin typeface="Cambria Math" panose="02040503050406030204" pitchFamily="18" charset="0"/>
                                      </a:rPr>
                                    </m:ctrlPr>
                                  </m:sSubPr>
                                  <m:e>
                                    <m:r>
                                      <a:rPr lang="en-US" sz="2600" b="0" i="1" dirty="0" smtClean="0">
                                        <a:solidFill>
                                          <a:srgbClr val="00B050"/>
                                        </a:solidFill>
                                        <a:latin typeface="Cambria Math" charset="0"/>
                                      </a:rPr>
                                      <m:t>𝑓</m:t>
                                    </m:r>
                                  </m:e>
                                  <m:sub>
                                    <m:r>
                                      <a:rPr lang="en-US" sz="2600" b="0" i="1" dirty="0" smtClean="0">
                                        <a:solidFill>
                                          <a:srgbClr val="00B050"/>
                                        </a:solidFill>
                                        <a:latin typeface="Cambria Math" charset="0"/>
                                      </a:rPr>
                                      <m:t>𝑒</m:t>
                                    </m:r>
                                  </m:sub>
                                </m:sSub>
                                <m:r>
                                  <a:rPr lang="en-US" sz="2600" b="0" i="1" dirty="0" smtClean="0">
                                    <a:solidFill>
                                      <a:srgbClr val="00B050"/>
                                    </a:solidFill>
                                    <a:latin typeface="Cambria Math" charset="0"/>
                                  </a:rPr>
                                  <m:t>)</m:t>
                                </m:r>
                              </m:e>
                            </m:nary>
                            <m:r>
                              <a:rPr lang="en-US" sz="2600" b="0" i="1" dirty="0" smtClean="0">
                                <a:solidFill>
                                  <a:srgbClr val="00B050"/>
                                </a:solidFill>
                                <a:latin typeface="Cambria Math" charset="0"/>
                              </a:rPr>
                              <m:t>=</m:t>
                            </m:r>
                            <m:nary>
                              <m:naryPr>
                                <m:chr m:val="∑"/>
                                <m:supHide m:val="on"/>
                                <m:ctrlPr>
                                  <a:rPr lang="en-US" sz="2600" b="0" i="1" dirty="0" smtClean="0">
                                    <a:solidFill>
                                      <a:srgbClr val="00B050"/>
                                    </a:solidFill>
                                    <a:latin typeface="Cambria Math" panose="02040503050406030204" pitchFamily="18" charset="0"/>
                                  </a:rPr>
                                </m:ctrlPr>
                              </m:naryPr>
                              <m:sub>
                                <m:r>
                                  <a:rPr lang="en-US" sz="2600" b="0" i="1" dirty="0" smtClean="0">
                                    <a:solidFill>
                                      <a:srgbClr val="00B050"/>
                                    </a:solidFill>
                                    <a:latin typeface="Cambria Math" charset="0"/>
                                  </a:rPr>
                                  <m:t>𝑝</m:t>
                                </m:r>
                              </m:sub>
                              <m:sup/>
                              <m:e>
                                <m:sSub>
                                  <m:sSubPr>
                                    <m:ctrlPr>
                                      <a:rPr lang="en-US" sz="2600" b="0" i="1" dirty="0" smtClean="0">
                                        <a:solidFill>
                                          <a:srgbClr val="00B050"/>
                                        </a:solidFill>
                                        <a:latin typeface="Cambria Math" panose="02040503050406030204" pitchFamily="18" charset="0"/>
                                      </a:rPr>
                                    </m:ctrlPr>
                                  </m:sSubPr>
                                  <m:e>
                                    <m:r>
                                      <a:rPr lang="en-US" sz="2600" b="0" i="1" dirty="0" smtClean="0">
                                        <a:solidFill>
                                          <a:srgbClr val="00B050"/>
                                        </a:solidFill>
                                        <a:latin typeface="Cambria Math" charset="0"/>
                                      </a:rPr>
                                      <m:t>𝑓</m:t>
                                    </m:r>
                                  </m:e>
                                  <m:sub>
                                    <m:r>
                                      <a:rPr lang="en-US" sz="2600" b="0" i="1" dirty="0" smtClean="0">
                                        <a:solidFill>
                                          <a:srgbClr val="00B050"/>
                                        </a:solidFill>
                                        <a:latin typeface="Cambria Math" charset="0"/>
                                      </a:rPr>
                                      <m:t>𝑝</m:t>
                                    </m:r>
                                  </m:sub>
                                </m:sSub>
                                <m:sSub>
                                  <m:sSubPr>
                                    <m:ctrlPr>
                                      <a:rPr lang="en-US" sz="2600" b="0" i="1" dirty="0" smtClean="0">
                                        <a:solidFill>
                                          <a:srgbClr val="00B050"/>
                                        </a:solidFill>
                                        <a:latin typeface="Cambria Math" panose="02040503050406030204" pitchFamily="18" charset="0"/>
                                      </a:rPr>
                                    </m:ctrlPr>
                                  </m:sSubPr>
                                  <m:e>
                                    <m:r>
                                      <a:rPr lang="en-US" sz="2600" b="0" i="1" dirty="0" smtClean="0">
                                        <a:solidFill>
                                          <a:srgbClr val="00B050"/>
                                        </a:solidFill>
                                        <a:latin typeface="Cambria Math" charset="0"/>
                                      </a:rPr>
                                      <m:t>𝑙</m:t>
                                    </m:r>
                                  </m:e>
                                  <m:sub>
                                    <m:r>
                                      <a:rPr lang="en-US" sz="2600" b="0" i="1" dirty="0" smtClean="0">
                                        <a:solidFill>
                                          <a:srgbClr val="00B050"/>
                                        </a:solidFill>
                                        <a:latin typeface="Cambria Math" charset="0"/>
                                      </a:rPr>
                                      <m:t>𝑝</m:t>
                                    </m:r>
                                  </m:sub>
                                </m:sSub>
                                <m:r>
                                  <a:rPr lang="en-US" sz="2600" b="0" i="1" dirty="0" smtClean="0">
                                    <a:solidFill>
                                      <a:srgbClr val="00B050"/>
                                    </a:solidFill>
                                    <a:latin typeface="Cambria Math" charset="0"/>
                                  </a:rPr>
                                  <m:t>(</m:t>
                                </m:r>
                                <m:r>
                                  <a:rPr lang="en-US" sz="2600" b="0" i="1" dirty="0" smtClean="0">
                                    <a:solidFill>
                                      <a:srgbClr val="00B050"/>
                                    </a:solidFill>
                                    <a:latin typeface="Cambria Math" charset="0"/>
                                  </a:rPr>
                                  <m:t>𝑓</m:t>
                                </m:r>
                                <m:r>
                                  <a:rPr lang="en-US" sz="2600" b="0" i="1" dirty="0" smtClean="0">
                                    <a:solidFill>
                                      <a:srgbClr val="00B050"/>
                                    </a:solidFill>
                                    <a:latin typeface="Cambria Math" charset="0"/>
                                  </a:rPr>
                                  <m:t>)</m:t>
                                </m:r>
                              </m:e>
                            </m:nary>
                          </m:e>
                        </m:nary>
                      </m:e>
                    </m:nary>
                  </m:oMath>
                </a14:m>
                <a:endParaRPr lang="en-US" b="0"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a:stretch>
              </a:blipFill>
            </p:spPr>
            <p:txBody>
              <a:bodyPr/>
              <a:lstStyle/>
              <a:p>
                <a:r>
                  <a:rPr lang="en-US">
                    <a:noFill/>
                  </a:rPr>
                  <a:t> </a:t>
                </a:r>
              </a:p>
            </p:txBody>
          </p:sp>
        </mc:Fallback>
      </mc:AlternateContent>
      <p:sp>
        <p:nvSpPr>
          <p:cNvPr id="6" name="TextBox 5"/>
          <p:cNvSpPr txBox="1"/>
          <p:nvPr/>
        </p:nvSpPr>
        <p:spPr>
          <a:xfrm>
            <a:off x="7312091" y="2903476"/>
            <a:ext cx="3862873" cy="1200329"/>
          </a:xfrm>
          <a:prstGeom prst="rect">
            <a:avLst/>
          </a:prstGeom>
          <a:noFill/>
        </p:spPr>
        <p:txBody>
          <a:bodyPr wrap="square" rtlCol="0">
            <a:spAutoFit/>
          </a:bodyPr>
          <a:lstStyle/>
          <a:p>
            <a:r>
              <a:rPr lang="en-US" sz="2400" dirty="0">
                <a:solidFill>
                  <a:srgbClr val="00B050"/>
                </a:solidFill>
              </a:rPr>
              <a:t>The flow constraint can be incorporated in the objective function</a:t>
            </a:r>
          </a:p>
        </p:txBody>
      </p:sp>
      <p:sp>
        <p:nvSpPr>
          <p:cNvPr id="9" name="Rectangle 8"/>
          <p:cNvSpPr/>
          <p:nvPr/>
        </p:nvSpPr>
        <p:spPr>
          <a:xfrm>
            <a:off x="1471905" y="3172409"/>
            <a:ext cx="5206481" cy="386580"/>
          </a:xfrm>
          <a:prstGeom prst="rect">
            <a:avLst/>
          </a:prstGeom>
          <a:noFill/>
          <a:ln w="3810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52914653-3E22-7FC2-2B56-331F4885F141}"/>
              </a:ext>
            </a:extLst>
          </p:cNvPr>
          <p:cNvSpPr>
            <a:spLocks noGrp="1"/>
          </p:cNvSpPr>
          <p:nvPr>
            <p:ph type="sldNum" sz="quarter" idx="12"/>
          </p:nvPr>
        </p:nvSpPr>
        <p:spPr/>
        <p:txBody>
          <a:bodyPr/>
          <a:lstStyle/>
          <a:p>
            <a:fld id="{5E14A864-8846-DC49-9FDC-14F56CA6E9FC}" type="slidenum">
              <a:rPr lang="en-US" smtClean="0"/>
              <a:t>87</a:t>
            </a:fld>
            <a:endParaRPr lang="en-US"/>
          </a:p>
        </p:txBody>
      </p:sp>
    </p:spTree>
    <p:extLst>
      <p:ext uri="{BB962C8B-B14F-4D97-AF65-F5344CB8AC3E}">
        <p14:creationId xmlns:p14="http://schemas.microsoft.com/office/powerpoint/2010/main" val="105499634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Traffic assignment</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89281" y="1600200"/>
                <a:ext cx="5285874" cy="4301681"/>
              </a:xfrm>
            </p:spPr>
            <p:txBody>
              <a:bodyPr>
                <a:normAutofit/>
              </a:bodyPr>
              <a:lstStyle/>
              <a:p>
                <a14:m>
                  <m:oMath xmlns:m="http://schemas.openxmlformats.org/officeDocument/2006/math">
                    <m:r>
                      <a:rPr lang="en-US" sz="2800" i="1" dirty="0" smtClean="0">
                        <a:latin typeface="Cambria Math" charset="0"/>
                      </a:rPr>
                      <m:t>𝑀𝑖𝑛𝑖𝑚𝑖𝑧𝑒</m:t>
                    </m:r>
                    <m:r>
                      <a:rPr lang="en-US" sz="2800" i="1" dirty="0" smtClean="0">
                        <a:latin typeface="Cambria Math" charset="0"/>
                      </a:rPr>
                      <m:t> </m:t>
                    </m:r>
                    <m:r>
                      <a:rPr lang="en-US" sz="2800" i="1" dirty="0" smtClean="0">
                        <a:solidFill>
                          <a:srgbClr val="FF0000"/>
                        </a:solidFill>
                        <a:latin typeface="Cambria Math" charset="0"/>
                      </a:rPr>
                      <m:t>𝐶</m:t>
                    </m:r>
                    <m:d>
                      <m:dPr>
                        <m:ctrlPr>
                          <a:rPr lang="en-US" sz="2800" i="1" dirty="0">
                            <a:solidFill>
                              <a:srgbClr val="FF0000"/>
                            </a:solidFill>
                            <a:latin typeface="Cambria Math" panose="02040503050406030204" pitchFamily="18" charset="0"/>
                          </a:rPr>
                        </m:ctrlPr>
                      </m:dPr>
                      <m:e>
                        <m:r>
                          <a:rPr lang="en-US" sz="2800" i="1" dirty="0">
                            <a:solidFill>
                              <a:srgbClr val="FF0000"/>
                            </a:solidFill>
                            <a:latin typeface="Cambria Math" charset="0"/>
                          </a:rPr>
                          <m:t>𝑓</m:t>
                        </m:r>
                      </m:e>
                    </m:d>
                    <m:r>
                      <a:rPr lang="en-US" sz="2800" i="1" dirty="0">
                        <a:solidFill>
                          <a:srgbClr val="FF0000"/>
                        </a:solidFill>
                        <a:latin typeface="Cambria Math" charset="0"/>
                      </a:rPr>
                      <m:t>=</m:t>
                    </m:r>
                    <m:nary>
                      <m:naryPr>
                        <m:chr m:val="∑"/>
                        <m:supHide m:val="on"/>
                        <m:ctrlPr>
                          <a:rPr lang="en-US" sz="2800" i="1" dirty="0">
                            <a:solidFill>
                              <a:srgbClr val="FF0000"/>
                            </a:solidFill>
                            <a:latin typeface="Cambria Math" panose="02040503050406030204" pitchFamily="18" charset="0"/>
                          </a:rPr>
                        </m:ctrlPr>
                      </m:naryPr>
                      <m:sub>
                        <m:r>
                          <a:rPr lang="en-US" sz="2800" b="0" i="1" dirty="0" smtClean="0">
                            <a:solidFill>
                              <a:srgbClr val="FF0000"/>
                            </a:solidFill>
                            <a:latin typeface="Cambria Math" charset="0"/>
                          </a:rPr>
                          <m:t>𝑝</m:t>
                        </m:r>
                      </m:sub>
                      <m:sup/>
                      <m:e>
                        <m:sSub>
                          <m:sSubPr>
                            <m:ctrlPr>
                              <a:rPr lang="en-US" sz="2800" i="1" dirty="0">
                                <a:solidFill>
                                  <a:srgbClr val="FF0000"/>
                                </a:solidFill>
                                <a:latin typeface="Cambria Math" panose="02040503050406030204" pitchFamily="18" charset="0"/>
                              </a:rPr>
                            </m:ctrlPr>
                          </m:sSubPr>
                          <m:e>
                            <m:r>
                              <a:rPr lang="en-US" sz="2800" i="1" dirty="0">
                                <a:solidFill>
                                  <a:srgbClr val="FF0000"/>
                                </a:solidFill>
                                <a:latin typeface="Cambria Math" charset="0"/>
                              </a:rPr>
                              <m:t>𝑙</m:t>
                            </m:r>
                          </m:e>
                          <m:sub>
                            <m:r>
                              <a:rPr lang="en-US" sz="2800" b="0" i="1" dirty="0" smtClean="0">
                                <a:solidFill>
                                  <a:srgbClr val="FF0000"/>
                                </a:solidFill>
                                <a:latin typeface="Cambria Math" charset="0"/>
                              </a:rPr>
                              <m:t>𝑝</m:t>
                            </m:r>
                          </m:sub>
                        </m:sSub>
                        <m:d>
                          <m:dPr>
                            <m:ctrlPr>
                              <a:rPr lang="en-US" sz="2800" i="1" dirty="0">
                                <a:solidFill>
                                  <a:srgbClr val="FF0000"/>
                                </a:solidFill>
                                <a:latin typeface="Cambria Math" panose="02040503050406030204" pitchFamily="18" charset="0"/>
                              </a:rPr>
                            </m:ctrlPr>
                          </m:dPr>
                          <m:e>
                            <m:r>
                              <a:rPr lang="en-US" sz="2800" b="0" i="1" dirty="0" smtClean="0">
                                <a:solidFill>
                                  <a:srgbClr val="FF0000"/>
                                </a:solidFill>
                                <a:latin typeface="Cambria Math" charset="0"/>
                              </a:rPr>
                              <m:t>𝑓</m:t>
                            </m:r>
                          </m:e>
                        </m:d>
                        <m:sSub>
                          <m:sSubPr>
                            <m:ctrlPr>
                              <a:rPr lang="en-US" sz="2800" i="1" dirty="0">
                                <a:solidFill>
                                  <a:srgbClr val="FF0000"/>
                                </a:solidFill>
                                <a:latin typeface="Cambria Math" panose="02040503050406030204" pitchFamily="18" charset="0"/>
                              </a:rPr>
                            </m:ctrlPr>
                          </m:sSubPr>
                          <m:e>
                            <m:r>
                              <a:rPr lang="en-US" sz="2800" i="1" dirty="0">
                                <a:solidFill>
                                  <a:srgbClr val="FF0000"/>
                                </a:solidFill>
                                <a:latin typeface="Cambria Math" charset="0"/>
                              </a:rPr>
                              <m:t>𝑓</m:t>
                            </m:r>
                          </m:e>
                          <m:sub>
                            <m:r>
                              <a:rPr lang="en-US" sz="2800" b="0" i="1" dirty="0" smtClean="0">
                                <a:solidFill>
                                  <a:srgbClr val="FF0000"/>
                                </a:solidFill>
                                <a:latin typeface="Cambria Math" charset="0"/>
                              </a:rPr>
                              <m:t>𝑝</m:t>
                            </m:r>
                          </m:sub>
                        </m:sSub>
                      </m:e>
                    </m:nary>
                  </m:oMath>
                </a14:m>
                <a:endParaRPr lang="en-US" sz="2800" dirty="0"/>
              </a:p>
              <a:p>
                <a:pPr marL="0" indent="0">
                  <a:buNone/>
                </a:pPr>
                <a:r>
                  <a:rPr lang="en-US" sz="2800" dirty="0"/>
                  <a:t>	S.T.</a:t>
                </a:r>
              </a:p>
              <a:p>
                <a:pPr lvl="2"/>
                <a14:m>
                  <m:oMath xmlns:m="http://schemas.openxmlformats.org/officeDocument/2006/math">
                    <m:nary>
                      <m:naryPr>
                        <m:chr m:val="∑"/>
                        <m:supHide m:val="on"/>
                        <m:ctrlPr>
                          <a:rPr lang="en-US" sz="2000" i="1" smtClean="0">
                            <a:solidFill>
                              <a:srgbClr val="FF0000"/>
                            </a:solidFill>
                            <a:latin typeface="Cambria Math" panose="02040503050406030204" pitchFamily="18" charset="0"/>
                          </a:rPr>
                        </m:ctrlPr>
                      </m:naryPr>
                      <m:sub>
                        <m:r>
                          <a:rPr lang="en-US" sz="2000" i="1">
                            <a:solidFill>
                              <a:srgbClr val="FF0000"/>
                            </a:solidFill>
                            <a:latin typeface="Cambria Math" charset="0"/>
                          </a:rPr>
                          <m:t>𝑝</m:t>
                        </m:r>
                        <m:r>
                          <a:rPr lang="en-US" sz="2000" i="1">
                            <a:solidFill>
                              <a:srgbClr val="FF0000"/>
                            </a:solidFill>
                            <a:latin typeface="Cambria Math" charset="0"/>
                          </a:rPr>
                          <m:t>∈</m:t>
                        </m:r>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charset="0"/>
                              </a:rPr>
                              <m:t>𝑝</m:t>
                            </m:r>
                          </m:e>
                          <m:sub>
                            <m:r>
                              <a:rPr lang="en-US" sz="2000" i="1">
                                <a:solidFill>
                                  <a:srgbClr val="FF0000"/>
                                </a:solidFill>
                                <a:latin typeface="Cambria Math" charset="0"/>
                              </a:rPr>
                              <m:t>𝑖</m:t>
                            </m:r>
                          </m:sub>
                        </m:sSub>
                      </m:sub>
                      <m:sup/>
                      <m:e>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charset="0"/>
                              </a:rPr>
                              <m:t>𝑓</m:t>
                            </m:r>
                          </m:e>
                          <m:sub>
                            <m:r>
                              <a:rPr lang="en-US" sz="2000" i="1">
                                <a:solidFill>
                                  <a:srgbClr val="FF0000"/>
                                </a:solidFill>
                                <a:latin typeface="Cambria Math" charset="0"/>
                              </a:rPr>
                              <m:t>𝑝</m:t>
                            </m:r>
                          </m:sub>
                        </m:sSub>
                      </m:e>
                    </m:nary>
                    <m:r>
                      <a:rPr lang="en-US" sz="2000" i="1">
                        <a:solidFill>
                          <a:srgbClr val="FF0000"/>
                        </a:solidFill>
                        <a:latin typeface="Cambria Math" charset="0"/>
                      </a:rPr>
                      <m:t>=</m:t>
                    </m:r>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charset="0"/>
                          </a:rPr>
                          <m:t>𝑑</m:t>
                        </m:r>
                      </m:e>
                      <m:sub>
                        <m:r>
                          <a:rPr lang="en-US" sz="2000" i="1">
                            <a:solidFill>
                              <a:srgbClr val="FF0000"/>
                            </a:solidFill>
                            <a:latin typeface="Cambria Math" charset="0"/>
                          </a:rPr>
                          <m:t>𝑖</m:t>
                        </m:r>
                      </m:sub>
                    </m:sSub>
                    <m:r>
                      <a:rPr lang="en-US" sz="2000" i="1">
                        <a:solidFill>
                          <a:srgbClr val="FF0000"/>
                        </a:solidFill>
                        <a:latin typeface="Cambria Math" charset="0"/>
                      </a:rPr>
                      <m:t>            ∀</m:t>
                    </m:r>
                    <m:r>
                      <a:rPr lang="en-US" sz="2000" i="1">
                        <a:solidFill>
                          <a:srgbClr val="FF0000"/>
                        </a:solidFill>
                        <a:latin typeface="Cambria Math" charset="0"/>
                      </a:rPr>
                      <m:t>𝑖</m:t>
                    </m:r>
                    <m:r>
                      <a:rPr lang="en-US" sz="2000" i="1">
                        <a:solidFill>
                          <a:srgbClr val="FF0000"/>
                        </a:solidFill>
                        <a:latin typeface="Cambria Math" charset="0"/>
                      </a:rPr>
                      <m:t>∈</m:t>
                    </m:r>
                    <m:d>
                      <m:dPr>
                        <m:begChr m:val="{"/>
                        <m:endChr m:val="}"/>
                        <m:ctrlPr>
                          <a:rPr lang="en-US" sz="2000" i="1">
                            <a:solidFill>
                              <a:srgbClr val="FF0000"/>
                            </a:solidFill>
                            <a:latin typeface="Cambria Math" panose="02040503050406030204" pitchFamily="18" charset="0"/>
                          </a:rPr>
                        </m:ctrlPr>
                      </m:dPr>
                      <m:e>
                        <m:r>
                          <a:rPr lang="en-US" sz="2000" i="1">
                            <a:solidFill>
                              <a:srgbClr val="FF0000"/>
                            </a:solidFill>
                            <a:latin typeface="Cambria Math" charset="0"/>
                          </a:rPr>
                          <m:t>1,…,</m:t>
                        </m:r>
                        <m:r>
                          <a:rPr lang="en-US" sz="2000" i="1">
                            <a:solidFill>
                              <a:srgbClr val="FF0000"/>
                            </a:solidFill>
                            <a:latin typeface="Cambria Math" charset="0"/>
                          </a:rPr>
                          <m:t>𝑘</m:t>
                        </m:r>
                      </m:e>
                    </m:d>
                  </m:oMath>
                </a14:m>
                <a:endParaRPr lang="en-US" sz="2000" dirty="0">
                  <a:solidFill>
                    <a:srgbClr val="FF0000"/>
                  </a:solidFill>
                </a:endParaRPr>
              </a:p>
              <a:p>
                <a:pPr lvl="2"/>
                <a14:m>
                  <m:oMath xmlns:m="http://schemas.openxmlformats.org/officeDocument/2006/math">
                    <m:sSub>
                      <m:sSubPr>
                        <m:ctrlPr>
                          <a:rPr lang="en-US" sz="2000" i="1" smtClean="0">
                            <a:solidFill>
                              <a:srgbClr val="FF0000"/>
                            </a:solidFill>
                            <a:latin typeface="Cambria Math" panose="02040503050406030204" pitchFamily="18" charset="0"/>
                          </a:rPr>
                        </m:ctrlPr>
                      </m:sSubPr>
                      <m:e>
                        <m:r>
                          <a:rPr lang="en-US" sz="2000" i="1">
                            <a:solidFill>
                              <a:srgbClr val="FF0000"/>
                            </a:solidFill>
                            <a:latin typeface="Cambria Math" charset="0"/>
                          </a:rPr>
                          <m:t>𝑓</m:t>
                        </m:r>
                      </m:e>
                      <m:sub>
                        <m:r>
                          <a:rPr lang="en-US" sz="2000" i="1">
                            <a:solidFill>
                              <a:srgbClr val="FF0000"/>
                            </a:solidFill>
                            <a:latin typeface="Cambria Math" charset="0"/>
                          </a:rPr>
                          <m:t>𝑝</m:t>
                        </m:r>
                      </m:sub>
                    </m:sSub>
                    <m:r>
                      <a:rPr lang="en-US" sz="2000" i="1">
                        <a:solidFill>
                          <a:srgbClr val="FF0000"/>
                        </a:solidFill>
                        <a:latin typeface="Cambria Math" charset="0"/>
                      </a:rPr>
                      <m:t>≥0                                      ∀</m:t>
                    </m:r>
                    <m:r>
                      <a:rPr lang="en-US" sz="2000" i="1">
                        <a:solidFill>
                          <a:srgbClr val="FF0000"/>
                        </a:solidFill>
                        <a:latin typeface="Cambria Math" charset="0"/>
                      </a:rPr>
                      <m:t>𝑝</m:t>
                    </m:r>
                    <m:r>
                      <a:rPr lang="en-US" sz="2000" i="1">
                        <a:solidFill>
                          <a:srgbClr val="FF0000"/>
                        </a:solidFill>
                        <a:latin typeface="Cambria Math" charset="0"/>
                      </a:rPr>
                      <m:t>∈</m:t>
                    </m:r>
                    <m:r>
                      <a:rPr lang="en-US" sz="2000" i="1">
                        <a:solidFill>
                          <a:srgbClr val="FF0000"/>
                        </a:solidFill>
                        <a:latin typeface="Cambria Math" charset="0"/>
                      </a:rPr>
                      <m:t>𝑃</m:t>
                    </m:r>
                  </m:oMath>
                </a14:m>
                <a:endParaRPr lang="en-US" sz="2000" dirty="0">
                  <a:solidFill>
                    <a:srgbClr val="FF0000"/>
                  </a:solidFill>
                </a:endParaRPr>
              </a:p>
              <a:p>
                <a:pPr lvl="2"/>
                <a:endParaRPr lang="en-US" sz="2000" dirty="0">
                  <a:solidFill>
                    <a:srgbClr val="FF0000"/>
                  </a:solidFill>
                </a:endParaRPr>
              </a:p>
              <a:p>
                <a:endParaRPr lang="en-US" sz="28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89281" y="1600200"/>
                <a:ext cx="5285874" cy="4301681"/>
              </a:xfrm>
              <a:blipFill rotWithShape="0">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2"/>
              <p:cNvSpPr txBox="1">
                <a:spLocks/>
              </p:cNvSpPr>
              <p:nvPr/>
            </p:nvSpPr>
            <p:spPr>
              <a:xfrm>
                <a:off x="6296526" y="1600200"/>
                <a:ext cx="5285874" cy="4301681"/>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Georgia" charset="0"/>
                    <a:ea typeface="Georgia" charset="0"/>
                    <a:cs typeface="Georgia" charset="0"/>
                  </a:defRPr>
                </a:lvl1pPr>
                <a:lvl2pPr marL="742950" indent="-285750" algn="l" defTabSz="457200" rtl="0" eaLnBrk="1" latinLnBrk="0" hangingPunct="1">
                  <a:spcBef>
                    <a:spcPct val="20000"/>
                  </a:spcBef>
                  <a:buFont typeface="Arial"/>
                  <a:buChar char="–"/>
                  <a:defRPr sz="2800" kern="1200">
                    <a:solidFill>
                      <a:schemeClr val="tx1"/>
                    </a:solidFill>
                    <a:latin typeface="Georgia" charset="0"/>
                    <a:ea typeface="Georgia" charset="0"/>
                    <a:cs typeface="Georgia" charset="0"/>
                  </a:defRPr>
                </a:lvl2pPr>
                <a:lvl3pPr marL="1143000" indent="-228600" algn="l" defTabSz="457200" rtl="0" eaLnBrk="1" latinLnBrk="0" hangingPunct="1">
                  <a:spcBef>
                    <a:spcPct val="20000"/>
                  </a:spcBef>
                  <a:buFont typeface="Arial"/>
                  <a:buChar char="•"/>
                  <a:defRPr sz="2400" kern="1200">
                    <a:solidFill>
                      <a:schemeClr val="tx1"/>
                    </a:solidFill>
                    <a:latin typeface="Georgia" charset="0"/>
                    <a:ea typeface="Georgia" charset="0"/>
                    <a:cs typeface="Georgia" charset="0"/>
                  </a:defRPr>
                </a:lvl3pPr>
                <a:lvl4pPr marL="1600200" indent="-228600" algn="l" defTabSz="457200" rtl="0" eaLnBrk="1" latinLnBrk="0" hangingPunct="1">
                  <a:spcBef>
                    <a:spcPct val="20000"/>
                  </a:spcBef>
                  <a:buFont typeface="Arial"/>
                  <a:buChar char="–"/>
                  <a:defRPr sz="2000" kern="1200">
                    <a:solidFill>
                      <a:schemeClr val="tx1"/>
                    </a:solidFill>
                    <a:latin typeface="Georgia" charset="0"/>
                    <a:ea typeface="Georgia" charset="0"/>
                    <a:cs typeface="Georgia" charset="0"/>
                  </a:defRPr>
                </a:lvl4pPr>
                <a:lvl5pPr marL="2057400" indent="-228600" algn="l" defTabSz="457200" rtl="0" eaLnBrk="1" latinLnBrk="0" hangingPunct="1">
                  <a:spcBef>
                    <a:spcPct val="20000"/>
                  </a:spcBef>
                  <a:buFont typeface="Arial"/>
                  <a:buChar char="»"/>
                  <a:defRPr sz="2000" kern="1200">
                    <a:solidFill>
                      <a:schemeClr val="tx1"/>
                    </a:solidFill>
                    <a:latin typeface="Georgia" charset="0"/>
                    <a:ea typeface="Georgia" charset="0"/>
                    <a:cs typeface="Georgia"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14:m>
                  <m:oMath xmlns:m="http://schemas.openxmlformats.org/officeDocument/2006/math">
                    <m:r>
                      <a:rPr lang="en-US" sz="2800" i="1" dirty="0" smtClean="0">
                        <a:latin typeface="Cambria Math" charset="0"/>
                      </a:rPr>
                      <m:t>𝑀𝑖𝑛𝑖𝑚𝑖𝑧𝑒</m:t>
                    </m:r>
                    <m:r>
                      <a:rPr lang="en-US" sz="2800" i="1" dirty="0" smtClean="0">
                        <a:latin typeface="Cambria Math" charset="0"/>
                      </a:rPr>
                      <m:t> </m:t>
                    </m:r>
                    <m:r>
                      <a:rPr lang="en-US" sz="2800" i="1" dirty="0" smtClean="0">
                        <a:solidFill>
                          <a:srgbClr val="FF0000"/>
                        </a:solidFill>
                        <a:latin typeface="Cambria Math" charset="0"/>
                      </a:rPr>
                      <m:t>𝐶</m:t>
                    </m:r>
                    <m:d>
                      <m:dPr>
                        <m:ctrlPr>
                          <a:rPr lang="en-US" sz="2800" i="1" dirty="0">
                            <a:solidFill>
                              <a:srgbClr val="FF0000"/>
                            </a:solidFill>
                            <a:latin typeface="Cambria Math" panose="02040503050406030204" pitchFamily="18" charset="0"/>
                          </a:rPr>
                        </m:ctrlPr>
                      </m:dPr>
                      <m:e>
                        <m:r>
                          <a:rPr lang="en-US" sz="2800" i="1" dirty="0">
                            <a:solidFill>
                              <a:srgbClr val="FF0000"/>
                            </a:solidFill>
                            <a:latin typeface="Cambria Math" charset="0"/>
                          </a:rPr>
                          <m:t>𝑓</m:t>
                        </m:r>
                      </m:e>
                    </m:d>
                    <m:r>
                      <a:rPr lang="en-US" sz="2800" i="1" dirty="0">
                        <a:solidFill>
                          <a:srgbClr val="FF0000"/>
                        </a:solidFill>
                        <a:latin typeface="Cambria Math" charset="0"/>
                      </a:rPr>
                      <m:t>=</m:t>
                    </m:r>
                    <m:nary>
                      <m:naryPr>
                        <m:chr m:val="∑"/>
                        <m:supHide m:val="on"/>
                        <m:ctrlPr>
                          <a:rPr lang="en-US" sz="2800" i="1" dirty="0">
                            <a:solidFill>
                              <a:srgbClr val="FF0000"/>
                            </a:solidFill>
                            <a:latin typeface="Cambria Math" panose="02040503050406030204" pitchFamily="18" charset="0"/>
                          </a:rPr>
                        </m:ctrlPr>
                      </m:naryPr>
                      <m:sub>
                        <m:r>
                          <a:rPr lang="en-US" sz="2800" b="0" i="1" dirty="0" smtClean="0">
                            <a:solidFill>
                              <a:srgbClr val="FF0000"/>
                            </a:solidFill>
                            <a:latin typeface="Cambria Math" charset="0"/>
                          </a:rPr>
                          <m:t>𝑝</m:t>
                        </m:r>
                      </m:sub>
                      <m:sup/>
                      <m:e>
                        <m:sSub>
                          <m:sSubPr>
                            <m:ctrlPr>
                              <a:rPr lang="en-US" sz="2800" i="1" dirty="0">
                                <a:solidFill>
                                  <a:srgbClr val="FF0000"/>
                                </a:solidFill>
                                <a:latin typeface="Cambria Math" panose="02040503050406030204" pitchFamily="18" charset="0"/>
                              </a:rPr>
                            </m:ctrlPr>
                          </m:sSubPr>
                          <m:e>
                            <m:r>
                              <a:rPr lang="en-US" sz="2800" i="1" dirty="0">
                                <a:solidFill>
                                  <a:srgbClr val="FF0000"/>
                                </a:solidFill>
                                <a:latin typeface="Cambria Math" charset="0"/>
                              </a:rPr>
                              <m:t>𝑙</m:t>
                            </m:r>
                          </m:e>
                          <m:sub>
                            <m:r>
                              <a:rPr lang="en-US" sz="2800" b="0" i="1" dirty="0" smtClean="0">
                                <a:solidFill>
                                  <a:srgbClr val="FF0000"/>
                                </a:solidFill>
                                <a:latin typeface="Cambria Math" charset="0"/>
                              </a:rPr>
                              <m:t>𝑝</m:t>
                            </m:r>
                          </m:sub>
                        </m:sSub>
                        <m:d>
                          <m:dPr>
                            <m:ctrlPr>
                              <a:rPr lang="en-US" sz="2800" i="1" dirty="0">
                                <a:solidFill>
                                  <a:srgbClr val="FF0000"/>
                                </a:solidFill>
                                <a:latin typeface="Cambria Math" panose="02040503050406030204" pitchFamily="18" charset="0"/>
                              </a:rPr>
                            </m:ctrlPr>
                          </m:dPr>
                          <m:e>
                            <m:r>
                              <a:rPr lang="en-US" sz="2800" b="0" i="1" dirty="0" smtClean="0">
                                <a:solidFill>
                                  <a:srgbClr val="FF0000"/>
                                </a:solidFill>
                                <a:latin typeface="Cambria Math" charset="0"/>
                              </a:rPr>
                              <m:t>𝑓</m:t>
                            </m:r>
                          </m:e>
                        </m:d>
                        <m:sSub>
                          <m:sSubPr>
                            <m:ctrlPr>
                              <a:rPr lang="en-US" sz="2800" i="1" dirty="0">
                                <a:solidFill>
                                  <a:srgbClr val="FF0000"/>
                                </a:solidFill>
                                <a:latin typeface="Cambria Math" panose="02040503050406030204" pitchFamily="18" charset="0"/>
                              </a:rPr>
                            </m:ctrlPr>
                          </m:sSubPr>
                          <m:e>
                            <m:r>
                              <a:rPr lang="en-US" sz="2800" i="1" dirty="0">
                                <a:solidFill>
                                  <a:srgbClr val="FF0000"/>
                                </a:solidFill>
                                <a:latin typeface="Cambria Math" charset="0"/>
                              </a:rPr>
                              <m:t>𝑓</m:t>
                            </m:r>
                          </m:e>
                          <m:sub>
                            <m:r>
                              <a:rPr lang="en-US" sz="2800" b="0" i="1" dirty="0" smtClean="0">
                                <a:solidFill>
                                  <a:srgbClr val="FF0000"/>
                                </a:solidFill>
                                <a:latin typeface="Cambria Math" charset="0"/>
                              </a:rPr>
                              <m:t>𝑝</m:t>
                            </m:r>
                          </m:sub>
                        </m:sSub>
                      </m:e>
                    </m:nary>
                  </m:oMath>
                </a14:m>
                <a:endParaRPr lang="en-US" sz="2800" dirty="0"/>
              </a:p>
              <a:p>
                <a:pPr marL="0" indent="0">
                  <a:buFont typeface="Arial"/>
                  <a:buNone/>
                </a:pPr>
                <a:r>
                  <a:rPr lang="en-US" sz="2800" dirty="0"/>
                  <a:t>	S.T.</a:t>
                </a:r>
              </a:p>
              <a:p>
                <a:pPr lvl="2"/>
                <a14:m>
                  <m:oMath xmlns:m="http://schemas.openxmlformats.org/officeDocument/2006/math">
                    <m:sSub>
                      <m:sSubPr>
                        <m:ctrlPr>
                          <a:rPr lang="en-US" sz="2000" b="0" i="1" smtClean="0">
                            <a:solidFill>
                              <a:srgbClr val="FF0000"/>
                            </a:solidFill>
                            <a:latin typeface="Cambria Math" panose="02040503050406030204" pitchFamily="18" charset="0"/>
                          </a:rPr>
                        </m:ctrlPr>
                      </m:sSubPr>
                      <m:e>
                        <m:r>
                          <a:rPr lang="en-US" sz="2000" b="0" i="1" smtClean="0">
                            <a:solidFill>
                              <a:srgbClr val="FF0000"/>
                            </a:solidFill>
                            <a:latin typeface="Cambria Math" charset="0"/>
                          </a:rPr>
                          <m:t>𝑑</m:t>
                        </m:r>
                      </m:e>
                      <m:sub>
                        <m:r>
                          <a:rPr lang="en-US" sz="2000" b="0" i="1" smtClean="0">
                            <a:solidFill>
                              <a:srgbClr val="FF0000"/>
                            </a:solidFill>
                            <a:latin typeface="Cambria Math" charset="0"/>
                          </a:rPr>
                          <m:t>𝑖</m:t>
                        </m:r>
                      </m:sub>
                    </m:sSub>
                    <m:r>
                      <a:rPr lang="en-US" sz="2000" b="0" i="1" smtClean="0">
                        <a:solidFill>
                          <a:srgbClr val="FF0000"/>
                        </a:solidFill>
                        <a:latin typeface="Cambria Math" charset="0"/>
                      </a:rPr>
                      <m:t>−</m:t>
                    </m:r>
                    <m:nary>
                      <m:naryPr>
                        <m:chr m:val="∑"/>
                        <m:supHide m:val="on"/>
                        <m:ctrlPr>
                          <a:rPr lang="en-US" sz="2000" i="1">
                            <a:solidFill>
                              <a:srgbClr val="FF0000"/>
                            </a:solidFill>
                            <a:latin typeface="Cambria Math" panose="02040503050406030204" pitchFamily="18" charset="0"/>
                          </a:rPr>
                        </m:ctrlPr>
                      </m:naryPr>
                      <m:sub>
                        <m:r>
                          <a:rPr lang="en-US" sz="2000" i="1">
                            <a:solidFill>
                              <a:srgbClr val="FF0000"/>
                            </a:solidFill>
                            <a:latin typeface="Cambria Math" charset="0"/>
                          </a:rPr>
                          <m:t>𝑝</m:t>
                        </m:r>
                        <m:r>
                          <a:rPr lang="en-US" sz="2000" i="1">
                            <a:solidFill>
                              <a:srgbClr val="FF0000"/>
                            </a:solidFill>
                            <a:latin typeface="Cambria Math" charset="0"/>
                          </a:rPr>
                          <m:t>∈</m:t>
                        </m:r>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charset="0"/>
                              </a:rPr>
                              <m:t>𝑝</m:t>
                            </m:r>
                          </m:e>
                          <m:sub>
                            <m:r>
                              <a:rPr lang="en-US" sz="2000" i="1">
                                <a:solidFill>
                                  <a:srgbClr val="FF0000"/>
                                </a:solidFill>
                                <a:latin typeface="Cambria Math" charset="0"/>
                              </a:rPr>
                              <m:t>𝑖</m:t>
                            </m:r>
                          </m:sub>
                        </m:sSub>
                      </m:sub>
                      <m:sup/>
                      <m:e>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charset="0"/>
                              </a:rPr>
                              <m:t>𝑓</m:t>
                            </m:r>
                          </m:e>
                          <m:sub>
                            <m:r>
                              <a:rPr lang="en-US" sz="2000" i="1">
                                <a:solidFill>
                                  <a:srgbClr val="FF0000"/>
                                </a:solidFill>
                                <a:latin typeface="Cambria Math" charset="0"/>
                              </a:rPr>
                              <m:t>𝑝</m:t>
                            </m:r>
                          </m:sub>
                        </m:sSub>
                      </m:e>
                    </m:nary>
                    <m:r>
                      <a:rPr lang="en-US" sz="2000" i="1">
                        <a:solidFill>
                          <a:srgbClr val="FF0000"/>
                        </a:solidFill>
                        <a:latin typeface="Cambria Math" charset="0"/>
                      </a:rPr>
                      <m:t>=</m:t>
                    </m:r>
                    <m:r>
                      <a:rPr lang="en-US" sz="2000" b="0" i="1" smtClean="0">
                        <a:solidFill>
                          <a:srgbClr val="FF0000"/>
                        </a:solidFill>
                        <a:latin typeface="Cambria Math" charset="0"/>
                      </a:rPr>
                      <m:t>0</m:t>
                    </m:r>
                    <m:r>
                      <a:rPr lang="en-US" sz="2000" i="1">
                        <a:solidFill>
                          <a:srgbClr val="FF0000"/>
                        </a:solidFill>
                        <a:latin typeface="Cambria Math" charset="0"/>
                      </a:rPr>
                      <m:t>    </m:t>
                    </m:r>
                    <m:r>
                      <a:rPr lang="en-US" sz="2000" b="0" i="1" smtClean="0">
                        <a:solidFill>
                          <a:srgbClr val="FF0000"/>
                        </a:solidFill>
                        <a:latin typeface="Cambria Math" charset="0"/>
                      </a:rPr>
                      <m:t>     </m:t>
                    </m:r>
                    <m:r>
                      <a:rPr lang="en-US" sz="2000" i="1">
                        <a:solidFill>
                          <a:srgbClr val="FF0000"/>
                        </a:solidFill>
                        <a:latin typeface="Cambria Math" charset="0"/>
                      </a:rPr>
                      <m:t>  ∀</m:t>
                    </m:r>
                    <m:r>
                      <a:rPr lang="en-US" sz="2000" i="1">
                        <a:solidFill>
                          <a:srgbClr val="FF0000"/>
                        </a:solidFill>
                        <a:latin typeface="Cambria Math" charset="0"/>
                      </a:rPr>
                      <m:t>𝑖</m:t>
                    </m:r>
                    <m:r>
                      <a:rPr lang="en-US" sz="2000" i="1">
                        <a:solidFill>
                          <a:srgbClr val="FF0000"/>
                        </a:solidFill>
                        <a:latin typeface="Cambria Math" charset="0"/>
                      </a:rPr>
                      <m:t>∈</m:t>
                    </m:r>
                    <m:d>
                      <m:dPr>
                        <m:begChr m:val="{"/>
                        <m:endChr m:val="}"/>
                        <m:ctrlPr>
                          <a:rPr lang="en-US" sz="2000" i="1">
                            <a:solidFill>
                              <a:srgbClr val="FF0000"/>
                            </a:solidFill>
                            <a:latin typeface="Cambria Math" panose="02040503050406030204" pitchFamily="18" charset="0"/>
                          </a:rPr>
                        </m:ctrlPr>
                      </m:dPr>
                      <m:e>
                        <m:r>
                          <a:rPr lang="en-US" sz="2000" i="1">
                            <a:solidFill>
                              <a:srgbClr val="FF0000"/>
                            </a:solidFill>
                            <a:latin typeface="Cambria Math" charset="0"/>
                          </a:rPr>
                          <m:t>1,…,</m:t>
                        </m:r>
                        <m:r>
                          <a:rPr lang="en-US" sz="2000" i="1">
                            <a:solidFill>
                              <a:srgbClr val="FF0000"/>
                            </a:solidFill>
                            <a:latin typeface="Cambria Math" charset="0"/>
                          </a:rPr>
                          <m:t>𝑘</m:t>
                        </m:r>
                      </m:e>
                    </m:d>
                  </m:oMath>
                </a14:m>
                <a:endParaRPr lang="en-US" sz="2000" dirty="0">
                  <a:solidFill>
                    <a:srgbClr val="FF0000"/>
                  </a:solidFill>
                </a:endParaRPr>
              </a:p>
              <a:p>
                <a:endParaRPr lang="en-US" sz="2800" dirty="0"/>
              </a:p>
            </p:txBody>
          </p:sp>
        </mc:Choice>
        <mc:Fallback xmlns="">
          <p:sp>
            <p:nvSpPr>
              <p:cNvPr id="4" name="Content Placeholder 2"/>
              <p:cNvSpPr txBox="1">
                <a:spLocks noRot="1" noChangeAspect="1" noMove="1" noResize="1" noEditPoints="1" noAdjustHandles="1" noChangeArrowheads="1" noChangeShapeType="1" noTextEdit="1"/>
              </p:cNvSpPr>
              <p:nvPr/>
            </p:nvSpPr>
            <p:spPr>
              <a:xfrm>
                <a:off x="6296526" y="1600200"/>
                <a:ext cx="5285874" cy="4301681"/>
              </a:xfrm>
              <a:prstGeom prst="rect">
                <a:avLst/>
              </a:prstGeom>
              <a:blipFill rotWithShape="0">
                <a:blip r:embed="rId3"/>
                <a:stretch>
                  <a:fillRect/>
                </a:stretch>
              </a:blipFill>
            </p:spPr>
            <p:txBody>
              <a:bodyPr/>
              <a:lstStyle/>
              <a:p>
                <a:r>
                  <a:rPr lang="en-US">
                    <a:noFill/>
                  </a:rPr>
                  <a:t> </a:t>
                </a:r>
              </a:p>
            </p:txBody>
          </p:sp>
        </mc:Fallback>
      </mc:AlternateContent>
      <p:sp>
        <p:nvSpPr>
          <p:cNvPr id="5" name="Notched Right Arrow 4"/>
          <p:cNvSpPr/>
          <p:nvPr/>
        </p:nvSpPr>
        <p:spPr>
          <a:xfrm>
            <a:off x="5775155" y="2767263"/>
            <a:ext cx="1046750" cy="577516"/>
          </a:xfrm>
          <a:prstGeom prst="notch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 name="Content Placeholder 2"/>
              <p:cNvSpPr txBox="1">
                <a:spLocks/>
              </p:cNvSpPr>
              <p:nvPr/>
            </p:nvSpPr>
            <p:spPr>
              <a:xfrm>
                <a:off x="861259" y="5271919"/>
                <a:ext cx="10469482" cy="271111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Georgia" charset="0"/>
                    <a:ea typeface="Georgia" charset="0"/>
                    <a:cs typeface="Georgia" charset="0"/>
                  </a:defRPr>
                </a:lvl1pPr>
                <a:lvl2pPr marL="742950" indent="-285750" algn="l" defTabSz="457200" rtl="0" eaLnBrk="1" latinLnBrk="0" hangingPunct="1">
                  <a:spcBef>
                    <a:spcPct val="20000"/>
                  </a:spcBef>
                  <a:buFont typeface="Arial"/>
                  <a:buChar char="–"/>
                  <a:defRPr sz="2800" kern="1200">
                    <a:solidFill>
                      <a:schemeClr val="tx1"/>
                    </a:solidFill>
                    <a:latin typeface="Georgia" charset="0"/>
                    <a:ea typeface="Georgia" charset="0"/>
                    <a:cs typeface="Georgia" charset="0"/>
                  </a:defRPr>
                </a:lvl2pPr>
                <a:lvl3pPr marL="1143000" indent="-228600" algn="l" defTabSz="457200" rtl="0" eaLnBrk="1" latinLnBrk="0" hangingPunct="1">
                  <a:spcBef>
                    <a:spcPct val="20000"/>
                  </a:spcBef>
                  <a:buFont typeface="Arial"/>
                  <a:buChar char="•"/>
                  <a:defRPr sz="2400" kern="1200">
                    <a:solidFill>
                      <a:schemeClr val="tx1"/>
                    </a:solidFill>
                    <a:latin typeface="Georgia" charset="0"/>
                    <a:ea typeface="Georgia" charset="0"/>
                    <a:cs typeface="Georgia" charset="0"/>
                  </a:defRPr>
                </a:lvl3pPr>
                <a:lvl4pPr marL="1600200" indent="-228600" algn="l" defTabSz="457200" rtl="0" eaLnBrk="1" latinLnBrk="0" hangingPunct="1">
                  <a:spcBef>
                    <a:spcPct val="20000"/>
                  </a:spcBef>
                  <a:buFont typeface="Arial"/>
                  <a:buChar char="–"/>
                  <a:defRPr sz="2000" kern="1200">
                    <a:solidFill>
                      <a:schemeClr val="tx1"/>
                    </a:solidFill>
                    <a:latin typeface="Georgia" charset="0"/>
                    <a:ea typeface="Georgia" charset="0"/>
                    <a:cs typeface="Georgia" charset="0"/>
                  </a:defRPr>
                </a:lvl4pPr>
                <a:lvl5pPr marL="2057400" indent="-228600" algn="l" defTabSz="457200" rtl="0" eaLnBrk="1" latinLnBrk="0" hangingPunct="1">
                  <a:spcBef>
                    <a:spcPct val="20000"/>
                  </a:spcBef>
                  <a:buFont typeface="Arial"/>
                  <a:buChar char="»"/>
                  <a:defRPr sz="2000" kern="1200">
                    <a:solidFill>
                      <a:schemeClr val="tx1"/>
                    </a:solidFill>
                    <a:latin typeface="Georgia" charset="0"/>
                    <a:ea typeface="Georgia" charset="0"/>
                    <a:cs typeface="Georgia"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14:m>
                  <m:oMath xmlns:m="http://schemas.openxmlformats.org/officeDocument/2006/math">
                    <m:r>
                      <m:rPr>
                        <m:nor/>
                      </m:rPr>
                      <a:rPr lang="en-US" sz="2800" smtClean="0"/>
                      <m:t>Lagrangian</m:t>
                    </m:r>
                    <m:r>
                      <m:rPr>
                        <m:nor/>
                      </m:rPr>
                      <a:rPr lang="en-US" sz="2800" smtClean="0"/>
                      <m:t> </m:t>
                    </m:r>
                    <m:r>
                      <m:rPr>
                        <m:nor/>
                      </m:rPr>
                      <a:rPr lang="en-US" sz="2800" smtClean="0"/>
                      <m:t>function</m:t>
                    </m:r>
                    <m:r>
                      <m:rPr>
                        <m:nor/>
                      </m:rPr>
                      <a:rPr lang="en-US" sz="2800" smtClean="0"/>
                      <m:t>:</m:t>
                    </m:r>
                    <m:r>
                      <a:rPr lang="en-US" sz="2800" b="0" i="1" smtClean="0">
                        <a:latin typeface="Cambria Math" charset="0"/>
                      </a:rPr>
                      <m:t> </m:t>
                    </m:r>
                  </m:oMath>
                </a14:m>
                <a:endParaRPr lang="en-US" sz="2800" b="0" i="1" dirty="0">
                  <a:latin typeface="Cambria Math" charset="0"/>
                </a:endParaRPr>
              </a:p>
              <a:p>
                <a:pPr lvl="1">
                  <a:buFont typeface="Wingdings" charset="2"/>
                  <a:buChar char="§"/>
                </a:pPr>
                <a14:m>
                  <m:oMath xmlns:m="http://schemas.openxmlformats.org/officeDocument/2006/math">
                    <m:r>
                      <a:rPr lang="en-US" sz="2000" i="1" dirty="0" smtClean="0">
                        <a:solidFill>
                          <a:srgbClr val="FF0000"/>
                        </a:solidFill>
                        <a:latin typeface="Cambria Math" charset="0"/>
                        <a:ea typeface="Cambria Math" charset="0"/>
                        <a:cs typeface="Cambria Math" charset="0"/>
                      </a:rPr>
                      <m:t>ℒ</m:t>
                    </m:r>
                    <m:d>
                      <m:dPr>
                        <m:ctrlPr>
                          <a:rPr lang="en-US" sz="2000" i="1" dirty="0">
                            <a:solidFill>
                              <a:srgbClr val="FF0000"/>
                            </a:solidFill>
                            <a:latin typeface="Cambria Math" panose="02040503050406030204" pitchFamily="18" charset="0"/>
                          </a:rPr>
                        </m:ctrlPr>
                      </m:dPr>
                      <m:e>
                        <m:r>
                          <a:rPr lang="en-US" sz="2000" i="1" dirty="0">
                            <a:solidFill>
                              <a:srgbClr val="FF0000"/>
                            </a:solidFill>
                            <a:latin typeface="Cambria Math" charset="0"/>
                          </a:rPr>
                          <m:t>𝑓</m:t>
                        </m:r>
                        <m:r>
                          <a:rPr lang="en-US" sz="2000" b="0" i="1" dirty="0" smtClean="0">
                            <a:solidFill>
                              <a:srgbClr val="FF0000"/>
                            </a:solidFill>
                            <a:latin typeface="Cambria Math" charset="0"/>
                          </a:rPr>
                          <m:t>,</m:t>
                        </m:r>
                        <m:r>
                          <a:rPr lang="en-US" sz="2000" b="0" i="1" dirty="0" smtClean="0">
                            <a:solidFill>
                              <a:srgbClr val="FF0000"/>
                            </a:solidFill>
                            <a:latin typeface="Cambria Math" charset="0"/>
                          </a:rPr>
                          <m:t>𝜆</m:t>
                        </m:r>
                      </m:e>
                    </m:d>
                    <m:r>
                      <a:rPr lang="en-US" sz="2000" i="1" dirty="0">
                        <a:solidFill>
                          <a:srgbClr val="FF0000"/>
                        </a:solidFill>
                        <a:latin typeface="Cambria Math" charset="0"/>
                      </a:rPr>
                      <m:t>=</m:t>
                    </m:r>
                    <m:nary>
                      <m:naryPr>
                        <m:chr m:val="∑"/>
                        <m:supHide m:val="on"/>
                        <m:ctrlPr>
                          <a:rPr lang="en-US" sz="2000" i="1" dirty="0">
                            <a:solidFill>
                              <a:srgbClr val="FF0000"/>
                            </a:solidFill>
                            <a:latin typeface="Cambria Math" panose="02040503050406030204" pitchFamily="18" charset="0"/>
                          </a:rPr>
                        </m:ctrlPr>
                      </m:naryPr>
                      <m:sub>
                        <m:r>
                          <a:rPr lang="en-US" sz="2000" b="0" i="1" dirty="0" smtClean="0">
                            <a:solidFill>
                              <a:srgbClr val="FF0000"/>
                            </a:solidFill>
                            <a:latin typeface="Cambria Math" charset="0"/>
                          </a:rPr>
                          <m:t>𝑝</m:t>
                        </m:r>
                      </m:sub>
                      <m:sup/>
                      <m:e>
                        <m:d>
                          <m:dPr>
                            <m:begChr m:val="["/>
                            <m:endChr m:val="]"/>
                            <m:ctrlPr>
                              <a:rPr lang="en-US" sz="2000" b="0" i="1" dirty="0" smtClean="0">
                                <a:solidFill>
                                  <a:srgbClr val="FF0000"/>
                                </a:solidFill>
                                <a:latin typeface="Cambria Math" panose="02040503050406030204" pitchFamily="18" charset="0"/>
                              </a:rPr>
                            </m:ctrlPr>
                          </m:dPr>
                          <m:e>
                            <m:sSub>
                              <m:sSubPr>
                                <m:ctrlPr>
                                  <a:rPr lang="en-US" sz="2000" i="1" dirty="0">
                                    <a:solidFill>
                                      <a:srgbClr val="FF0000"/>
                                    </a:solidFill>
                                    <a:latin typeface="Cambria Math" panose="02040503050406030204" pitchFamily="18" charset="0"/>
                                  </a:rPr>
                                </m:ctrlPr>
                              </m:sSubPr>
                              <m:e>
                                <m:r>
                                  <a:rPr lang="en-US" sz="2000" i="1" dirty="0">
                                    <a:solidFill>
                                      <a:srgbClr val="FF0000"/>
                                    </a:solidFill>
                                    <a:latin typeface="Cambria Math" charset="0"/>
                                  </a:rPr>
                                  <m:t>𝑙</m:t>
                                </m:r>
                              </m:e>
                              <m:sub>
                                <m:r>
                                  <a:rPr lang="en-US" sz="2000" b="0" i="1" dirty="0" smtClean="0">
                                    <a:solidFill>
                                      <a:srgbClr val="FF0000"/>
                                    </a:solidFill>
                                    <a:latin typeface="Cambria Math" charset="0"/>
                                  </a:rPr>
                                  <m:t>𝑝</m:t>
                                </m:r>
                              </m:sub>
                            </m:sSub>
                            <m:d>
                              <m:dPr>
                                <m:ctrlPr>
                                  <a:rPr lang="en-US" sz="2000" i="1" dirty="0">
                                    <a:solidFill>
                                      <a:srgbClr val="FF0000"/>
                                    </a:solidFill>
                                    <a:latin typeface="Cambria Math" panose="02040503050406030204" pitchFamily="18" charset="0"/>
                                  </a:rPr>
                                </m:ctrlPr>
                              </m:dPr>
                              <m:e>
                                <m:r>
                                  <a:rPr lang="en-US" sz="2000" b="0" i="1" dirty="0" smtClean="0">
                                    <a:solidFill>
                                      <a:srgbClr val="FF0000"/>
                                    </a:solidFill>
                                    <a:latin typeface="Cambria Math" charset="0"/>
                                  </a:rPr>
                                  <m:t>𝑓</m:t>
                                </m:r>
                              </m:e>
                            </m:d>
                            <m:sSub>
                              <m:sSubPr>
                                <m:ctrlPr>
                                  <a:rPr lang="en-US" sz="2000" i="1" dirty="0">
                                    <a:solidFill>
                                      <a:srgbClr val="FF0000"/>
                                    </a:solidFill>
                                    <a:latin typeface="Cambria Math" panose="02040503050406030204" pitchFamily="18" charset="0"/>
                                  </a:rPr>
                                </m:ctrlPr>
                              </m:sSubPr>
                              <m:e>
                                <m:r>
                                  <a:rPr lang="en-US" sz="2000" i="1" dirty="0">
                                    <a:solidFill>
                                      <a:srgbClr val="FF0000"/>
                                    </a:solidFill>
                                    <a:latin typeface="Cambria Math" charset="0"/>
                                  </a:rPr>
                                  <m:t>𝑓</m:t>
                                </m:r>
                              </m:e>
                              <m:sub>
                                <m:r>
                                  <a:rPr lang="en-US" sz="2000" b="0" i="1" dirty="0" smtClean="0">
                                    <a:solidFill>
                                      <a:srgbClr val="FF0000"/>
                                    </a:solidFill>
                                    <a:latin typeface="Cambria Math" charset="0"/>
                                  </a:rPr>
                                  <m:t>𝑝</m:t>
                                </m:r>
                              </m:sub>
                            </m:sSub>
                          </m:e>
                        </m:d>
                        <m:r>
                          <a:rPr lang="en-US" sz="2000" b="0" i="1" dirty="0" smtClean="0">
                            <a:solidFill>
                              <a:srgbClr val="FF0000"/>
                            </a:solidFill>
                            <a:latin typeface="Cambria Math" charset="0"/>
                          </a:rPr>
                          <m:t>+</m:t>
                        </m:r>
                        <m:nary>
                          <m:naryPr>
                            <m:chr m:val="∑"/>
                            <m:supHide m:val="on"/>
                            <m:ctrlPr>
                              <a:rPr lang="en-US" sz="2000" b="0" i="1" dirty="0" smtClean="0">
                                <a:solidFill>
                                  <a:srgbClr val="FF0000"/>
                                </a:solidFill>
                                <a:latin typeface="Cambria Math" panose="02040503050406030204" pitchFamily="18" charset="0"/>
                              </a:rPr>
                            </m:ctrlPr>
                          </m:naryPr>
                          <m:sub>
                            <m:r>
                              <a:rPr lang="en-US" sz="2000" b="0" i="1" dirty="0" smtClean="0">
                                <a:solidFill>
                                  <a:srgbClr val="FF0000"/>
                                </a:solidFill>
                                <a:latin typeface="Cambria Math" charset="0"/>
                              </a:rPr>
                              <m:t>𝑖</m:t>
                            </m:r>
                          </m:sub>
                          <m:sup/>
                          <m:e>
                            <m:sSub>
                              <m:sSubPr>
                                <m:ctrlPr>
                                  <a:rPr lang="en-US" sz="2000" i="1" dirty="0">
                                    <a:solidFill>
                                      <a:srgbClr val="FF0000"/>
                                    </a:solidFill>
                                    <a:latin typeface="Cambria Math" panose="02040503050406030204" pitchFamily="18" charset="0"/>
                                  </a:rPr>
                                </m:ctrlPr>
                              </m:sSubPr>
                              <m:e>
                                <m:r>
                                  <a:rPr lang="en-US" sz="2000" i="1" dirty="0">
                                    <a:solidFill>
                                      <a:srgbClr val="FF0000"/>
                                    </a:solidFill>
                                    <a:latin typeface="Cambria Math" charset="0"/>
                                  </a:rPr>
                                  <m:t>𝜆</m:t>
                                </m:r>
                              </m:e>
                              <m:sub>
                                <m:r>
                                  <a:rPr lang="en-US" sz="2000" i="1" dirty="0">
                                    <a:solidFill>
                                      <a:srgbClr val="FF0000"/>
                                    </a:solidFill>
                                    <a:latin typeface="Cambria Math" charset="0"/>
                                  </a:rPr>
                                  <m:t>𝑖</m:t>
                                </m:r>
                              </m:sub>
                            </m:sSub>
                            <m:d>
                              <m:dPr>
                                <m:ctrlPr>
                                  <a:rPr lang="en-US" sz="2000" i="1" dirty="0">
                                    <a:solidFill>
                                      <a:srgbClr val="FF0000"/>
                                    </a:solidFill>
                                    <a:latin typeface="Cambria Math" panose="02040503050406030204" pitchFamily="18" charset="0"/>
                                  </a:rPr>
                                </m:ctrlPr>
                              </m:dPr>
                              <m:e>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charset="0"/>
                                      </a:rPr>
                                      <m:t>𝑑</m:t>
                                    </m:r>
                                  </m:e>
                                  <m:sub>
                                    <m:r>
                                      <a:rPr lang="en-US" sz="2000" i="1">
                                        <a:solidFill>
                                          <a:srgbClr val="FF0000"/>
                                        </a:solidFill>
                                        <a:latin typeface="Cambria Math" charset="0"/>
                                      </a:rPr>
                                      <m:t>𝑖</m:t>
                                    </m:r>
                                  </m:sub>
                                </m:sSub>
                                <m:r>
                                  <a:rPr lang="en-US" sz="2000" i="1">
                                    <a:solidFill>
                                      <a:srgbClr val="FF0000"/>
                                    </a:solidFill>
                                    <a:latin typeface="Cambria Math" charset="0"/>
                                  </a:rPr>
                                  <m:t>−</m:t>
                                </m:r>
                                <m:nary>
                                  <m:naryPr>
                                    <m:chr m:val="∑"/>
                                    <m:supHide m:val="on"/>
                                    <m:ctrlPr>
                                      <a:rPr lang="en-US" sz="2000" i="1">
                                        <a:solidFill>
                                          <a:srgbClr val="FF0000"/>
                                        </a:solidFill>
                                        <a:latin typeface="Cambria Math" panose="02040503050406030204" pitchFamily="18" charset="0"/>
                                      </a:rPr>
                                    </m:ctrlPr>
                                  </m:naryPr>
                                  <m:sub>
                                    <m:r>
                                      <a:rPr lang="en-US" sz="2000" i="1">
                                        <a:solidFill>
                                          <a:srgbClr val="FF0000"/>
                                        </a:solidFill>
                                        <a:latin typeface="Cambria Math" charset="0"/>
                                      </a:rPr>
                                      <m:t>𝑝</m:t>
                                    </m:r>
                                    <m:r>
                                      <a:rPr lang="en-US" sz="2000" i="1">
                                        <a:solidFill>
                                          <a:srgbClr val="FF0000"/>
                                        </a:solidFill>
                                        <a:latin typeface="Cambria Math" charset="0"/>
                                      </a:rPr>
                                      <m:t>∈</m:t>
                                    </m:r>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charset="0"/>
                                          </a:rPr>
                                          <m:t>𝑝</m:t>
                                        </m:r>
                                      </m:e>
                                      <m:sub>
                                        <m:r>
                                          <a:rPr lang="en-US" sz="2000" i="1">
                                            <a:solidFill>
                                              <a:srgbClr val="FF0000"/>
                                            </a:solidFill>
                                            <a:latin typeface="Cambria Math" charset="0"/>
                                          </a:rPr>
                                          <m:t>𝑖</m:t>
                                        </m:r>
                                      </m:sub>
                                    </m:sSub>
                                  </m:sub>
                                  <m:sup/>
                                  <m:e>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charset="0"/>
                                          </a:rPr>
                                          <m:t>𝑓</m:t>
                                        </m:r>
                                      </m:e>
                                      <m:sub>
                                        <m:r>
                                          <a:rPr lang="en-US" sz="2000" i="1">
                                            <a:solidFill>
                                              <a:srgbClr val="FF0000"/>
                                            </a:solidFill>
                                            <a:latin typeface="Cambria Math" charset="0"/>
                                          </a:rPr>
                                          <m:t>𝑝</m:t>
                                        </m:r>
                                      </m:sub>
                                    </m:sSub>
                                  </m:e>
                                </m:nary>
                              </m:e>
                            </m:d>
                          </m:e>
                        </m:nary>
                      </m:e>
                    </m:nary>
                  </m:oMath>
                </a14:m>
                <a:endParaRPr lang="en-US" sz="2400" dirty="0"/>
              </a:p>
              <a:p>
                <a:pPr marL="0" indent="0">
                  <a:buFont typeface="Arial"/>
                  <a:buNone/>
                </a:pPr>
                <a:r>
                  <a:rPr lang="en-US" sz="2800" dirty="0"/>
                  <a:t>	</a:t>
                </a:r>
              </a:p>
            </p:txBody>
          </p:sp>
        </mc:Choice>
        <mc:Fallback xmlns="">
          <p:sp>
            <p:nvSpPr>
              <p:cNvPr id="6" name="Content Placeholder 2"/>
              <p:cNvSpPr txBox="1">
                <a:spLocks noRot="1" noChangeAspect="1" noMove="1" noResize="1" noEditPoints="1" noAdjustHandles="1" noChangeArrowheads="1" noChangeShapeType="1" noTextEdit="1"/>
              </p:cNvSpPr>
              <p:nvPr/>
            </p:nvSpPr>
            <p:spPr>
              <a:xfrm>
                <a:off x="861259" y="5271919"/>
                <a:ext cx="10469482" cy="2711115"/>
              </a:xfrm>
              <a:prstGeom prst="rect">
                <a:avLst/>
              </a:prstGeom>
              <a:blipFill rotWithShape="0">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8773407" y="4349995"/>
                <a:ext cx="2081917" cy="83106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charset="0"/>
                                </a:rPr>
                                <m:t>𝜆</m:t>
                              </m:r>
                            </m:e>
                            <m:sub>
                              <m:r>
                                <a:rPr lang="en-US" b="0" i="1" smtClean="0">
                                  <a:solidFill>
                                    <a:srgbClr val="FF0000"/>
                                  </a:solidFill>
                                  <a:latin typeface="Cambria Math" charset="0"/>
                                </a:rPr>
                                <m:t>𝑖</m:t>
                              </m:r>
                            </m:sub>
                          </m:sSub>
                          <m:d>
                            <m:dPr>
                              <m:ctrlPr>
                                <a:rPr lang="en-US" b="0" i="1" smtClean="0">
                                  <a:solidFill>
                                    <a:srgbClr val="FF0000"/>
                                  </a:solidFill>
                                  <a:latin typeface="Cambria Math" panose="02040503050406030204" pitchFamily="18" charset="0"/>
                                </a:rPr>
                              </m:ctrlPr>
                            </m:d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charset="0"/>
                                    </a:rPr>
                                    <m:t>𝑑</m:t>
                                  </m:r>
                                </m:e>
                                <m:sub>
                                  <m:r>
                                    <a:rPr lang="en-US" b="0" i="1" smtClean="0">
                                      <a:solidFill>
                                        <a:srgbClr val="FF0000"/>
                                      </a:solidFill>
                                      <a:latin typeface="Cambria Math" charset="0"/>
                                    </a:rPr>
                                    <m:t>𝑖</m:t>
                                  </m:r>
                                </m:sub>
                              </m:sSub>
                              <m:r>
                                <a:rPr lang="en-US" i="1">
                                  <a:solidFill>
                                    <a:srgbClr val="FF0000"/>
                                  </a:solidFill>
                                  <a:latin typeface="Cambria Math" charset="0"/>
                                </a:rPr>
                                <m:t>−</m:t>
                              </m:r>
                              <m:nary>
                                <m:naryPr>
                                  <m:chr m:val="∑"/>
                                  <m:supHide m:val="on"/>
                                  <m:ctrlPr>
                                    <a:rPr lang="en-US" i="1">
                                      <a:solidFill>
                                        <a:srgbClr val="FF0000"/>
                                      </a:solidFill>
                                      <a:latin typeface="Cambria Math" panose="02040503050406030204" pitchFamily="18" charset="0"/>
                                    </a:rPr>
                                  </m:ctrlPr>
                                </m:naryPr>
                                <m:sub>
                                  <m:r>
                                    <a:rPr lang="en-US" i="1">
                                      <a:solidFill>
                                        <a:srgbClr val="FF0000"/>
                                      </a:solidFill>
                                      <a:latin typeface="Cambria Math" charset="0"/>
                                    </a:rPr>
                                    <m:t>𝑝</m:t>
                                  </m:r>
                                  <m:r>
                                    <a:rPr lang="en-US" i="1">
                                      <a:solidFill>
                                        <a:srgbClr val="FF0000"/>
                                      </a:solidFill>
                                      <a:latin typeface="Cambria Math" charset="0"/>
                                    </a:rPr>
                                    <m:t>∈</m:t>
                                  </m:r>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charset="0"/>
                                        </a:rPr>
                                        <m:t>𝑝</m:t>
                                      </m:r>
                                    </m:e>
                                    <m:sub>
                                      <m:r>
                                        <a:rPr lang="en-US" b="0" i="1" smtClean="0">
                                          <a:solidFill>
                                            <a:srgbClr val="FF0000"/>
                                          </a:solidFill>
                                          <a:latin typeface="Cambria Math" charset="0"/>
                                        </a:rPr>
                                        <m:t>𝑖</m:t>
                                      </m:r>
                                    </m:sub>
                                  </m:sSub>
                                </m:sub>
                                <m:sup/>
                                <m:e>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𝑓</m:t>
                                      </m:r>
                                    </m:e>
                                    <m:sub>
                                      <m:r>
                                        <a:rPr lang="en-US" i="1">
                                          <a:solidFill>
                                            <a:srgbClr val="FF0000"/>
                                          </a:solidFill>
                                          <a:latin typeface="Cambria Math" charset="0"/>
                                        </a:rPr>
                                        <m:t>𝑝</m:t>
                                      </m:r>
                                    </m:sub>
                                  </m:sSub>
                                </m:e>
                              </m:nary>
                            </m:e>
                          </m:d>
                        </m:e>
                        <m:sub/>
                      </m:sSub>
                    </m:oMath>
                  </m:oMathPara>
                </a14:m>
                <a:endParaRPr lang="en-US" dirty="0"/>
              </a:p>
            </p:txBody>
          </p:sp>
        </mc:Choice>
        <mc:Fallback xmlns="">
          <p:sp>
            <p:nvSpPr>
              <p:cNvPr id="7" name="Rectangle 6"/>
              <p:cNvSpPr>
                <a:spLocks noRot="1" noChangeAspect="1" noMove="1" noResize="1" noEditPoints="1" noAdjustHandles="1" noChangeArrowheads="1" noChangeShapeType="1" noTextEdit="1"/>
              </p:cNvSpPr>
              <p:nvPr/>
            </p:nvSpPr>
            <p:spPr>
              <a:xfrm>
                <a:off x="8773407" y="4349995"/>
                <a:ext cx="2081917" cy="831061"/>
              </a:xfrm>
              <a:prstGeom prst="rect">
                <a:avLst/>
              </a:prstGeom>
              <a:blipFill rotWithShape="0">
                <a:blip r:embed="rId5"/>
                <a:stretch>
                  <a:fillRect/>
                </a:stretch>
              </a:blipFill>
            </p:spPr>
            <p:txBody>
              <a:bodyPr/>
              <a:lstStyle/>
              <a:p>
                <a:r>
                  <a:rPr lang="en-US">
                    <a:noFill/>
                  </a:rPr>
                  <a:t> </a:t>
                </a:r>
              </a:p>
            </p:txBody>
          </p:sp>
        </mc:Fallback>
      </mc:AlternateContent>
      <p:sp>
        <p:nvSpPr>
          <p:cNvPr id="8" name="Notched Right Arrow 7"/>
          <p:cNvSpPr/>
          <p:nvPr/>
        </p:nvSpPr>
        <p:spPr>
          <a:xfrm rot="2792970">
            <a:off x="8416088" y="3634561"/>
            <a:ext cx="1046750" cy="577516"/>
          </a:xfrm>
          <a:prstGeom prst="notch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Notched Right Arrow 8"/>
          <p:cNvSpPr/>
          <p:nvPr/>
        </p:nvSpPr>
        <p:spPr>
          <a:xfrm rot="9812923">
            <a:off x="7652294" y="4823397"/>
            <a:ext cx="1046750" cy="577516"/>
          </a:xfrm>
          <a:prstGeom prst="notch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Slide Number Placeholder 9">
            <a:extLst>
              <a:ext uri="{FF2B5EF4-FFF2-40B4-BE49-F238E27FC236}">
                <a16:creationId xmlns:a16="http://schemas.microsoft.com/office/drawing/2014/main" id="{1DD75CB7-94EE-C883-0FE3-6A67C664E4FB}"/>
              </a:ext>
            </a:extLst>
          </p:cNvPr>
          <p:cNvSpPr>
            <a:spLocks noGrp="1"/>
          </p:cNvSpPr>
          <p:nvPr>
            <p:ph type="sldNum" sz="quarter" idx="12"/>
          </p:nvPr>
        </p:nvSpPr>
        <p:spPr/>
        <p:txBody>
          <a:bodyPr/>
          <a:lstStyle/>
          <a:p>
            <a:fld id="{5E14A864-8846-DC49-9FDC-14F56CA6E9FC}" type="slidenum">
              <a:rPr lang="en-US" smtClean="0"/>
              <a:t>88</a:t>
            </a:fld>
            <a:endParaRPr lang="en-US"/>
          </a:p>
        </p:txBody>
      </p:sp>
    </p:spTree>
    <p:extLst>
      <p:ext uri="{BB962C8B-B14F-4D97-AF65-F5344CB8AC3E}">
        <p14:creationId xmlns:p14="http://schemas.microsoft.com/office/powerpoint/2010/main" val="1101781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p:bldP spid="8" grpId="0" animBg="1"/>
      <p:bldP spid="9"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Traffic assignment</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14:m>
                  <m:oMath xmlns:m="http://schemas.openxmlformats.org/officeDocument/2006/math">
                    <m:r>
                      <a:rPr lang="en-US" sz="2400" i="1" dirty="0" smtClean="0">
                        <a:latin typeface="Cambria Math" charset="0"/>
                        <a:ea typeface="Cambria Math" charset="0"/>
                        <a:cs typeface="Cambria Math" charset="0"/>
                      </a:rPr>
                      <m:t>ℒ</m:t>
                    </m:r>
                    <m:d>
                      <m:dPr>
                        <m:ctrlPr>
                          <a:rPr lang="en-US" sz="2400" i="1" dirty="0">
                            <a:latin typeface="Cambria Math" panose="02040503050406030204" pitchFamily="18" charset="0"/>
                          </a:rPr>
                        </m:ctrlPr>
                      </m:dPr>
                      <m:e>
                        <m:r>
                          <a:rPr lang="en-US" sz="2400" i="1" dirty="0">
                            <a:latin typeface="Cambria Math" charset="0"/>
                          </a:rPr>
                          <m:t>𝑓</m:t>
                        </m:r>
                        <m:r>
                          <a:rPr lang="en-US" sz="2400" i="1" dirty="0">
                            <a:latin typeface="Cambria Math" charset="0"/>
                          </a:rPr>
                          <m:t>,</m:t>
                        </m:r>
                        <m:r>
                          <a:rPr lang="en-US" sz="2400" i="1" dirty="0">
                            <a:latin typeface="Cambria Math" charset="0"/>
                          </a:rPr>
                          <m:t>𝜆</m:t>
                        </m:r>
                      </m:e>
                    </m:d>
                    <m:r>
                      <a:rPr lang="en-US" sz="2400" i="1" dirty="0">
                        <a:latin typeface="Cambria Math" charset="0"/>
                      </a:rPr>
                      <m:t>=</m:t>
                    </m:r>
                    <m:nary>
                      <m:naryPr>
                        <m:chr m:val="∑"/>
                        <m:supHide m:val="on"/>
                        <m:ctrlPr>
                          <a:rPr lang="en-US" sz="2400" i="1" dirty="0">
                            <a:latin typeface="Cambria Math" panose="02040503050406030204" pitchFamily="18" charset="0"/>
                          </a:rPr>
                        </m:ctrlPr>
                      </m:naryPr>
                      <m:sub>
                        <m:r>
                          <a:rPr lang="en-US" sz="2400" b="0" i="1" dirty="0" smtClean="0">
                            <a:latin typeface="Cambria Math" charset="0"/>
                          </a:rPr>
                          <m:t>𝑝</m:t>
                        </m:r>
                      </m:sub>
                      <m:sup/>
                      <m:e>
                        <m:d>
                          <m:dPr>
                            <m:begChr m:val="["/>
                            <m:endChr m:val="]"/>
                            <m:ctrlPr>
                              <a:rPr lang="en-US" sz="2400" i="1" dirty="0">
                                <a:latin typeface="Cambria Math" panose="02040503050406030204" pitchFamily="18" charset="0"/>
                              </a:rPr>
                            </m:ctrlPr>
                          </m:dPr>
                          <m:e>
                            <m:sSub>
                              <m:sSubPr>
                                <m:ctrlPr>
                                  <a:rPr lang="en-US" sz="2400" i="1" dirty="0">
                                    <a:latin typeface="Cambria Math" panose="02040503050406030204" pitchFamily="18" charset="0"/>
                                  </a:rPr>
                                </m:ctrlPr>
                              </m:sSubPr>
                              <m:e>
                                <m:r>
                                  <a:rPr lang="en-US" sz="2400" i="1" dirty="0">
                                    <a:latin typeface="Cambria Math" charset="0"/>
                                  </a:rPr>
                                  <m:t>𝑙</m:t>
                                </m:r>
                              </m:e>
                              <m:sub>
                                <m:r>
                                  <a:rPr lang="en-US" sz="2400" b="0" i="1" dirty="0" smtClean="0">
                                    <a:latin typeface="Cambria Math" charset="0"/>
                                  </a:rPr>
                                  <m:t>𝑝</m:t>
                                </m:r>
                              </m:sub>
                            </m:sSub>
                            <m:d>
                              <m:dPr>
                                <m:ctrlPr>
                                  <a:rPr lang="en-US" sz="2400" i="1" dirty="0">
                                    <a:latin typeface="Cambria Math" panose="02040503050406030204" pitchFamily="18" charset="0"/>
                                  </a:rPr>
                                </m:ctrlPr>
                              </m:dPr>
                              <m:e>
                                <m:r>
                                  <a:rPr lang="en-US" sz="2400" i="1" dirty="0" smtClean="0">
                                    <a:latin typeface="Cambria Math" charset="0"/>
                                  </a:rPr>
                                  <m:t>𝑓</m:t>
                                </m:r>
                              </m:e>
                            </m:d>
                            <m:sSub>
                              <m:sSubPr>
                                <m:ctrlPr>
                                  <a:rPr lang="en-US" sz="2400" i="1" dirty="0">
                                    <a:latin typeface="Cambria Math" panose="02040503050406030204" pitchFamily="18" charset="0"/>
                                  </a:rPr>
                                </m:ctrlPr>
                              </m:sSubPr>
                              <m:e>
                                <m:r>
                                  <a:rPr lang="en-US" sz="2400" i="1" dirty="0">
                                    <a:latin typeface="Cambria Math" charset="0"/>
                                  </a:rPr>
                                  <m:t>𝑓</m:t>
                                </m:r>
                              </m:e>
                              <m:sub>
                                <m:r>
                                  <a:rPr lang="en-US" sz="2400" b="0" i="1" dirty="0" smtClean="0">
                                    <a:latin typeface="Cambria Math" charset="0"/>
                                  </a:rPr>
                                  <m:t>𝑝</m:t>
                                </m:r>
                              </m:sub>
                            </m:sSub>
                          </m:e>
                        </m:d>
                        <m:r>
                          <a:rPr lang="en-US" sz="2400" i="1" dirty="0">
                            <a:latin typeface="Cambria Math" charset="0"/>
                          </a:rPr>
                          <m:t>+</m:t>
                        </m:r>
                        <m:nary>
                          <m:naryPr>
                            <m:chr m:val="∑"/>
                            <m:supHide m:val="on"/>
                            <m:ctrlPr>
                              <a:rPr lang="en-US" sz="2400" i="1" dirty="0">
                                <a:latin typeface="Cambria Math" panose="02040503050406030204" pitchFamily="18" charset="0"/>
                              </a:rPr>
                            </m:ctrlPr>
                          </m:naryPr>
                          <m:sub>
                            <m:r>
                              <a:rPr lang="en-US" sz="2400" i="1" dirty="0">
                                <a:latin typeface="Cambria Math" charset="0"/>
                              </a:rPr>
                              <m:t>𝑖</m:t>
                            </m:r>
                          </m:sub>
                          <m:sup/>
                          <m:e>
                            <m:sSub>
                              <m:sSubPr>
                                <m:ctrlPr>
                                  <a:rPr lang="en-US" sz="2400" i="1" dirty="0">
                                    <a:latin typeface="Cambria Math" panose="02040503050406030204" pitchFamily="18" charset="0"/>
                                  </a:rPr>
                                </m:ctrlPr>
                              </m:sSubPr>
                              <m:e>
                                <m:r>
                                  <a:rPr lang="en-US" sz="2400" i="1" dirty="0">
                                    <a:latin typeface="Cambria Math" charset="0"/>
                                  </a:rPr>
                                  <m:t>𝜆</m:t>
                                </m:r>
                              </m:e>
                              <m:sub>
                                <m:r>
                                  <a:rPr lang="en-US" sz="2400" i="1" dirty="0">
                                    <a:latin typeface="Cambria Math" charset="0"/>
                                  </a:rPr>
                                  <m:t>𝑖</m:t>
                                </m:r>
                              </m:sub>
                            </m:sSub>
                            <m:d>
                              <m:dPr>
                                <m:ctrlPr>
                                  <a:rPr lang="en-US" sz="2400" i="1" dirty="0">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charset="0"/>
                                      </a:rPr>
                                      <m:t>𝑑</m:t>
                                    </m:r>
                                  </m:e>
                                  <m:sub>
                                    <m:r>
                                      <a:rPr lang="en-US" sz="2400" i="1">
                                        <a:latin typeface="Cambria Math" charset="0"/>
                                      </a:rPr>
                                      <m:t>𝑖</m:t>
                                    </m:r>
                                  </m:sub>
                                </m:sSub>
                                <m:r>
                                  <a:rPr lang="en-US" sz="2400" i="1">
                                    <a:latin typeface="Cambria Math" charset="0"/>
                                  </a:rPr>
                                  <m:t>−</m:t>
                                </m:r>
                                <m:nary>
                                  <m:naryPr>
                                    <m:chr m:val="∑"/>
                                    <m:supHide m:val="on"/>
                                    <m:ctrlPr>
                                      <a:rPr lang="en-US" sz="2400" i="1">
                                        <a:latin typeface="Cambria Math" panose="02040503050406030204" pitchFamily="18" charset="0"/>
                                      </a:rPr>
                                    </m:ctrlPr>
                                  </m:naryPr>
                                  <m:sub>
                                    <m:r>
                                      <a:rPr lang="en-US" sz="2400" i="1">
                                        <a:latin typeface="Cambria Math" charset="0"/>
                                      </a:rPr>
                                      <m:t>𝑝</m:t>
                                    </m:r>
                                    <m:r>
                                      <a:rPr lang="en-US" sz="2400" i="1">
                                        <a:latin typeface="Cambria Math" charset="0"/>
                                      </a:rPr>
                                      <m:t>∈</m:t>
                                    </m:r>
                                    <m:sSub>
                                      <m:sSubPr>
                                        <m:ctrlPr>
                                          <a:rPr lang="en-US" sz="2400" i="1">
                                            <a:latin typeface="Cambria Math" panose="02040503050406030204" pitchFamily="18" charset="0"/>
                                          </a:rPr>
                                        </m:ctrlPr>
                                      </m:sSubPr>
                                      <m:e>
                                        <m:r>
                                          <a:rPr lang="en-US" sz="2400" i="1">
                                            <a:latin typeface="Cambria Math" charset="0"/>
                                          </a:rPr>
                                          <m:t>𝑝</m:t>
                                        </m:r>
                                      </m:e>
                                      <m:sub>
                                        <m:r>
                                          <a:rPr lang="en-US" sz="2400" i="1">
                                            <a:latin typeface="Cambria Math" charset="0"/>
                                          </a:rPr>
                                          <m:t>𝑖</m:t>
                                        </m:r>
                                      </m:sub>
                                    </m:sSub>
                                  </m:sub>
                                  <m:sup/>
                                  <m:e>
                                    <m:sSub>
                                      <m:sSubPr>
                                        <m:ctrlPr>
                                          <a:rPr lang="en-US" sz="2400" i="1">
                                            <a:latin typeface="Cambria Math" panose="02040503050406030204" pitchFamily="18" charset="0"/>
                                          </a:rPr>
                                        </m:ctrlPr>
                                      </m:sSubPr>
                                      <m:e>
                                        <m:r>
                                          <a:rPr lang="en-US" sz="2400" i="1">
                                            <a:latin typeface="Cambria Math" charset="0"/>
                                          </a:rPr>
                                          <m:t>𝑓</m:t>
                                        </m:r>
                                      </m:e>
                                      <m:sub>
                                        <m:r>
                                          <a:rPr lang="en-US" sz="2400" i="1">
                                            <a:latin typeface="Cambria Math" charset="0"/>
                                          </a:rPr>
                                          <m:t>𝑝</m:t>
                                        </m:r>
                                      </m:sub>
                                    </m:sSub>
                                  </m:e>
                                </m:nary>
                              </m:e>
                            </m:d>
                          </m:e>
                        </m:nary>
                      </m:e>
                    </m:nary>
                  </m:oMath>
                </a14:m>
                <a:endParaRPr lang="en-US" dirty="0"/>
              </a:p>
              <a:p>
                <a:pPr lvl="1">
                  <a:buFont typeface="Wingdings" charset="2"/>
                  <a:buChar char="§"/>
                </a:pPr>
                <a14:m>
                  <m:oMath xmlns:m="http://schemas.openxmlformats.org/officeDocument/2006/math">
                    <m:sSub>
                      <m:sSubPr>
                        <m:ctrlPr>
                          <a:rPr lang="en-US" i="1" dirty="0">
                            <a:latin typeface="Cambria Math" panose="02040503050406030204" pitchFamily="18" charset="0"/>
                          </a:rPr>
                        </m:ctrlPr>
                      </m:sSubPr>
                      <m:e>
                        <m:r>
                          <a:rPr lang="en-US" i="1" dirty="0">
                            <a:latin typeface="Cambria Math" charset="0"/>
                          </a:rPr>
                          <m:t>𝑓</m:t>
                        </m:r>
                      </m:e>
                      <m:sub>
                        <m:r>
                          <a:rPr lang="en-US" i="1" dirty="0">
                            <a:latin typeface="Cambria Math" charset="0"/>
                          </a:rPr>
                          <m:t>𝑝</m:t>
                        </m:r>
                      </m:sub>
                    </m:sSub>
                    <m:r>
                      <a:rPr lang="en-US" i="1" dirty="0">
                        <a:latin typeface="Cambria Math" charset="0"/>
                      </a:rPr>
                      <m:t>≥0</m:t>
                    </m:r>
                  </m:oMath>
                </a14:m>
                <a:endParaRPr lang="en-US" dirty="0"/>
              </a:p>
              <a:p>
                <a:pPr lvl="1">
                  <a:buFont typeface="Wingdings" charset="2"/>
                  <a:buChar char="§"/>
                </a:pPr>
                <a14:m>
                  <m:oMath xmlns:m="http://schemas.openxmlformats.org/officeDocument/2006/math">
                    <m:f>
                      <m:fPr>
                        <m:ctrlPr>
                          <a:rPr lang="mr-IN" sz="2000" i="1" dirty="0">
                            <a:latin typeface="Cambria Math" panose="02040503050406030204" pitchFamily="18" charset="0"/>
                          </a:rPr>
                        </m:ctrlPr>
                      </m:fPr>
                      <m:num>
                        <m:r>
                          <a:rPr lang="mr-IN" sz="2000" i="1" dirty="0">
                            <a:latin typeface="Cambria Math" charset="0"/>
                          </a:rPr>
                          <m:t>𝜕</m:t>
                        </m:r>
                        <m:r>
                          <a:rPr lang="en-US" sz="2000" i="1" dirty="0">
                            <a:latin typeface="Cambria Math" charset="0"/>
                            <a:ea typeface="Cambria Math" charset="0"/>
                            <a:cs typeface="Cambria Math" charset="0"/>
                          </a:rPr>
                          <m:t>ℒ</m:t>
                        </m:r>
                      </m:num>
                      <m:den>
                        <m:r>
                          <a:rPr lang="mr-IN" sz="2000" i="1" dirty="0">
                            <a:latin typeface="Cambria Math" charset="0"/>
                          </a:rPr>
                          <m:t>𝜕</m:t>
                        </m:r>
                        <m:sSub>
                          <m:sSubPr>
                            <m:ctrlPr>
                              <a:rPr lang="en-US" sz="2000" i="1" dirty="0">
                                <a:latin typeface="Cambria Math" panose="02040503050406030204" pitchFamily="18" charset="0"/>
                              </a:rPr>
                            </m:ctrlPr>
                          </m:sSubPr>
                          <m:e>
                            <m:r>
                              <a:rPr lang="en-US" sz="2000" i="1" dirty="0">
                                <a:latin typeface="Cambria Math" charset="0"/>
                              </a:rPr>
                              <m:t>𝑓</m:t>
                            </m:r>
                          </m:e>
                          <m:sub>
                            <m:r>
                              <a:rPr lang="en-US" sz="2000" i="1" dirty="0">
                                <a:latin typeface="Cambria Math" charset="0"/>
                              </a:rPr>
                              <m:t>𝑝</m:t>
                            </m:r>
                          </m:sub>
                        </m:sSub>
                      </m:den>
                    </m:f>
                    <m:r>
                      <a:rPr lang="en-US" sz="2000" b="0" i="1" dirty="0" smtClean="0">
                        <a:latin typeface="Cambria Math" charset="0"/>
                      </a:rPr>
                      <m:t>=</m:t>
                    </m:r>
                    <m:sSub>
                      <m:sSubPr>
                        <m:ctrlPr>
                          <a:rPr lang="en-US" sz="2000" i="1" dirty="0">
                            <a:latin typeface="Cambria Math" panose="02040503050406030204" pitchFamily="18" charset="0"/>
                          </a:rPr>
                        </m:ctrlPr>
                      </m:sSubPr>
                      <m:e>
                        <m:r>
                          <a:rPr lang="en-US" sz="2000" i="1" dirty="0">
                            <a:latin typeface="Cambria Math" charset="0"/>
                          </a:rPr>
                          <m:t>𝑙</m:t>
                        </m:r>
                      </m:e>
                      <m:sub>
                        <m:r>
                          <a:rPr lang="en-US" sz="2000" i="1" dirty="0">
                            <a:latin typeface="Cambria Math" charset="0"/>
                          </a:rPr>
                          <m:t>𝑝</m:t>
                        </m:r>
                      </m:sub>
                    </m:sSub>
                    <m:d>
                      <m:dPr>
                        <m:ctrlPr>
                          <a:rPr lang="en-US" sz="2000" i="1" dirty="0">
                            <a:latin typeface="Cambria Math" panose="02040503050406030204" pitchFamily="18" charset="0"/>
                          </a:rPr>
                        </m:ctrlPr>
                      </m:dPr>
                      <m:e>
                        <m:r>
                          <a:rPr lang="en-US" sz="2000" b="0" i="1" dirty="0" smtClean="0">
                            <a:latin typeface="Cambria Math" charset="0"/>
                          </a:rPr>
                          <m:t>𝑓</m:t>
                        </m:r>
                      </m:e>
                    </m:d>
                    <m:r>
                      <a:rPr lang="en-US" sz="2000" b="0" i="1" dirty="0" smtClean="0">
                        <a:latin typeface="Cambria Math" charset="0"/>
                      </a:rPr>
                      <m:t>+</m:t>
                    </m:r>
                    <m:sSub>
                      <m:sSubPr>
                        <m:ctrlPr>
                          <a:rPr lang="en-US" sz="2000" b="0" i="1" dirty="0" smtClean="0">
                            <a:latin typeface="Cambria Math" panose="02040503050406030204" pitchFamily="18" charset="0"/>
                          </a:rPr>
                        </m:ctrlPr>
                      </m:sSubPr>
                      <m:e>
                        <m:r>
                          <a:rPr lang="en-US" sz="2000" b="0" i="1" dirty="0" smtClean="0">
                            <a:latin typeface="Cambria Math" charset="0"/>
                          </a:rPr>
                          <m:t>𝑓</m:t>
                        </m:r>
                      </m:e>
                      <m:sub>
                        <m:r>
                          <a:rPr lang="en-US" sz="2000" b="0" i="1" dirty="0" smtClean="0">
                            <a:latin typeface="Cambria Math" charset="0"/>
                          </a:rPr>
                          <m:t>𝑝</m:t>
                        </m:r>
                      </m:sub>
                    </m:sSub>
                    <m:sSubSup>
                      <m:sSubSupPr>
                        <m:ctrlPr>
                          <a:rPr lang="en-US" sz="2000" b="0" i="1" dirty="0" smtClean="0">
                            <a:latin typeface="Cambria Math" panose="02040503050406030204" pitchFamily="18" charset="0"/>
                          </a:rPr>
                        </m:ctrlPr>
                      </m:sSubSupPr>
                      <m:e>
                        <m:r>
                          <a:rPr lang="en-US" sz="2000" i="1" dirty="0">
                            <a:latin typeface="Cambria Math" charset="0"/>
                          </a:rPr>
                          <m:t>𝑙</m:t>
                        </m:r>
                      </m:e>
                      <m:sub>
                        <m:r>
                          <a:rPr lang="en-US" sz="2000" i="1" dirty="0">
                            <a:latin typeface="Cambria Math" charset="0"/>
                          </a:rPr>
                          <m:t>𝑝</m:t>
                        </m:r>
                      </m:sub>
                      <m:sup>
                        <m:r>
                          <a:rPr lang="en-US" sz="2000" b="0" i="1" dirty="0" smtClean="0">
                            <a:latin typeface="Cambria Math" charset="0"/>
                          </a:rPr>
                          <m:t>′</m:t>
                        </m:r>
                      </m:sup>
                    </m:sSubSup>
                    <m:d>
                      <m:dPr>
                        <m:ctrlPr>
                          <a:rPr lang="en-US" sz="2000" i="1" dirty="0">
                            <a:latin typeface="Cambria Math" panose="02040503050406030204" pitchFamily="18" charset="0"/>
                          </a:rPr>
                        </m:ctrlPr>
                      </m:dPr>
                      <m:e>
                        <m:r>
                          <a:rPr lang="en-US" sz="2000" b="0" i="1" dirty="0" smtClean="0">
                            <a:latin typeface="Cambria Math" charset="0"/>
                          </a:rPr>
                          <m:t>𝑓</m:t>
                        </m:r>
                      </m:e>
                    </m:d>
                    <m:r>
                      <a:rPr lang="en-US" sz="2000" b="0" i="1" dirty="0" smtClean="0">
                        <a:latin typeface="Cambria Math" charset="0"/>
                      </a:rPr>
                      <m:t>−</m:t>
                    </m:r>
                    <m:sSub>
                      <m:sSubPr>
                        <m:ctrlPr>
                          <a:rPr lang="en-US" sz="2000" i="1" dirty="0">
                            <a:latin typeface="Cambria Math" panose="02040503050406030204" pitchFamily="18" charset="0"/>
                          </a:rPr>
                        </m:ctrlPr>
                      </m:sSubPr>
                      <m:e>
                        <m:r>
                          <a:rPr lang="en-US" sz="2000" i="1" dirty="0">
                            <a:latin typeface="Cambria Math" charset="0"/>
                          </a:rPr>
                          <m:t>𝜆</m:t>
                        </m:r>
                      </m:e>
                      <m:sub>
                        <m:r>
                          <a:rPr lang="en-US" sz="2000" i="1" dirty="0">
                            <a:latin typeface="Cambria Math" charset="0"/>
                          </a:rPr>
                          <m:t>𝑖</m:t>
                        </m:r>
                        <m:r>
                          <a:rPr lang="en-US" sz="2000" b="0" i="1" dirty="0" smtClean="0">
                            <a:latin typeface="Cambria Math" charset="0"/>
                          </a:rPr>
                          <m:t>:</m:t>
                        </m:r>
                        <m:r>
                          <a:rPr lang="en-US" sz="2000" b="0" i="1" dirty="0" smtClean="0">
                            <a:latin typeface="Cambria Math" charset="0"/>
                          </a:rPr>
                          <m:t>𝑝</m:t>
                        </m:r>
                        <m:r>
                          <a:rPr lang="en-US" sz="2000" b="0" i="1" dirty="0" smtClean="0">
                            <a:latin typeface="Cambria Math" charset="0"/>
                          </a:rPr>
                          <m:t>∈</m:t>
                        </m:r>
                        <m:sSub>
                          <m:sSubPr>
                            <m:ctrlPr>
                              <a:rPr lang="en-US" sz="2000" b="0" i="1" dirty="0" smtClean="0">
                                <a:latin typeface="Cambria Math" panose="02040503050406030204" pitchFamily="18" charset="0"/>
                              </a:rPr>
                            </m:ctrlPr>
                          </m:sSubPr>
                          <m:e>
                            <m:r>
                              <a:rPr lang="en-US" sz="2000" b="0" i="1" dirty="0" smtClean="0">
                                <a:latin typeface="Cambria Math" charset="0"/>
                              </a:rPr>
                              <m:t>𝑝</m:t>
                            </m:r>
                          </m:e>
                          <m:sub>
                            <m:r>
                              <a:rPr lang="en-US" sz="2000" b="0" i="1" dirty="0" smtClean="0">
                                <a:latin typeface="Cambria Math" charset="0"/>
                              </a:rPr>
                              <m:t>𝑖</m:t>
                            </m:r>
                          </m:sub>
                        </m:sSub>
                      </m:sub>
                    </m:sSub>
                    <m:r>
                      <a:rPr lang="en-US" sz="2000" i="1" dirty="0">
                        <a:latin typeface="Cambria Math" charset="0"/>
                      </a:rPr>
                      <m:t>≥0</m:t>
                    </m:r>
                    <m:r>
                      <a:rPr lang="en-US" sz="2000" i="1" dirty="0">
                        <a:latin typeface="Cambria Math" charset="0"/>
                        <a:ea typeface="Cambria Math" charset="0"/>
                        <a:cs typeface="Cambria Math" charset="0"/>
                      </a:rPr>
                      <m:t>≡</m:t>
                    </m:r>
                    <m:sSub>
                      <m:sSubPr>
                        <m:ctrlPr>
                          <a:rPr lang="en-US" sz="2000" i="1" dirty="0">
                            <a:latin typeface="Cambria Math" panose="02040503050406030204" pitchFamily="18" charset="0"/>
                          </a:rPr>
                        </m:ctrlPr>
                      </m:sSubPr>
                      <m:e>
                        <m:r>
                          <a:rPr lang="en-US" sz="2000" i="1" dirty="0">
                            <a:latin typeface="Cambria Math" charset="0"/>
                          </a:rPr>
                          <m:t>𝑙</m:t>
                        </m:r>
                      </m:e>
                      <m:sub>
                        <m:r>
                          <a:rPr lang="en-US" sz="2000" i="1" dirty="0">
                            <a:latin typeface="Cambria Math" charset="0"/>
                          </a:rPr>
                          <m:t>𝑝</m:t>
                        </m:r>
                      </m:sub>
                    </m:sSub>
                    <m:d>
                      <m:dPr>
                        <m:ctrlPr>
                          <a:rPr lang="en-US" sz="2000" i="1" dirty="0">
                            <a:latin typeface="Cambria Math" panose="02040503050406030204" pitchFamily="18" charset="0"/>
                          </a:rPr>
                        </m:ctrlPr>
                      </m:dPr>
                      <m:e>
                        <m:r>
                          <a:rPr lang="en-US" sz="2000" b="0" i="1" dirty="0" smtClean="0">
                            <a:latin typeface="Cambria Math" charset="0"/>
                          </a:rPr>
                          <m:t>𝑓</m:t>
                        </m:r>
                      </m:e>
                    </m:d>
                    <m:r>
                      <a:rPr lang="en-US" sz="2000" i="1" dirty="0">
                        <a:latin typeface="Cambria Math" charset="0"/>
                      </a:rPr>
                      <m:t>+</m:t>
                    </m:r>
                    <m:sSub>
                      <m:sSubPr>
                        <m:ctrlPr>
                          <a:rPr lang="en-US" sz="2000" i="1" dirty="0">
                            <a:latin typeface="Cambria Math" panose="02040503050406030204" pitchFamily="18" charset="0"/>
                          </a:rPr>
                        </m:ctrlPr>
                      </m:sSubPr>
                      <m:e>
                        <m:r>
                          <a:rPr lang="en-US" sz="2000" i="1" dirty="0">
                            <a:latin typeface="Cambria Math" charset="0"/>
                          </a:rPr>
                          <m:t>𝑓</m:t>
                        </m:r>
                      </m:e>
                      <m:sub>
                        <m:r>
                          <a:rPr lang="en-US" sz="2000" i="1" dirty="0">
                            <a:latin typeface="Cambria Math" charset="0"/>
                          </a:rPr>
                          <m:t>𝑝</m:t>
                        </m:r>
                      </m:sub>
                    </m:sSub>
                    <m:sSubSup>
                      <m:sSubSupPr>
                        <m:ctrlPr>
                          <a:rPr lang="en-US" sz="2000" i="1" dirty="0">
                            <a:latin typeface="Cambria Math" panose="02040503050406030204" pitchFamily="18" charset="0"/>
                          </a:rPr>
                        </m:ctrlPr>
                      </m:sSubSupPr>
                      <m:e>
                        <m:r>
                          <a:rPr lang="en-US" sz="2000" i="1" dirty="0">
                            <a:latin typeface="Cambria Math" charset="0"/>
                          </a:rPr>
                          <m:t>𝑙</m:t>
                        </m:r>
                      </m:e>
                      <m:sub>
                        <m:r>
                          <a:rPr lang="en-US" sz="2000" i="1" dirty="0">
                            <a:latin typeface="Cambria Math" charset="0"/>
                          </a:rPr>
                          <m:t>𝑝</m:t>
                        </m:r>
                      </m:sub>
                      <m:sup>
                        <m:r>
                          <a:rPr lang="en-US" sz="2000" i="1" dirty="0">
                            <a:latin typeface="Cambria Math" charset="0"/>
                          </a:rPr>
                          <m:t>′</m:t>
                        </m:r>
                      </m:sup>
                    </m:sSubSup>
                    <m:d>
                      <m:dPr>
                        <m:ctrlPr>
                          <a:rPr lang="en-US" sz="2000" i="1" dirty="0">
                            <a:latin typeface="Cambria Math" panose="02040503050406030204" pitchFamily="18" charset="0"/>
                          </a:rPr>
                        </m:ctrlPr>
                      </m:dPr>
                      <m:e>
                        <m:r>
                          <a:rPr lang="en-US" sz="2000" b="0" i="1" dirty="0" smtClean="0">
                            <a:latin typeface="Cambria Math" charset="0"/>
                          </a:rPr>
                          <m:t>𝑓</m:t>
                        </m:r>
                      </m:e>
                    </m:d>
                    <m:r>
                      <a:rPr lang="en-US" sz="2000" b="0" i="1" dirty="0" smtClean="0">
                        <a:latin typeface="Cambria Math" charset="0"/>
                      </a:rPr>
                      <m:t>≥</m:t>
                    </m:r>
                    <m:sSub>
                      <m:sSubPr>
                        <m:ctrlPr>
                          <a:rPr lang="en-US" sz="2000" i="1" dirty="0">
                            <a:latin typeface="Cambria Math" panose="02040503050406030204" pitchFamily="18" charset="0"/>
                          </a:rPr>
                        </m:ctrlPr>
                      </m:sSubPr>
                      <m:e>
                        <m:r>
                          <a:rPr lang="en-US" sz="2000" i="1" dirty="0">
                            <a:latin typeface="Cambria Math" charset="0"/>
                          </a:rPr>
                          <m:t>𝜆</m:t>
                        </m:r>
                      </m:e>
                      <m:sub>
                        <m:r>
                          <a:rPr lang="en-US" sz="2000" i="1" dirty="0">
                            <a:latin typeface="Cambria Math" charset="0"/>
                          </a:rPr>
                          <m:t>𝑖</m:t>
                        </m:r>
                        <m:r>
                          <a:rPr lang="en-US" sz="2000" i="1" dirty="0">
                            <a:latin typeface="Cambria Math" charset="0"/>
                          </a:rPr>
                          <m:t>:</m:t>
                        </m:r>
                        <m:r>
                          <a:rPr lang="en-US" sz="2000" i="1" dirty="0">
                            <a:latin typeface="Cambria Math" charset="0"/>
                          </a:rPr>
                          <m:t>𝑝</m:t>
                        </m:r>
                        <m:r>
                          <a:rPr lang="en-US" sz="2000" i="1" dirty="0">
                            <a:latin typeface="Cambria Math" charset="0"/>
                          </a:rPr>
                          <m:t>∈</m:t>
                        </m:r>
                        <m:sSub>
                          <m:sSubPr>
                            <m:ctrlPr>
                              <a:rPr lang="en-US" sz="2000" i="1" dirty="0">
                                <a:latin typeface="Cambria Math" panose="02040503050406030204" pitchFamily="18" charset="0"/>
                              </a:rPr>
                            </m:ctrlPr>
                          </m:sSubPr>
                          <m:e>
                            <m:r>
                              <a:rPr lang="en-US" sz="2000" i="1" dirty="0">
                                <a:latin typeface="Cambria Math" charset="0"/>
                              </a:rPr>
                              <m:t>𝑝</m:t>
                            </m:r>
                          </m:e>
                          <m:sub>
                            <m:r>
                              <a:rPr lang="en-US" sz="2000" i="1" dirty="0">
                                <a:latin typeface="Cambria Math" charset="0"/>
                              </a:rPr>
                              <m:t>𝑖</m:t>
                            </m:r>
                          </m:sub>
                        </m:sSub>
                      </m:sub>
                    </m:sSub>
                  </m:oMath>
                </a14:m>
                <a:endParaRPr lang="en-US" dirty="0"/>
              </a:p>
              <a:p>
                <a:pPr lvl="1">
                  <a:buFont typeface="Wingdings" charset="2"/>
                  <a:buChar char="§"/>
                </a:pPr>
                <a14:m>
                  <m:oMath xmlns:m="http://schemas.openxmlformats.org/officeDocument/2006/math">
                    <m:sSub>
                      <m:sSubPr>
                        <m:ctrlPr>
                          <a:rPr lang="en-US" i="1" dirty="0">
                            <a:latin typeface="Cambria Math" panose="02040503050406030204" pitchFamily="18" charset="0"/>
                          </a:rPr>
                        </m:ctrlPr>
                      </m:sSubPr>
                      <m:e>
                        <m:r>
                          <a:rPr lang="en-US" i="1" dirty="0">
                            <a:latin typeface="Cambria Math" charset="0"/>
                          </a:rPr>
                          <m:t>𝑓</m:t>
                        </m:r>
                      </m:e>
                      <m:sub>
                        <m:r>
                          <a:rPr lang="en-US" i="1" dirty="0">
                            <a:latin typeface="Cambria Math" charset="0"/>
                          </a:rPr>
                          <m:t>𝑝</m:t>
                        </m:r>
                      </m:sub>
                    </m:sSub>
                    <m:f>
                      <m:fPr>
                        <m:ctrlPr>
                          <a:rPr lang="mr-IN" i="1" dirty="0">
                            <a:latin typeface="Cambria Math" panose="02040503050406030204" pitchFamily="18" charset="0"/>
                          </a:rPr>
                        </m:ctrlPr>
                      </m:fPr>
                      <m:num>
                        <m:r>
                          <a:rPr lang="mr-IN" i="1" dirty="0">
                            <a:latin typeface="Cambria Math" charset="0"/>
                          </a:rPr>
                          <m:t>𝜕</m:t>
                        </m:r>
                        <m:r>
                          <a:rPr lang="en-US" i="1" dirty="0">
                            <a:latin typeface="Cambria Math" charset="0"/>
                            <a:ea typeface="Cambria Math" charset="0"/>
                            <a:cs typeface="Cambria Math" charset="0"/>
                          </a:rPr>
                          <m:t>ℒ</m:t>
                        </m:r>
                      </m:num>
                      <m:den>
                        <m:r>
                          <a:rPr lang="mr-IN" i="1" dirty="0">
                            <a:latin typeface="Cambria Math" charset="0"/>
                          </a:rPr>
                          <m:t>𝜕</m:t>
                        </m:r>
                        <m:sSub>
                          <m:sSubPr>
                            <m:ctrlPr>
                              <a:rPr lang="en-US" i="1" dirty="0">
                                <a:latin typeface="Cambria Math" panose="02040503050406030204" pitchFamily="18" charset="0"/>
                              </a:rPr>
                            </m:ctrlPr>
                          </m:sSubPr>
                          <m:e>
                            <m:r>
                              <a:rPr lang="en-US" i="1" dirty="0">
                                <a:latin typeface="Cambria Math" charset="0"/>
                              </a:rPr>
                              <m:t>𝑓</m:t>
                            </m:r>
                          </m:e>
                          <m:sub>
                            <m:r>
                              <a:rPr lang="en-US" i="1" dirty="0">
                                <a:latin typeface="Cambria Math" charset="0"/>
                              </a:rPr>
                              <m:t>𝑝</m:t>
                            </m:r>
                          </m:sub>
                        </m:sSub>
                      </m:den>
                    </m:f>
                    <m:r>
                      <a:rPr lang="en-US" i="1" dirty="0">
                        <a:latin typeface="Cambria Math" charset="0"/>
                      </a:rPr>
                      <m:t>=</m:t>
                    </m:r>
                    <m:sSub>
                      <m:sSubPr>
                        <m:ctrlPr>
                          <a:rPr lang="en-US" b="0" i="1" dirty="0" smtClean="0">
                            <a:latin typeface="Cambria Math" panose="02040503050406030204" pitchFamily="18" charset="0"/>
                          </a:rPr>
                        </m:ctrlPr>
                      </m:sSubPr>
                      <m:e>
                        <m:r>
                          <a:rPr lang="en-US" b="0" i="1" dirty="0" smtClean="0">
                            <a:latin typeface="Cambria Math" charset="0"/>
                          </a:rPr>
                          <m:t>𝑓</m:t>
                        </m:r>
                      </m:e>
                      <m:sub>
                        <m:r>
                          <a:rPr lang="en-US" b="0" i="1" dirty="0" smtClean="0">
                            <a:latin typeface="Cambria Math" charset="0"/>
                          </a:rPr>
                          <m:t>𝑝</m:t>
                        </m:r>
                      </m:sub>
                    </m:sSub>
                    <m:d>
                      <m:dPr>
                        <m:ctrlPr>
                          <a:rPr lang="en-US" b="0" i="1" dirty="0" smtClean="0">
                            <a:latin typeface="Cambria Math" panose="02040503050406030204" pitchFamily="18" charset="0"/>
                          </a:rPr>
                        </m:ctrlPr>
                      </m:dPr>
                      <m:e>
                        <m:sSub>
                          <m:sSubPr>
                            <m:ctrlPr>
                              <a:rPr lang="en-US" i="1" dirty="0">
                                <a:latin typeface="Cambria Math" panose="02040503050406030204" pitchFamily="18" charset="0"/>
                              </a:rPr>
                            </m:ctrlPr>
                          </m:sSubPr>
                          <m:e>
                            <m:r>
                              <a:rPr lang="en-US" i="1" dirty="0">
                                <a:latin typeface="Cambria Math" charset="0"/>
                              </a:rPr>
                              <m:t>𝑙</m:t>
                            </m:r>
                          </m:e>
                          <m:sub>
                            <m:r>
                              <a:rPr lang="en-US" i="1" dirty="0">
                                <a:latin typeface="Cambria Math" charset="0"/>
                              </a:rPr>
                              <m:t>𝑝</m:t>
                            </m:r>
                          </m:sub>
                        </m:sSub>
                        <m:d>
                          <m:dPr>
                            <m:ctrlPr>
                              <a:rPr lang="en-US" i="1" dirty="0">
                                <a:latin typeface="Cambria Math" panose="02040503050406030204" pitchFamily="18" charset="0"/>
                              </a:rPr>
                            </m:ctrlPr>
                          </m:dPr>
                          <m:e>
                            <m:r>
                              <a:rPr lang="en-US" b="0" i="1" dirty="0" smtClean="0">
                                <a:latin typeface="Cambria Math" charset="0"/>
                              </a:rPr>
                              <m:t>𝑓</m:t>
                            </m:r>
                          </m:e>
                        </m:d>
                        <m:r>
                          <a:rPr lang="en-US" i="1" dirty="0">
                            <a:latin typeface="Cambria Math" charset="0"/>
                          </a:rPr>
                          <m:t>+</m:t>
                        </m:r>
                        <m:sSub>
                          <m:sSubPr>
                            <m:ctrlPr>
                              <a:rPr lang="en-US" i="1" dirty="0">
                                <a:latin typeface="Cambria Math" panose="02040503050406030204" pitchFamily="18" charset="0"/>
                              </a:rPr>
                            </m:ctrlPr>
                          </m:sSubPr>
                          <m:e>
                            <m:r>
                              <a:rPr lang="en-US" i="1" dirty="0">
                                <a:latin typeface="Cambria Math" charset="0"/>
                              </a:rPr>
                              <m:t>𝑓</m:t>
                            </m:r>
                          </m:e>
                          <m:sub>
                            <m:r>
                              <a:rPr lang="en-US" i="1" dirty="0">
                                <a:latin typeface="Cambria Math" charset="0"/>
                              </a:rPr>
                              <m:t>𝑝</m:t>
                            </m:r>
                          </m:sub>
                        </m:sSub>
                        <m:sSubSup>
                          <m:sSubSupPr>
                            <m:ctrlPr>
                              <a:rPr lang="en-US" i="1" dirty="0">
                                <a:latin typeface="Cambria Math" panose="02040503050406030204" pitchFamily="18" charset="0"/>
                              </a:rPr>
                            </m:ctrlPr>
                          </m:sSubSupPr>
                          <m:e>
                            <m:r>
                              <a:rPr lang="en-US" i="1" dirty="0">
                                <a:latin typeface="Cambria Math" charset="0"/>
                              </a:rPr>
                              <m:t>𝑙</m:t>
                            </m:r>
                          </m:e>
                          <m:sub>
                            <m:r>
                              <a:rPr lang="en-US" i="1" dirty="0">
                                <a:latin typeface="Cambria Math" charset="0"/>
                              </a:rPr>
                              <m:t>𝑝</m:t>
                            </m:r>
                          </m:sub>
                          <m:sup>
                            <m:r>
                              <a:rPr lang="en-US" i="1" dirty="0">
                                <a:latin typeface="Cambria Math" charset="0"/>
                              </a:rPr>
                              <m:t>′</m:t>
                            </m:r>
                          </m:sup>
                        </m:sSubSup>
                        <m:d>
                          <m:dPr>
                            <m:ctrlPr>
                              <a:rPr lang="en-US" i="1" dirty="0">
                                <a:latin typeface="Cambria Math" panose="02040503050406030204" pitchFamily="18" charset="0"/>
                              </a:rPr>
                            </m:ctrlPr>
                          </m:dPr>
                          <m:e>
                            <m:r>
                              <a:rPr lang="en-US" b="0" i="1" dirty="0" smtClean="0">
                                <a:latin typeface="Cambria Math" charset="0"/>
                              </a:rPr>
                              <m:t>𝑓</m:t>
                            </m:r>
                          </m:e>
                        </m:d>
                        <m:r>
                          <a:rPr lang="en-US" b="0" i="1" dirty="0" smtClean="0">
                            <a:latin typeface="Cambria Math" charset="0"/>
                          </a:rPr>
                          <m:t>−</m:t>
                        </m:r>
                        <m:sSub>
                          <m:sSubPr>
                            <m:ctrlPr>
                              <a:rPr lang="en-US" i="1" dirty="0">
                                <a:latin typeface="Cambria Math" panose="02040503050406030204" pitchFamily="18" charset="0"/>
                              </a:rPr>
                            </m:ctrlPr>
                          </m:sSubPr>
                          <m:e>
                            <m:r>
                              <a:rPr lang="en-US" i="1" dirty="0">
                                <a:latin typeface="Cambria Math" charset="0"/>
                              </a:rPr>
                              <m:t>𝜆</m:t>
                            </m:r>
                          </m:e>
                          <m:sub>
                            <m:r>
                              <a:rPr lang="en-US" i="1" dirty="0">
                                <a:latin typeface="Cambria Math" charset="0"/>
                              </a:rPr>
                              <m:t>𝑖</m:t>
                            </m:r>
                          </m:sub>
                        </m:sSub>
                      </m:e>
                    </m:d>
                    <m:r>
                      <a:rPr lang="en-US" b="0" i="1" dirty="0" smtClean="0">
                        <a:latin typeface="Cambria Math" charset="0"/>
                      </a:rPr>
                      <m:t>=0</m:t>
                    </m:r>
                  </m:oMath>
                </a14:m>
                <a:endParaRPr lang="en-US" dirty="0"/>
              </a:p>
              <a:p>
                <a:pPr lvl="1">
                  <a:buFont typeface="Wingdings" charset="2"/>
                  <a:buChar char="§"/>
                </a:pPr>
                <a14:m>
                  <m:oMath xmlns:m="http://schemas.openxmlformats.org/officeDocument/2006/math">
                    <m:f>
                      <m:fPr>
                        <m:ctrlPr>
                          <a:rPr lang="mr-IN" i="1" dirty="0">
                            <a:latin typeface="Cambria Math" panose="02040503050406030204" pitchFamily="18" charset="0"/>
                          </a:rPr>
                        </m:ctrlPr>
                      </m:fPr>
                      <m:num>
                        <m:r>
                          <a:rPr lang="mr-IN" i="1" dirty="0">
                            <a:latin typeface="Cambria Math" charset="0"/>
                          </a:rPr>
                          <m:t>𝜕</m:t>
                        </m:r>
                        <m:r>
                          <a:rPr lang="en-US" i="1" dirty="0">
                            <a:latin typeface="Cambria Math" charset="0"/>
                            <a:ea typeface="Cambria Math" charset="0"/>
                            <a:cs typeface="Cambria Math" charset="0"/>
                          </a:rPr>
                          <m:t>ℒ</m:t>
                        </m:r>
                      </m:num>
                      <m:den>
                        <m:r>
                          <a:rPr lang="mr-IN" i="1" dirty="0">
                            <a:latin typeface="Cambria Math" charset="0"/>
                          </a:rPr>
                          <m:t>𝜕</m:t>
                        </m:r>
                        <m:sSub>
                          <m:sSubPr>
                            <m:ctrlPr>
                              <a:rPr lang="en-US" i="1" dirty="0">
                                <a:latin typeface="Cambria Math" panose="02040503050406030204" pitchFamily="18" charset="0"/>
                              </a:rPr>
                            </m:ctrlPr>
                          </m:sSubPr>
                          <m:e>
                            <m:r>
                              <a:rPr lang="en-US" i="1" dirty="0">
                                <a:latin typeface="Cambria Math" charset="0"/>
                              </a:rPr>
                              <m:t>𝜆</m:t>
                            </m:r>
                          </m:e>
                          <m:sub>
                            <m:r>
                              <a:rPr lang="en-US" i="1" dirty="0">
                                <a:latin typeface="Cambria Math" charset="0"/>
                              </a:rPr>
                              <m:t>𝑖</m:t>
                            </m:r>
                          </m:sub>
                        </m:sSub>
                      </m:den>
                    </m:f>
                    <m:r>
                      <a:rPr lang="en-US" i="1" dirty="0">
                        <a:latin typeface="Cambria Math" charset="0"/>
                      </a:rPr>
                      <m:t>=0</m:t>
                    </m:r>
                  </m:oMath>
                </a14:m>
                <a:r>
                  <a:rPr lang="en-US" dirty="0"/>
                  <a:t> </a:t>
                </a: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a:stretch>
              </a:blipFill>
            </p:spPr>
            <p:txBody>
              <a:bodyPr/>
              <a:lstStyle/>
              <a:p>
                <a:r>
                  <a:rPr lang="en-US">
                    <a:noFill/>
                  </a:rPr>
                  <a:t> </a:t>
                </a:r>
              </a:p>
            </p:txBody>
          </p:sp>
        </mc:Fallback>
      </mc:AlternateContent>
      <p:sp>
        <p:nvSpPr>
          <p:cNvPr id="4" name="Rectangle 3"/>
          <p:cNvSpPr/>
          <p:nvPr/>
        </p:nvSpPr>
        <p:spPr>
          <a:xfrm>
            <a:off x="7644150" y="2737693"/>
            <a:ext cx="783771" cy="466533"/>
          </a:xfrm>
          <a:prstGeom prst="rect">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 name="TextBox 4"/>
              <p:cNvSpPr txBox="1"/>
              <p:nvPr/>
            </p:nvSpPr>
            <p:spPr>
              <a:xfrm>
                <a:off x="8257592" y="3204226"/>
                <a:ext cx="2090057" cy="646331"/>
              </a:xfrm>
              <a:prstGeom prst="rect">
                <a:avLst/>
              </a:prstGeom>
              <a:noFill/>
            </p:spPr>
            <p:txBody>
              <a:bodyPr wrap="square" rtlCol="0">
                <a:spAutoFit/>
              </a:bodyPr>
              <a:lstStyle/>
              <a:p>
                <a:pPr algn="ctr"/>
                <a14:m>
                  <m:oMath xmlns:m="http://schemas.openxmlformats.org/officeDocument/2006/math">
                    <m:sSub>
                      <m:sSubPr>
                        <m:ctrlPr>
                          <a:rPr lang="en-US" i="1" dirty="0" smtClean="0">
                            <a:latin typeface="Cambria Math" panose="02040503050406030204" pitchFamily="18" charset="0"/>
                          </a:rPr>
                        </m:ctrlPr>
                      </m:sSubPr>
                      <m:e>
                        <m:r>
                          <a:rPr lang="en-US" i="1" dirty="0">
                            <a:latin typeface="Cambria Math" charset="0"/>
                          </a:rPr>
                          <m:t>𝜆</m:t>
                        </m:r>
                      </m:e>
                      <m:sub>
                        <m:r>
                          <a:rPr lang="en-US" i="1" dirty="0">
                            <a:latin typeface="Cambria Math" charset="0"/>
                          </a:rPr>
                          <m:t>𝑖</m:t>
                        </m:r>
                      </m:sub>
                    </m:sSub>
                  </m:oMath>
                </a14:m>
                <a:r>
                  <a:rPr lang="en-US" dirty="0"/>
                  <a:t>= minimal path cost for </a:t>
                </a:r>
                <a14:m>
                  <m:oMath xmlns:m="http://schemas.openxmlformats.org/officeDocument/2006/math">
                    <m:r>
                      <a:rPr lang="en-US" b="0" i="1" dirty="0" smtClean="0">
                        <a:latin typeface="Cambria Math" charset="0"/>
                      </a:rPr>
                      <m:t>{</m:t>
                    </m:r>
                    <m:sSub>
                      <m:sSubPr>
                        <m:ctrlPr>
                          <a:rPr lang="en-US" b="0" i="1" dirty="0" smtClean="0">
                            <a:latin typeface="Cambria Math" panose="02040503050406030204" pitchFamily="18" charset="0"/>
                          </a:rPr>
                        </m:ctrlPr>
                      </m:sSubPr>
                      <m:e>
                        <m:r>
                          <a:rPr lang="en-US" b="0" i="1" dirty="0" smtClean="0">
                            <a:latin typeface="Cambria Math" charset="0"/>
                          </a:rPr>
                          <m:t>𝑠</m:t>
                        </m:r>
                      </m:e>
                      <m:sub>
                        <m:r>
                          <a:rPr lang="en-US" b="0" i="1" dirty="0" smtClean="0">
                            <a:latin typeface="Cambria Math" charset="0"/>
                          </a:rPr>
                          <m:t>𝑖</m:t>
                        </m:r>
                      </m:sub>
                    </m:sSub>
                    <m:r>
                      <a:rPr lang="en-US" b="0" i="1" dirty="0" smtClean="0">
                        <a:latin typeface="Cambria Math" charset="0"/>
                      </a:rPr>
                      <m:t>,</m:t>
                    </m:r>
                    <m:sSub>
                      <m:sSubPr>
                        <m:ctrlPr>
                          <a:rPr lang="en-US" b="0" i="1" dirty="0" smtClean="0">
                            <a:latin typeface="Cambria Math" panose="02040503050406030204" pitchFamily="18" charset="0"/>
                          </a:rPr>
                        </m:ctrlPr>
                      </m:sSubPr>
                      <m:e>
                        <m:r>
                          <a:rPr lang="en-US" b="0" i="1" dirty="0" smtClean="0">
                            <a:latin typeface="Cambria Math" charset="0"/>
                          </a:rPr>
                          <m:t>𝑡</m:t>
                        </m:r>
                      </m:e>
                      <m:sub>
                        <m:r>
                          <a:rPr lang="en-US" b="0" i="1" dirty="0" smtClean="0">
                            <a:latin typeface="Cambria Math" charset="0"/>
                          </a:rPr>
                          <m:t>𝑖</m:t>
                        </m:r>
                      </m:sub>
                    </m:sSub>
                    <m:r>
                      <a:rPr lang="en-US" b="0" i="1" dirty="0" smtClean="0">
                        <a:latin typeface="Cambria Math" charset="0"/>
                      </a:rPr>
                      <m:t>}</m:t>
                    </m:r>
                  </m:oMath>
                </a14:m>
                <a:endParaRPr lang="en-US" dirty="0"/>
              </a:p>
            </p:txBody>
          </p:sp>
        </mc:Choice>
        <mc:Fallback xmlns="">
          <p:sp>
            <p:nvSpPr>
              <p:cNvPr id="5" name="TextBox 4"/>
              <p:cNvSpPr txBox="1">
                <a:spLocks noRot="1" noChangeAspect="1" noMove="1" noResize="1" noEditPoints="1" noAdjustHandles="1" noChangeArrowheads="1" noChangeShapeType="1" noTextEdit="1"/>
              </p:cNvSpPr>
              <p:nvPr/>
            </p:nvSpPr>
            <p:spPr>
              <a:xfrm>
                <a:off x="8257592" y="3204226"/>
                <a:ext cx="2090057" cy="646331"/>
              </a:xfrm>
              <a:prstGeom prst="rect">
                <a:avLst/>
              </a:prstGeom>
              <a:blipFill rotWithShape="0">
                <a:blip r:embed="rId3"/>
                <a:stretch>
                  <a:fillRect t="-5660" b="-141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2191963" y="4818602"/>
                <a:ext cx="4791542" cy="1255280"/>
              </a:xfrm>
              <a:prstGeom prst="rect">
                <a:avLst/>
              </a:prstGeom>
              <a:noFill/>
            </p:spPr>
            <p:txBody>
              <a:bodyPr wrap="square" rtlCol="0">
                <a:spAutoFit/>
              </a:bodyPr>
              <a:lstStyle/>
              <a:p>
                <a:pPr algn="ctr"/>
                <a:r>
                  <a:rPr lang="en-US" sz="2400" dirty="0">
                    <a:solidFill>
                      <a:srgbClr val="FF0000"/>
                    </a:solidFill>
                  </a:rPr>
                  <a:t>Must travel the least cost path with regards to: </a:t>
                </a:r>
                <a14:m>
                  <m:oMath xmlns:m="http://schemas.openxmlformats.org/officeDocument/2006/math">
                    <m:sSub>
                      <m:sSubPr>
                        <m:ctrlPr>
                          <a:rPr lang="en-US" sz="2400" i="1" dirty="0">
                            <a:solidFill>
                              <a:srgbClr val="FF0000"/>
                            </a:solidFill>
                            <a:latin typeface="Cambria Math" panose="02040503050406030204" pitchFamily="18" charset="0"/>
                          </a:rPr>
                        </m:ctrlPr>
                      </m:sSubPr>
                      <m:e>
                        <m:r>
                          <a:rPr lang="en-US" sz="2400" i="1" dirty="0">
                            <a:solidFill>
                              <a:srgbClr val="FF0000"/>
                            </a:solidFill>
                            <a:latin typeface="Cambria Math" charset="0"/>
                          </a:rPr>
                          <m:t>𝑙</m:t>
                        </m:r>
                      </m:e>
                      <m:sub>
                        <m:r>
                          <a:rPr lang="en-US" sz="2400" i="1" dirty="0">
                            <a:solidFill>
                              <a:srgbClr val="FF0000"/>
                            </a:solidFill>
                            <a:latin typeface="Cambria Math" charset="0"/>
                          </a:rPr>
                          <m:t>𝑝</m:t>
                        </m:r>
                      </m:sub>
                    </m:sSub>
                    <m:d>
                      <m:dPr>
                        <m:ctrlPr>
                          <a:rPr lang="en-US" sz="2400" i="1" dirty="0">
                            <a:solidFill>
                              <a:srgbClr val="FF0000"/>
                            </a:solidFill>
                            <a:latin typeface="Cambria Math" panose="02040503050406030204" pitchFamily="18" charset="0"/>
                          </a:rPr>
                        </m:ctrlPr>
                      </m:dPr>
                      <m:e>
                        <m:sSub>
                          <m:sSubPr>
                            <m:ctrlPr>
                              <a:rPr lang="en-US" sz="2400" i="1" dirty="0">
                                <a:solidFill>
                                  <a:srgbClr val="FF0000"/>
                                </a:solidFill>
                                <a:latin typeface="Cambria Math" panose="02040503050406030204" pitchFamily="18" charset="0"/>
                              </a:rPr>
                            </m:ctrlPr>
                          </m:sSubPr>
                          <m:e>
                            <m:r>
                              <a:rPr lang="en-US" sz="2400" i="1" dirty="0">
                                <a:solidFill>
                                  <a:srgbClr val="FF0000"/>
                                </a:solidFill>
                                <a:latin typeface="Cambria Math" charset="0"/>
                              </a:rPr>
                              <m:t>𝑓</m:t>
                            </m:r>
                          </m:e>
                          <m:sub>
                            <m:r>
                              <a:rPr lang="en-US" sz="2400" i="1" dirty="0">
                                <a:solidFill>
                                  <a:srgbClr val="FF0000"/>
                                </a:solidFill>
                                <a:latin typeface="Cambria Math" charset="0"/>
                              </a:rPr>
                              <m:t>𝑝</m:t>
                            </m:r>
                          </m:sub>
                        </m:sSub>
                      </m:e>
                    </m:d>
                    <m:r>
                      <a:rPr lang="en-US" sz="2400" i="1" dirty="0">
                        <a:solidFill>
                          <a:srgbClr val="FF0000"/>
                        </a:solidFill>
                        <a:latin typeface="Cambria Math" charset="0"/>
                      </a:rPr>
                      <m:t>+</m:t>
                    </m:r>
                    <m:sSub>
                      <m:sSubPr>
                        <m:ctrlPr>
                          <a:rPr lang="en-US" sz="2400" i="1" dirty="0">
                            <a:solidFill>
                              <a:srgbClr val="FF0000"/>
                            </a:solidFill>
                            <a:latin typeface="Cambria Math" panose="02040503050406030204" pitchFamily="18" charset="0"/>
                          </a:rPr>
                        </m:ctrlPr>
                      </m:sSubPr>
                      <m:e>
                        <m:r>
                          <a:rPr lang="en-US" sz="2400" i="1" dirty="0">
                            <a:solidFill>
                              <a:srgbClr val="FF0000"/>
                            </a:solidFill>
                            <a:latin typeface="Cambria Math" charset="0"/>
                          </a:rPr>
                          <m:t>𝑓</m:t>
                        </m:r>
                      </m:e>
                      <m:sub>
                        <m:r>
                          <a:rPr lang="en-US" sz="2400" i="1" dirty="0">
                            <a:solidFill>
                              <a:srgbClr val="FF0000"/>
                            </a:solidFill>
                            <a:latin typeface="Cambria Math" charset="0"/>
                          </a:rPr>
                          <m:t>𝑝</m:t>
                        </m:r>
                      </m:sub>
                    </m:sSub>
                    <m:sSubSup>
                      <m:sSubSupPr>
                        <m:ctrlPr>
                          <a:rPr lang="en-US" sz="2400" i="1" dirty="0">
                            <a:solidFill>
                              <a:srgbClr val="FF0000"/>
                            </a:solidFill>
                            <a:latin typeface="Cambria Math" panose="02040503050406030204" pitchFamily="18" charset="0"/>
                          </a:rPr>
                        </m:ctrlPr>
                      </m:sSubSupPr>
                      <m:e>
                        <m:r>
                          <a:rPr lang="en-US" sz="2400" i="1" dirty="0">
                            <a:solidFill>
                              <a:srgbClr val="FF0000"/>
                            </a:solidFill>
                            <a:latin typeface="Cambria Math" charset="0"/>
                          </a:rPr>
                          <m:t>𝑙</m:t>
                        </m:r>
                      </m:e>
                      <m:sub>
                        <m:r>
                          <a:rPr lang="en-US" sz="2400" i="1" dirty="0">
                            <a:solidFill>
                              <a:srgbClr val="FF0000"/>
                            </a:solidFill>
                            <a:latin typeface="Cambria Math" charset="0"/>
                          </a:rPr>
                          <m:t>𝑝</m:t>
                        </m:r>
                      </m:sub>
                      <m:sup>
                        <m:r>
                          <a:rPr lang="en-US" sz="2400" i="1" dirty="0">
                            <a:solidFill>
                              <a:srgbClr val="FF0000"/>
                            </a:solidFill>
                            <a:latin typeface="Cambria Math" charset="0"/>
                          </a:rPr>
                          <m:t>′</m:t>
                        </m:r>
                      </m:sup>
                    </m:sSubSup>
                    <m:d>
                      <m:dPr>
                        <m:ctrlPr>
                          <a:rPr lang="en-US" sz="2400" i="1" dirty="0">
                            <a:solidFill>
                              <a:srgbClr val="FF0000"/>
                            </a:solidFill>
                            <a:latin typeface="Cambria Math" panose="02040503050406030204" pitchFamily="18" charset="0"/>
                          </a:rPr>
                        </m:ctrlPr>
                      </m:dPr>
                      <m:e>
                        <m:sSub>
                          <m:sSubPr>
                            <m:ctrlPr>
                              <a:rPr lang="en-US" sz="2400" i="1" dirty="0">
                                <a:solidFill>
                                  <a:srgbClr val="FF0000"/>
                                </a:solidFill>
                                <a:latin typeface="Cambria Math" panose="02040503050406030204" pitchFamily="18" charset="0"/>
                              </a:rPr>
                            </m:ctrlPr>
                          </m:sSubPr>
                          <m:e>
                            <m:r>
                              <a:rPr lang="en-US" sz="2400" i="1" dirty="0">
                                <a:solidFill>
                                  <a:srgbClr val="FF0000"/>
                                </a:solidFill>
                                <a:latin typeface="Cambria Math" charset="0"/>
                              </a:rPr>
                              <m:t>𝑓</m:t>
                            </m:r>
                          </m:e>
                          <m:sub>
                            <m:r>
                              <a:rPr lang="en-US" sz="2400" i="1" dirty="0">
                                <a:solidFill>
                                  <a:srgbClr val="FF0000"/>
                                </a:solidFill>
                                <a:latin typeface="Cambria Math" charset="0"/>
                              </a:rPr>
                              <m:t>𝑝</m:t>
                            </m:r>
                          </m:sub>
                        </m:sSub>
                      </m:e>
                    </m:d>
                  </m:oMath>
                </a14:m>
                <a:endParaRPr lang="en-US" sz="2400" dirty="0">
                  <a:solidFill>
                    <a:srgbClr val="FF0000"/>
                  </a:solidFill>
                </a:endParaRPr>
              </a:p>
              <a:p>
                <a:pPr algn="ctr"/>
                <a:r>
                  <a:rPr lang="en-US" sz="2400" dirty="0">
                    <a:solidFill>
                      <a:srgbClr val="FF0000"/>
                    </a:solidFill>
                  </a:rPr>
                  <a:t>We will revisit this cost function</a:t>
                </a:r>
                <a:r>
                  <a:rPr lang="mr-IN" sz="2400" dirty="0">
                    <a:solidFill>
                      <a:srgbClr val="FF0000"/>
                    </a:solidFill>
                  </a:rPr>
                  <a:t>…</a:t>
                </a:r>
                <a:endParaRPr lang="en-US" sz="2400" dirty="0">
                  <a:solidFill>
                    <a:srgbClr val="FF0000"/>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2191963" y="4818602"/>
                <a:ext cx="4791542" cy="1255280"/>
              </a:xfrm>
              <a:prstGeom prst="rect">
                <a:avLst/>
              </a:prstGeom>
              <a:blipFill>
                <a:blip r:embed="rId4"/>
                <a:stretch>
                  <a:fillRect t="-4000" r="-792" b="-9000"/>
                </a:stretch>
              </a:blipFill>
            </p:spPr>
            <p:txBody>
              <a:bodyPr/>
              <a:lstStyle/>
              <a:p>
                <a:r>
                  <a:rPr lang="en-US">
                    <a:noFill/>
                  </a:rPr>
                  <a:t> </a:t>
                </a:r>
              </a:p>
            </p:txBody>
          </p:sp>
        </mc:Fallback>
      </mc:AlternateContent>
      <p:sp>
        <p:nvSpPr>
          <p:cNvPr id="9" name="Left Brace 8"/>
          <p:cNvSpPr/>
          <p:nvPr/>
        </p:nvSpPr>
        <p:spPr>
          <a:xfrm rot="16200000">
            <a:off x="3869964" y="2942186"/>
            <a:ext cx="1102113" cy="2650718"/>
          </a:xfrm>
          <a:prstGeom prst="leftBrace">
            <a:avLst>
              <a:gd name="adj1" fmla="val 8333"/>
              <a:gd name="adj2" fmla="val 49672"/>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Slide Number Placeholder 6">
            <a:extLst>
              <a:ext uri="{FF2B5EF4-FFF2-40B4-BE49-F238E27FC236}">
                <a16:creationId xmlns:a16="http://schemas.microsoft.com/office/drawing/2014/main" id="{A26EC90E-40AF-FB5D-780D-6E808E7725FF}"/>
              </a:ext>
            </a:extLst>
          </p:cNvPr>
          <p:cNvSpPr>
            <a:spLocks noGrp="1"/>
          </p:cNvSpPr>
          <p:nvPr>
            <p:ph type="sldNum" sz="quarter" idx="12"/>
          </p:nvPr>
        </p:nvSpPr>
        <p:spPr/>
        <p:txBody>
          <a:bodyPr/>
          <a:lstStyle/>
          <a:p>
            <a:fld id="{5E14A864-8846-DC49-9FDC-14F56CA6E9FC}" type="slidenum">
              <a:rPr lang="en-US" smtClean="0"/>
              <a:t>89</a:t>
            </a:fld>
            <a:endParaRPr lang="en-US"/>
          </a:p>
        </p:txBody>
      </p:sp>
    </p:spTree>
    <p:extLst>
      <p:ext uri="{BB962C8B-B14F-4D97-AF65-F5344CB8AC3E}">
        <p14:creationId xmlns:p14="http://schemas.microsoft.com/office/powerpoint/2010/main" val="384595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9"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Working backwards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At the UE, all flow must follow a least cost path with regards to </a:t>
                </a:r>
                <a14:m>
                  <m:oMath xmlns:m="http://schemas.openxmlformats.org/officeDocument/2006/math">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𝑙</m:t>
                        </m:r>
                      </m:e>
                      <m:sub>
                        <m:r>
                          <a:rPr lang="en-US" i="1" dirty="0">
                            <a:solidFill>
                              <a:srgbClr val="FF0000"/>
                            </a:solidFill>
                            <a:latin typeface="Cambria Math" charset="0"/>
                          </a:rPr>
                          <m:t>𝑝</m:t>
                        </m:r>
                      </m:sub>
                    </m:sSub>
                    <m:d>
                      <m:dPr>
                        <m:ctrlPr>
                          <a:rPr lang="en-US" i="1" dirty="0">
                            <a:solidFill>
                              <a:srgbClr val="FF0000"/>
                            </a:solidFill>
                            <a:latin typeface="Cambria Math" panose="02040503050406030204" pitchFamily="18" charset="0"/>
                          </a:rPr>
                        </m:ctrlPr>
                      </m:dPr>
                      <m:e>
                        <m:r>
                          <a:rPr lang="en-US" i="1" dirty="0">
                            <a:solidFill>
                              <a:srgbClr val="FF0000"/>
                            </a:solidFill>
                            <a:latin typeface="Cambria Math" charset="0"/>
                          </a:rPr>
                          <m:t>𝑓</m:t>
                        </m:r>
                      </m:e>
                    </m:d>
                  </m:oMath>
                </a14:m>
                <a:r>
                  <a:rPr lang="en-US" dirty="0"/>
                  <a:t> </a:t>
                </a:r>
              </a:p>
              <a:p>
                <a:pPr lvl="1"/>
                <a:r>
                  <a:rPr lang="en-US" dirty="0"/>
                  <a:t>As appose to </a:t>
                </a:r>
                <a14:m>
                  <m:oMath xmlns:m="http://schemas.openxmlformats.org/officeDocument/2006/math">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𝑙</m:t>
                        </m:r>
                      </m:e>
                      <m:sub>
                        <m:r>
                          <a:rPr lang="en-US" i="1" dirty="0">
                            <a:solidFill>
                              <a:srgbClr val="FF0000"/>
                            </a:solidFill>
                            <a:latin typeface="Cambria Math" charset="0"/>
                          </a:rPr>
                          <m:t>𝑝</m:t>
                        </m:r>
                      </m:sub>
                    </m:sSub>
                    <m:d>
                      <m:dPr>
                        <m:ctrlPr>
                          <a:rPr lang="en-US" i="1" dirty="0">
                            <a:solidFill>
                              <a:srgbClr val="FF0000"/>
                            </a:solidFill>
                            <a:latin typeface="Cambria Math" panose="02040503050406030204" pitchFamily="18" charset="0"/>
                          </a:rPr>
                        </m:ctrlPr>
                      </m:dPr>
                      <m:e>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𝑓</m:t>
                            </m:r>
                          </m:e>
                          <m:sub>
                            <m:r>
                              <a:rPr lang="en-US" i="1" dirty="0">
                                <a:solidFill>
                                  <a:srgbClr val="FF0000"/>
                                </a:solidFill>
                                <a:latin typeface="Cambria Math" charset="0"/>
                              </a:rPr>
                              <m:t>𝑝</m:t>
                            </m:r>
                          </m:sub>
                        </m:sSub>
                      </m:e>
                    </m:d>
                    <m:r>
                      <a:rPr lang="en-US" i="1" dirty="0">
                        <a:solidFill>
                          <a:srgbClr val="FF0000"/>
                        </a:solidFill>
                        <a:latin typeface="Cambria Math" charset="0"/>
                      </a:rPr>
                      <m:t>+</m:t>
                    </m:r>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𝑓</m:t>
                        </m:r>
                      </m:e>
                      <m:sub>
                        <m:r>
                          <a:rPr lang="en-US" i="1" dirty="0">
                            <a:solidFill>
                              <a:srgbClr val="FF0000"/>
                            </a:solidFill>
                            <a:latin typeface="Cambria Math" charset="0"/>
                          </a:rPr>
                          <m:t>𝑝</m:t>
                        </m:r>
                      </m:sub>
                    </m:sSub>
                    <m:sSubSup>
                      <m:sSubSupPr>
                        <m:ctrlPr>
                          <a:rPr lang="en-US" i="1" dirty="0">
                            <a:solidFill>
                              <a:srgbClr val="FF0000"/>
                            </a:solidFill>
                            <a:latin typeface="Cambria Math" panose="02040503050406030204" pitchFamily="18" charset="0"/>
                          </a:rPr>
                        </m:ctrlPr>
                      </m:sSubSupPr>
                      <m:e>
                        <m:r>
                          <a:rPr lang="en-US" i="1" dirty="0">
                            <a:solidFill>
                              <a:srgbClr val="FF0000"/>
                            </a:solidFill>
                            <a:latin typeface="Cambria Math" charset="0"/>
                          </a:rPr>
                          <m:t>𝑙</m:t>
                        </m:r>
                      </m:e>
                      <m:sub>
                        <m:r>
                          <a:rPr lang="en-US" i="1" dirty="0">
                            <a:solidFill>
                              <a:srgbClr val="FF0000"/>
                            </a:solidFill>
                            <a:latin typeface="Cambria Math" charset="0"/>
                          </a:rPr>
                          <m:t>𝑝</m:t>
                        </m:r>
                      </m:sub>
                      <m:sup>
                        <m:r>
                          <a:rPr lang="en-US" i="1" dirty="0">
                            <a:solidFill>
                              <a:srgbClr val="FF0000"/>
                            </a:solidFill>
                            <a:latin typeface="Cambria Math" charset="0"/>
                          </a:rPr>
                          <m:t>′</m:t>
                        </m:r>
                      </m:sup>
                    </m:sSubSup>
                    <m:d>
                      <m:dPr>
                        <m:ctrlPr>
                          <a:rPr lang="en-US" i="1" dirty="0">
                            <a:solidFill>
                              <a:srgbClr val="FF0000"/>
                            </a:solidFill>
                            <a:latin typeface="Cambria Math" panose="02040503050406030204" pitchFamily="18" charset="0"/>
                          </a:rPr>
                        </m:ctrlPr>
                      </m:dPr>
                      <m:e>
                        <m:r>
                          <a:rPr lang="en-US" i="1" dirty="0">
                            <a:solidFill>
                              <a:srgbClr val="FF0000"/>
                            </a:solidFill>
                            <a:latin typeface="Cambria Math" charset="0"/>
                          </a:rPr>
                          <m:t>𝑓</m:t>
                        </m:r>
                      </m:e>
                    </m:d>
                  </m:oMath>
                </a14:m>
                <a:r>
                  <a:rPr lang="en-US" dirty="0"/>
                  <a:t> at the SO</a:t>
                </a:r>
                <a:endParaRPr lang="en-US" dirty="0">
                  <a:latin typeface="Cambria Math" charset="0"/>
                </a:endParaRPr>
              </a:p>
              <a:p>
                <a:r>
                  <a:rPr lang="en-US" dirty="0">
                    <a:latin typeface="Cambria Math" charset="0"/>
                  </a:rPr>
                  <a:t>SO:</a:t>
                </a:r>
              </a:p>
              <a:p>
                <a:pPr lvl="1">
                  <a:buFont typeface="Wingdings" charset="2"/>
                  <a:buChar char="§"/>
                </a:pPr>
                <a14:m>
                  <m:oMath xmlns:m="http://schemas.openxmlformats.org/officeDocument/2006/math">
                    <m:f>
                      <m:fPr>
                        <m:ctrlPr>
                          <a:rPr lang="mr-IN" i="1" dirty="0">
                            <a:solidFill>
                              <a:srgbClr val="FF0000"/>
                            </a:solidFill>
                            <a:latin typeface="Cambria Math" panose="02040503050406030204" pitchFamily="18" charset="0"/>
                          </a:rPr>
                        </m:ctrlPr>
                      </m:fPr>
                      <m:num>
                        <m:r>
                          <a:rPr lang="mr-IN" i="1" dirty="0">
                            <a:solidFill>
                              <a:srgbClr val="FF0000"/>
                            </a:solidFill>
                            <a:latin typeface="Cambria Math" charset="0"/>
                          </a:rPr>
                          <m:t>𝜕</m:t>
                        </m:r>
                        <m:r>
                          <a:rPr lang="en-US" i="1" dirty="0">
                            <a:solidFill>
                              <a:srgbClr val="FF0000"/>
                            </a:solidFill>
                            <a:latin typeface="Cambria Math" charset="0"/>
                            <a:ea typeface="Cambria Math" charset="0"/>
                            <a:cs typeface="Cambria Math" charset="0"/>
                          </a:rPr>
                          <m:t>ℒ</m:t>
                        </m:r>
                      </m:num>
                      <m:den>
                        <m:r>
                          <a:rPr lang="mr-IN" i="1" dirty="0">
                            <a:solidFill>
                              <a:srgbClr val="FF0000"/>
                            </a:solidFill>
                            <a:latin typeface="Cambria Math" charset="0"/>
                          </a:rPr>
                          <m:t>𝜕</m:t>
                        </m:r>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𝑓</m:t>
                            </m:r>
                          </m:e>
                          <m:sub>
                            <m:r>
                              <a:rPr lang="en-US" i="1" dirty="0">
                                <a:solidFill>
                                  <a:srgbClr val="FF0000"/>
                                </a:solidFill>
                                <a:latin typeface="Cambria Math" charset="0"/>
                              </a:rPr>
                              <m:t>𝑝</m:t>
                            </m:r>
                          </m:sub>
                        </m:sSub>
                      </m:den>
                    </m:f>
                    <m:r>
                      <a:rPr lang="en-US" i="1" dirty="0">
                        <a:solidFill>
                          <a:srgbClr val="FF0000"/>
                        </a:solidFill>
                        <a:latin typeface="Cambria Math" charset="0"/>
                      </a:rPr>
                      <m:t>=</m:t>
                    </m:r>
                    <m:sSub>
                      <m:sSubPr>
                        <m:ctrlPr>
                          <a:rPr lang="en-US" i="1" dirty="0">
                            <a:solidFill>
                              <a:srgbClr val="00B0F0"/>
                            </a:solidFill>
                            <a:latin typeface="Cambria Math" panose="02040503050406030204" pitchFamily="18" charset="0"/>
                          </a:rPr>
                        </m:ctrlPr>
                      </m:sSubPr>
                      <m:e>
                        <m:r>
                          <a:rPr lang="en-US" i="1" dirty="0">
                            <a:solidFill>
                              <a:srgbClr val="00B0F0"/>
                            </a:solidFill>
                            <a:latin typeface="Cambria Math" charset="0"/>
                          </a:rPr>
                          <m:t>𝑙</m:t>
                        </m:r>
                      </m:e>
                      <m:sub>
                        <m:r>
                          <a:rPr lang="en-US" i="1" dirty="0">
                            <a:solidFill>
                              <a:srgbClr val="00B0F0"/>
                            </a:solidFill>
                            <a:latin typeface="Cambria Math" charset="0"/>
                          </a:rPr>
                          <m:t>𝑝</m:t>
                        </m:r>
                      </m:sub>
                    </m:sSub>
                    <m:d>
                      <m:dPr>
                        <m:ctrlPr>
                          <a:rPr lang="en-US" i="1" dirty="0">
                            <a:solidFill>
                              <a:srgbClr val="00B0F0"/>
                            </a:solidFill>
                            <a:latin typeface="Cambria Math" panose="02040503050406030204" pitchFamily="18" charset="0"/>
                          </a:rPr>
                        </m:ctrlPr>
                      </m:dPr>
                      <m:e>
                        <m:r>
                          <a:rPr lang="en-US" i="1" dirty="0">
                            <a:solidFill>
                              <a:srgbClr val="00B0F0"/>
                            </a:solidFill>
                            <a:latin typeface="Cambria Math" charset="0"/>
                          </a:rPr>
                          <m:t>𝑓</m:t>
                        </m:r>
                      </m:e>
                    </m:d>
                    <m:r>
                      <a:rPr lang="en-US" i="1" dirty="0">
                        <a:solidFill>
                          <a:srgbClr val="00B0F0"/>
                        </a:solidFill>
                        <a:latin typeface="Cambria Math" charset="0"/>
                      </a:rPr>
                      <m:t>+</m:t>
                    </m:r>
                    <m:sSub>
                      <m:sSubPr>
                        <m:ctrlPr>
                          <a:rPr lang="en-US" i="1" dirty="0">
                            <a:solidFill>
                              <a:srgbClr val="00B0F0"/>
                            </a:solidFill>
                            <a:latin typeface="Cambria Math" panose="02040503050406030204" pitchFamily="18" charset="0"/>
                          </a:rPr>
                        </m:ctrlPr>
                      </m:sSubPr>
                      <m:e>
                        <m:r>
                          <a:rPr lang="en-US" i="1" dirty="0">
                            <a:solidFill>
                              <a:srgbClr val="00B0F0"/>
                            </a:solidFill>
                            <a:latin typeface="Cambria Math" charset="0"/>
                          </a:rPr>
                          <m:t>𝑓</m:t>
                        </m:r>
                      </m:e>
                      <m:sub>
                        <m:r>
                          <a:rPr lang="en-US" i="1" dirty="0">
                            <a:solidFill>
                              <a:srgbClr val="00B0F0"/>
                            </a:solidFill>
                            <a:latin typeface="Cambria Math" charset="0"/>
                          </a:rPr>
                          <m:t>𝑝</m:t>
                        </m:r>
                      </m:sub>
                    </m:sSub>
                    <m:sSubSup>
                      <m:sSubSupPr>
                        <m:ctrlPr>
                          <a:rPr lang="en-US" i="1" dirty="0">
                            <a:solidFill>
                              <a:srgbClr val="00B0F0"/>
                            </a:solidFill>
                            <a:latin typeface="Cambria Math" panose="02040503050406030204" pitchFamily="18" charset="0"/>
                          </a:rPr>
                        </m:ctrlPr>
                      </m:sSubSupPr>
                      <m:e>
                        <m:r>
                          <a:rPr lang="en-US" i="1" dirty="0">
                            <a:solidFill>
                              <a:srgbClr val="00B0F0"/>
                            </a:solidFill>
                            <a:latin typeface="Cambria Math" charset="0"/>
                          </a:rPr>
                          <m:t>𝑙</m:t>
                        </m:r>
                      </m:e>
                      <m:sub>
                        <m:r>
                          <a:rPr lang="en-US" i="1" dirty="0">
                            <a:solidFill>
                              <a:srgbClr val="00B0F0"/>
                            </a:solidFill>
                            <a:latin typeface="Cambria Math" charset="0"/>
                          </a:rPr>
                          <m:t>𝑝</m:t>
                        </m:r>
                      </m:sub>
                      <m:sup>
                        <m:r>
                          <a:rPr lang="en-US" i="1" dirty="0">
                            <a:solidFill>
                              <a:srgbClr val="00B0F0"/>
                            </a:solidFill>
                            <a:latin typeface="Cambria Math" charset="0"/>
                          </a:rPr>
                          <m:t>′</m:t>
                        </m:r>
                      </m:sup>
                    </m:sSubSup>
                    <m:d>
                      <m:dPr>
                        <m:ctrlPr>
                          <a:rPr lang="en-US" i="1" dirty="0">
                            <a:solidFill>
                              <a:srgbClr val="00B0F0"/>
                            </a:solidFill>
                            <a:latin typeface="Cambria Math" panose="02040503050406030204" pitchFamily="18" charset="0"/>
                          </a:rPr>
                        </m:ctrlPr>
                      </m:dPr>
                      <m:e>
                        <m:r>
                          <a:rPr lang="en-US" i="1" dirty="0">
                            <a:solidFill>
                              <a:srgbClr val="00B0F0"/>
                            </a:solidFill>
                            <a:latin typeface="Cambria Math" charset="0"/>
                          </a:rPr>
                          <m:t>𝑓</m:t>
                        </m:r>
                      </m:e>
                    </m:d>
                    <m:r>
                      <a:rPr lang="en-US" i="1" dirty="0">
                        <a:solidFill>
                          <a:srgbClr val="FF0000"/>
                        </a:solidFill>
                        <a:latin typeface="Cambria Math" charset="0"/>
                      </a:rPr>
                      <m:t>−</m:t>
                    </m:r>
                    <m:sSub>
                      <m:sSubPr>
                        <m:ctrlPr>
                          <a:rPr lang="en-US" i="1" dirty="0">
                            <a:solidFill>
                              <a:srgbClr val="FF0000"/>
                            </a:solidFill>
                            <a:latin typeface="Cambria Math" panose="02040503050406030204" pitchFamily="18" charset="0"/>
                          </a:rPr>
                        </m:ctrlPr>
                      </m:sSubPr>
                      <m:e>
                        <m:r>
                          <a:rPr lang="en-US" b="0" i="1" dirty="0" smtClean="0">
                            <a:solidFill>
                              <a:srgbClr val="FF0000"/>
                            </a:solidFill>
                            <a:latin typeface="Cambria Math" charset="0"/>
                          </a:rPr>
                          <m:t>𝜆</m:t>
                        </m:r>
                      </m:e>
                      <m:sub>
                        <m:r>
                          <a:rPr lang="en-US" i="1" dirty="0">
                            <a:solidFill>
                              <a:srgbClr val="FF0000"/>
                            </a:solidFill>
                            <a:latin typeface="Cambria Math" charset="0"/>
                          </a:rPr>
                          <m:t>𝑖</m:t>
                        </m:r>
                      </m:sub>
                    </m:sSub>
                  </m:oMath>
                </a14:m>
                <a:endParaRPr lang="en-US" dirty="0"/>
              </a:p>
              <a:p>
                <a:pPr lvl="1">
                  <a:buFont typeface="Wingdings" charset="2"/>
                  <a:buChar char="§"/>
                </a:pPr>
                <a14:m>
                  <m:oMath xmlns:m="http://schemas.openxmlformats.org/officeDocument/2006/math">
                    <m:r>
                      <a:rPr lang="en-US" i="1" dirty="0">
                        <a:solidFill>
                          <a:srgbClr val="FF0000"/>
                        </a:solidFill>
                        <a:latin typeface="Cambria Math" charset="0"/>
                        <a:ea typeface="Cambria Math" charset="0"/>
                        <a:cs typeface="Cambria Math" charset="0"/>
                      </a:rPr>
                      <m:t>ℒ</m:t>
                    </m:r>
                    <m:r>
                      <a:rPr lang="en-US" i="1" dirty="0" smtClean="0">
                        <a:solidFill>
                          <a:srgbClr val="FF0000"/>
                        </a:solidFill>
                        <a:latin typeface="Cambria Math" charset="0"/>
                      </a:rPr>
                      <m:t>=</m:t>
                    </m:r>
                    <m:nary>
                      <m:naryPr>
                        <m:chr m:val="∑"/>
                        <m:supHide m:val="on"/>
                        <m:ctrlPr>
                          <a:rPr lang="en-US" i="1" dirty="0" smtClean="0">
                            <a:solidFill>
                              <a:srgbClr val="00B0F0"/>
                            </a:solidFill>
                            <a:latin typeface="Cambria Math" panose="02040503050406030204" pitchFamily="18" charset="0"/>
                          </a:rPr>
                        </m:ctrlPr>
                      </m:naryPr>
                      <m:sub>
                        <m:r>
                          <a:rPr lang="en-US" i="1" dirty="0">
                            <a:solidFill>
                              <a:srgbClr val="00B0F0"/>
                            </a:solidFill>
                            <a:latin typeface="Cambria Math" charset="0"/>
                          </a:rPr>
                          <m:t>𝑝</m:t>
                        </m:r>
                      </m:sub>
                      <m:sup/>
                      <m:e>
                        <m:d>
                          <m:dPr>
                            <m:begChr m:val="["/>
                            <m:endChr m:val="]"/>
                            <m:ctrlPr>
                              <a:rPr lang="en-US" i="1" dirty="0">
                                <a:solidFill>
                                  <a:srgbClr val="00B0F0"/>
                                </a:solidFill>
                                <a:latin typeface="Cambria Math" panose="02040503050406030204" pitchFamily="18" charset="0"/>
                              </a:rPr>
                            </m:ctrlPr>
                          </m:dPr>
                          <m:e>
                            <m:sSub>
                              <m:sSubPr>
                                <m:ctrlPr>
                                  <a:rPr lang="en-US" i="1" dirty="0">
                                    <a:solidFill>
                                      <a:srgbClr val="00B0F0"/>
                                    </a:solidFill>
                                    <a:latin typeface="Cambria Math" panose="02040503050406030204" pitchFamily="18" charset="0"/>
                                  </a:rPr>
                                </m:ctrlPr>
                              </m:sSubPr>
                              <m:e>
                                <m:r>
                                  <a:rPr lang="en-US" i="1" dirty="0">
                                    <a:solidFill>
                                      <a:srgbClr val="00B0F0"/>
                                    </a:solidFill>
                                    <a:latin typeface="Cambria Math" charset="0"/>
                                  </a:rPr>
                                  <m:t>𝑙</m:t>
                                </m:r>
                              </m:e>
                              <m:sub>
                                <m:r>
                                  <a:rPr lang="en-US" i="1" dirty="0">
                                    <a:solidFill>
                                      <a:srgbClr val="00B0F0"/>
                                    </a:solidFill>
                                    <a:latin typeface="Cambria Math" charset="0"/>
                                  </a:rPr>
                                  <m:t>𝑝</m:t>
                                </m:r>
                              </m:sub>
                            </m:sSub>
                            <m:d>
                              <m:dPr>
                                <m:ctrlPr>
                                  <a:rPr lang="en-US" i="1" dirty="0">
                                    <a:solidFill>
                                      <a:srgbClr val="00B0F0"/>
                                    </a:solidFill>
                                    <a:latin typeface="Cambria Math" panose="02040503050406030204" pitchFamily="18" charset="0"/>
                                  </a:rPr>
                                </m:ctrlPr>
                              </m:dPr>
                              <m:e>
                                <m:r>
                                  <a:rPr lang="en-US" i="1" dirty="0">
                                    <a:solidFill>
                                      <a:srgbClr val="00B0F0"/>
                                    </a:solidFill>
                                    <a:latin typeface="Cambria Math" charset="0"/>
                                  </a:rPr>
                                  <m:t>𝑓</m:t>
                                </m:r>
                              </m:e>
                            </m:d>
                            <m:sSub>
                              <m:sSubPr>
                                <m:ctrlPr>
                                  <a:rPr lang="en-US" i="1" dirty="0">
                                    <a:solidFill>
                                      <a:srgbClr val="00B0F0"/>
                                    </a:solidFill>
                                    <a:latin typeface="Cambria Math" panose="02040503050406030204" pitchFamily="18" charset="0"/>
                                  </a:rPr>
                                </m:ctrlPr>
                              </m:sSubPr>
                              <m:e>
                                <m:r>
                                  <a:rPr lang="en-US" i="1" dirty="0">
                                    <a:solidFill>
                                      <a:srgbClr val="00B0F0"/>
                                    </a:solidFill>
                                    <a:latin typeface="Cambria Math" charset="0"/>
                                  </a:rPr>
                                  <m:t>𝑓</m:t>
                                </m:r>
                              </m:e>
                              <m:sub>
                                <m:r>
                                  <a:rPr lang="en-US" i="1" dirty="0">
                                    <a:solidFill>
                                      <a:srgbClr val="00B0F0"/>
                                    </a:solidFill>
                                    <a:latin typeface="Cambria Math" charset="0"/>
                                  </a:rPr>
                                  <m:t>𝑝</m:t>
                                </m:r>
                              </m:sub>
                            </m:sSub>
                          </m:e>
                        </m:d>
                      </m:e>
                    </m:nary>
                    <m:r>
                      <a:rPr lang="en-US" i="1" dirty="0">
                        <a:solidFill>
                          <a:srgbClr val="FF0000"/>
                        </a:solidFill>
                        <a:latin typeface="Cambria Math" charset="0"/>
                      </a:rPr>
                      <m:t>+</m:t>
                    </m:r>
                    <m:r>
                      <a:rPr lang="en-US" b="0" i="1" dirty="0" smtClean="0">
                        <a:solidFill>
                          <a:srgbClr val="FF0000"/>
                        </a:solidFill>
                        <a:latin typeface="Cambria Math" charset="0"/>
                      </a:rPr>
                      <m:t>…</m:t>
                    </m:r>
                  </m:oMath>
                </a14:m>
                <a:endParaRPr lang="en-US" dirty="0"/>
              </a:p>
              <a:p>
                <a:r>
                  <a:rPr lang="en-US" dirty="0">
                    <a:latin typeface="Cambria Math" charset="0"/>
                  </a:rPr>
                  <a:t>UE:</a:t>
                </a:r>
              </a:p>
              <a:p>
                <a:pPr lvl="1">
                  <a:buFont typeface="Wingdings" charset="2"/>
                  <a:buChar char="§"/>
                </a:pPr>
                <a14:m>
                  <m:oMath xmlns:m="http://schemas.openxmlformats.org/officeDocument/2006/math">
                    <m:f>
                      <m:fPr>
                        <m:ctrlPr>
                          <a:rPr lang="mr-IN" i="1" dirty="0">
                            <a:solidFill>
                              <a:srgbClr val="FF0000"/>
                            </a:solidFill>
                            <a:latin typeface="Cambria Math" panose="02040503050406030204" pitchFamily="18" charset="0"/>
                          </a:rPr>
                        </m:ctrlPr>
                      </m:fPr>
                      <m:num>
                        <m:r>
                          <a:rPr lang="mr-IN" i="1" dirty="0">
                            <a:solidFill>
                              <a:srgbClr val="FF0000"/>
                            </a:solidFill>
                            <a:latin typeface="Cambria Math" charset="0"/>
                          </a:rPr>
                          <m:t>𝜕</m:t>
                        </m:r>
                        <m:r>
                          <a:rPr lang="en-US" i="1" dirty="0">
                            <a:solidFill>
                              <a:srgbClr val="FF0000"/>
                            </a:solidFill>
                            <a:latin typeface="Cambria Math" charset="0"/>
                            <a:ea typeface="Cambria Math" charset="0"/>
                            <a:cs typeface="Cambria Math" charset="0"/>
                          </a:rPr>
                          <m:t>ℒ</m:t>
                        </m:r>
                      </m:num>
                      <m:den>
                        <m:r>
                          <a:rPr lang="mr-IN" i="1" dirty="0">
                            <a:solidFill>
                              <a:srgbClr val="FF0000"/>
                            </a:solidFill>
                            <a:latin typeface="Cambria Math" charset="0"/>
                          </a:rPr>
                          <m:t>𝜕</m:t>
                        </m:r>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𝑓</m:t>
                            </m:r>
                          </m:e>
                          <m:sub>
                            <m:r>
                              <a:rPr lang="en-US" i="1" dirty="0">
                                <a:solidFill>
                                  <a:srgbClr val="FF0000"/>
                                </a:solidFill>
                                <a:latin typeface="Cambria Math" charset="0"/>
                              </a:rPr>
                              <m:t>𝑝</m:t>
                            </m:r>
                          </m:sub>
                        </m:sSub>
                      </m:den>
                    </m:f>
                    <m:r>
                      <a:rPr lang="en-US" i="1" dirty="0">
                        <a:solidFill>
                          <a:srgbClr val="FF0000"/>
                        </a:solidFill>
                        <a:latin typeface="Cambria Math" charset="0"/>
                      </a:rPr>
                      <m:t>=</m:t>
                    </m:r>
                    <m:sSub>
                      <m:sSubPr>
                        <m:ctrlPr>
                          <a:rPr lang="en-US" i="1" dirty="0" smtClean="0">
                            <a:solidFill>
                              <a:srgbClr val="00B0F0"/>
                            </a:solidFill>
                            <a:latin typeface="Cambria Math" panose="02040503050406030204" pitchFamily="18" charset="0"/>
                          </a:rPr>
                        </m:ctrlPr>
                      </m:sSubPr>
                      <m:e>
                        <m:r>
                          <a:rPr lang="en-US" i="1" dirty="0">
                            <a:solidFill>
                              <a:srgbClr val="00B0F0"/>
                            </a:solidFill>
                            <a:latin typeface="Cambria Math" charset="0"/>
                          </a:rPr>
                          <m:t>𝑙</m:t>
                        </m:r>
                      </m:e>
                      <m:sub>
                        <m:r>
                          <a:rPr lang="en-US" i="1" dirty="0">
                            <a:solidFill>
                              <a:srgbClr val="00B0F0"/>
                            </a:solidFill>
                            <a:latin typeface="Cambria Math" charset="0"/>
                          </a:rPr>
                          <m:t>𝑝</m:t>
                        </m:r>
                      </m:sub>
                    </m:sSub>
                    <m:d>
                      <m:dPr>
                        <m:ctrlPr>
                          <a:rPr lang="en-US" i="1" dirty="0">
                            <a:solidFill>
                              <a:srgbClr val="00B0F0"/>
                            </a:solidFill>
                            <a:latin typeface="Cambria Math" panose="02040503050406030204" pitchFamily="18" charset="0"/>
                          </a:rPr>
                        </m:ctrlPr>
                      </m:dPr>
                      <m:e>
                        <m:r>
                          <a:rPr lang="en-US" i="1" dirty="0">
                            <a:solidFill>
                              <a:srgbClr val="00B0F0"/>
                            </a:solidFill>
                            <a:latin typeface="Cambria Math" charset="0"/>
                          </a:rPr>
                          <m:t>𝑓</m:t>
                        </m:r>
                      </m:e>
                    </m:d>
                    <m:r>
                      <a:rPr lang="en-US" i="1" dirty="0">
                        <a:solidFill>
                          <a:srgbClr val="FF0000"/>
                        </a:solidFill>
                        <a:latin typeface="Cambria Math" charset="0"/>
                      </a:rPr>
                      <m:t>−</m:t>
                    </m:r>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𝜆</m:t>
                        </m:r>
                      </m:e>
                      <m:sub>
                        <m:r>
                          <a:rPr lang="en-US" i="1" dirty="0">
                            <a:solidFill>
                              <a:srgbClr val="FF0000"/>
                            </a:solidFill>
                            <a:latin typeface="Cambria Math" charset="0"/>
                          </a:rPr>
                          <m:t>𝑖</m:t>
                        </m:r>
                      </m:sub>
                    </m:sSub>
                  </m:oMath>
                </a14:m>
                <a:endParaRPr lang="en-US" dirty="0"/>
              </a:p>
              <a:p>
                <a:pPr lvl="1">
                  <a:buFont typeface="Wingdings" charset="2"/>
                  <a:buChar char="§"/>
                </a:pPr>
                <a14:m>
                  <m:oMath xmlns:m="http://schemas.openxmlformats.org/officeDocument/2006/math">
                    <m:r>
                      <a:rPr lang="en-US" i="1" dirty="0">
                        <a:solidFill>
                          <a:srgbClr val="FF0000"/>
                        </a:solidFill>
                        <a:latin typeface="Cambria Math" charset="0"/>
                        <a:ea typeface="Cambria Math" charset="0"/>
                        <a:cs typeface="Cambria Math" charset="0"/>
                      </a:rPr>
                      <m:t>ℒ</m:t>
                    </m:r>
                    <m:r>
                      <a:rPr lang="en-US" i="1" dirty="0">
                        <a:solidFill>
                          <a:srgbClr val="FF0000"/>
                        </a:solidFill>
                        <a:latin typeface="Cambria Math" charset="0"/>
                      </a:rPr>
                      <m:t>=</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087" t="-2041"/>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1F3EB172-414D-51F1-8AED-589E2E3B0F47}"/>
              </a:ext>
            </a:extLst>
          </p:cNvPr>
          <p:cNvSpPr>
            <a:spLocks noGrp="1"/>
          </p:cNvSpPr>
          <p:nvPr>
            <p:ph type="sldNum" sz="quarter" idx="12"/>
          </p:nvPr>
        </p:nvSpPr>
        <p:spPr/>
        <p:txBody>
          <a:bodyPr/>
          <a:lstStyle/>
          <a:p>
            <a:fld id="{5E14A864-8846-DC49-9FDC-14F56CA6E9FC}" type="slidenum">
              <a:rPr lang="en-US" smtClean="0"/>
              <a:t>90</a:t>
            </a:fld>
            <a:endParaRPr lang="en-US"/>
          </a:p>
        </p:txBody>
      </p:sp>
    </p:spTree>
    <p:extLst>
      <p:ext uri="{BB962C8B-B14F-4D97-AF65-F5344CB8AC3E}">
        <p14:creationId xmlns:p14="http://schemas.microsoft.com/office/powerpoint/2010/main" val="2588372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Working backwards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At the UE, all flow must follow a least cost path with regards to </a:t>
                </a:r>
                <a14:m>
                  <m:oMath xmlns:m="http://schemas.openxmlformats.org/officeDocument/2006/math">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𝑙</m:t>
                        </m:r>
                      </m:e>
                      <m:sub>
                        <m:r>
                          <a:rPr lang="en-US" i="1" dirty="0">
                            <a:solidFill>
                              <a:srgbClr val="FF0000"/>
                            </a:solidFill>
                            <a:latin typeface="Cambria Math" charset="0"/>
                          </a:rPr>
                          <m:t>𝑝</m:t>
                        </m:r>
                      </m:sub>
                    </m:sSub>
                    <m:d>
                      <m:dPr>
                        <m:ctrlPr>
                          <a:rPr lang="en-US" i="1" dirty="0">
                            <a:solidFill>
                              <a:srgbClr val="FF0000"/>
                            </a:solidFill>
                            <a:latin typeface="Cambria Math" panose="02040503050406030204" pitchFamily="18" charset="0"/>
                          </a:rPr>
                        </m:ctrlPr>
                      </m:dPr>
                      <m:e>
                        <m:r>
                          <a:rPr lang="en-US" i="1" dirty="0">
                            <a:solidFill>
                              <a:srgbClr val="FF0000"/>
                            </a:solidFill>
                            <a:latin typeface="Cambria Math" charset="0"/>
                          </a:rPr>
                          <m:t>𝑓</m:t>
                        </m:r>
                      </m:e>
                    </m:d>
                  </m:oMath>
                </a14:m>
                <a:r>
                  <a:rPr lang="en-US" dirty="0"/>
                  <a:t> </a:t>
                </a:r>
              </a:p>
              <a:p>
                <a:pPr lvl="1"/>
                <a:r>
                  <a:rPr lang="en-US" dirty="0"/>
                  <a:t>As appose to </a:t>
                </a:r>
                <a14:m>
                  <m:oMath xmlns:m="http://schemas.openxmlformats.org/officeDocument/2006/math">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𝑙</m:t>
                        </m:r>
                      </m:e>
                      <m:sub>
                        <m:r>
                          <a:rPr lang="en-US" i="1" dirty="0">
                            <a:solidFill>
                              <a:srgbClr val="FF0000"/>
                            </a:solidFill>
                            <a:latin typeface="Cambria Math" charset="0"/>
                          </a:rPr>
                          <m:t>𝑝</m:t>
                        </m:r>
                      </m:sub>
                    </m:sSub>
                    <m:d>
                      <m:dPr>
                        <m:ctrlPr>
                          <a:rPr lang="en-US" i="1" dirty="0">
                            <a:solidFill>
                              <a:srgbClr val="FF0000"/>
                            </a:solidFill>
                            <a:latin typeface="Cambria Math" panose="02040503050406030204" pitchFamily="18" charset="0"/>
                          </a:rPr>
                        </m:ctrlPr>
                      </m:dPr>
                      <m:e>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𝑓</m:t>
                            </m:r>
                          </m:e>
                          <m:sub>
                            <m:r>
                              <a:rPr lang="en-US" i="1" dirty="0">
                                <a:solidFill>
                                  <a:srgbClr val="FF0000"/>
                                </a:solidFill>
                                <a:latin typeface="Cambria Math" charset="0"/>
                              </a:rPr>
                              <m:t>𝑝</m:t>
                            </m:r>
                          </m:sub>
                        </m:sSub>
                      </m:e>
                    </m:d>
                    <m:r>
                      <a:rPr lang="en-US" i="1" dirty="0">
                        <a:solidFill>
                          <a:srgbClr val="FF0000"/>
                        </a:solidFill>
                        <a:latin typeface="Cambria Math" charset="0"/>
                      </a:rPr>
                      <m:t>+</m:t>
                    </m:r>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𝑓</m:t>
                        </m:r>
                      </m:e>
                      <m:sub>
                        <m:r>
                          <a:rPr lang="en-US" i="1" dirty="0">
                            <a:solidFill>
                              <a:srgbClr val="FF0000"/>
                            </a:solidFill>
                            <a:latin typeface="Cambria Math" charset="0"/>
                          </a:rPr>
                          <m:t>𝑝</m:t>
                        </m:r>
                      </m:sub>
                    </m:sSub>
                    <m:sSubSup>
                      <m:sSubSupPr>
                        <m:ctrlPr>
                          <a:rPr lang="en-US" i="1" dirty="0">
                            <a:solidFill>
                              <a:srgbClr val="FF0000"/>
                            </a:solidFill>
                            <a:latin typeface="Cambria Math" panose="02040503050406030204" pitchFamily="18" charset="0"/>
                          </a:rPr>
                        </m:ctrlPr>
                      </m:sSubSupPr>
                      <m:e>
                        <m:r>
                          <a:rPr lang="en-US" i="1" dirty="0">
                            <a:solidFill>
                              <a:srgbClr val="FF0000"/>
                            </a:solidFill>
                            <a:latin typeface="Cambria Math" charset="0"/>
                          </a:rPr>
                          <m:t>𝑙</m:t>
                        </m:r>
                      </m:e>
                      <m:sub>
                        <m:r>
                          <a:rPr lang="en-US" i="1" dirty="0">
                            <a:solidFill>
                              <a:srgbClr val="FF0000"/>
                            </a:solidFill>
                            <a:latin typeface="Cambria Math" charset="0"/>
                          </a:rPr>
                          <m:t>𝑝</m:t>
                        </m:r>
                      </m:sub>
                      <m:sup>
                        <m:r>
                          <a:rPr lang="en-US" i="1" dirty="0">
                            <a:solidFill>
                              <a:srgbClr val="FF0000"/>
                            </a:solidFill>
                            <a:latin typeface="Cambria Math" charset="0"/>
                          </a:rPr>
                          <m:t>′</m:t>
                        </m:r>
                      </m:sup>
                    </m:sSubSup>
                    <m:d>
                      <m:dPr>
                        <m:ctrlPr>
                          <a:rPr lang="en-US" i="1" dirty="0">
                            <a:solidFill>
                              <a:srgbClr val="FF0000"/>
                            </a:solidFill>
                            <a:latin typeface="Cambria Math" panose="02040503050406030204" pitchFamily="18" charset="0"/>
                          </a:rPr>
                        </m:ctrlPr>
                      </m:dPr>
                      <m:e>
                        <m:r>
                          <a:rPr lang="en-US" i="1" dirty="0">
                            <a:solidFill>
                              <a:srgbClr val="FF0000"/>
                            </a:solidFill>
                            <a:latin typeface="Cambria Math" charset="0"/>
                          </a:rPr>
                          <m:t>𝑓</m:t>
                        </m:r>
                      </m:e>
                    </m:d>
                  </m:oMath>
                </a14:m>
                <a:r>
                  <a:rPr lang="en-US" dirty="0"/>
                  <a:t> at the SO</a:t>
                </a:r>
                <a:endParaRPr lang="en-US" dirty="0">
                  <a:latin typeface="Cambria Math" charset="0"/>
                </a:endParaRPr>
              </a:p>
              <a:p>
                <a:r>
                  <a:rPr lang="en-US" dirty="0">
                    <a:latin typeface="Cambria Math" charset="0"/>
                  </a:rPr>
                  <a:t>SO:</a:t>
                </a:r>
              </a:p>
              <a:p>
                <a:pPr lvl="1">
                  <a:buFont typeface="Wingdings" charset="2"/>
                  <a:buChar char="§"/>
                </a:pPr>
                <a14:m>
                  <m:oMath xmlns:m="http://schemas.openxmlformats.org/officeDocument/2006/math">
                    <m:f>
                      <m:fPr>
                        <m:ctrlPr>
                          <a:rPr lang="mr-IN" i="1" dirty="0">
                            <a:solidFill>
                              <a:srgbClr val="FF0000"/>
                            </a:solidFill>
                            <a:latin typeface="Cambria Math" panose="02040503050406030204" pitchFamily="18" charset="0"/>
                          </a:rPr>
                        </m:ctrlPr>
                      </m:fPr>
                      <m:num>
                        <m:r>
                          <a:rPr lang="mr-IN" i="1" dirty="0">
                            <a:solidFill>
                              <a:srgbClr val="FF0000"/>
                            </a:solidFill>
                            <a:latin typeface="Cambria Math" charset="0"/>
                          </a:rPr>
                          <m:t>𝜕</m:t>
                        </m:r>
                        <m:r>
                          <a:rPr lang="en-US" i="1" dirty="0">
                            <a:solidFill>
                              <a:srgbClr val="FF0000"/>
                            </a:solidFill>
                            <a:latin typeface="Cambria Math" charset="0"/>
                            <a:ea typeface="Cambria Math" charset="0"/>
                            <a:cs typeface="Cambria Math" charset="0"/>
                          </a:rPr>
                          <m:t>ℒ</m:t>
                        </m:r>
                      </m:num>
                      <m:den>
                        <m:r>
                          <a:rPr lang="mr-IN" i="1" dirty="0">
                            <a:solidFill>
                              <a:srgbClr val="FF0000"/>
                            </a:solidFill>
                            <a:latin typeface="Cambria Math" charset="0"/>
                          </a:rPr>
                          <m:t>𝜕</m:t>
                        </m:r>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𝑓</m:t>
                            </m:r>
                          </m:e>
                          <m:sub>
                            <m:r>
                              <a:rPr lang="en-US" i="1" dirty="0">
                                <a:solidFill>
                                  <a:srgbClr val="FF0000"/>
                                </a:solidFill>
                                <a:latin typeface="Cambria Math" charset="0"/>
                              </a:rPr>
                              <m:t>𝑝</m:t>
                            </m:r>
                          </m:sub>
                        </m:sSub>
                      </m:den>
                    </m:f>
                    <m:r>
                      <a:rPr lang="en-US" i="1" dirty="0">
                        <a:solidFill>
                          <a:srgbClr val="FF0000"/>
                        </a:solidFill>
                        <a:latin typeface="Cambria Math" charset="0"/>
                      </a:rPr>
                      <m:t>=</m:t>
                    </m:r>
                    <m:sSub>
                      <m:sSubPr>
                        <m:ctrlPr>
                          <a:rPr lang="en-US" i="1" dirty="0">
                            <a:solidFill>
                              <a:srgbClr val="00B0F0"/>
                            </a:solidFill>
                            <a:latin typeface="Cambria Math" panose="02040503050406030204" pitchFamily="18" charset="0"/>
                          </a:rPr>
                        </m:ctrlPr>
                      </m:sSubPr>
                      <m:e>
                        <m:r>
                          <a:rPr lang="en-US" i="1" dirty="0">
                            <a:solidFill>
                              <a:srgbClr val="00B0F0"/>
                            </a:solidFill>
                            <a:latin typeface="Cambria Math" charset="0"/>
                          </a:rPr>
                          <m:t>𝑙</m:t>
                        </m:r>
                      </m:e>
                      <m:sub>
                        <m:r>
                          <a:rPr lang="en-US" i="1" dirty="0">
                            <a:solidFill>
                              <a:srgbClr val="00B0F0"/>
                            </a:solidFill>
                            <a:latin typeface="Cambria Math" charset="0"/>
                          </a:rPr>
                          <m:t>𝑝</m:t>
                        </m:r>
                      </m:sub>
                    </m:sSub>
                    <m:d>
                      <m:dPr>
                        <m:ctrlPr>
                          <a:rPr lang="en-US" i="1" dirty="0">
                            <a:solidFill>
                              <a:srgbClr val="00B0F0"/>
                            </a:solidFill>
                            <a:latin typeface="Cambria Math" panose="02040503050406030204" pitchFamily="18" charset="0"/>
                          </a:rPr>
                        </m:ctrlPr>
                      </m:dPr>
                      <m:e>
                        <m:r>
                          <a:rPr lang="en-US" i="1" dirty="0">
                            <a:solidFill>
                              <a:srgbClr val="00B0F0"/>
                            </a:solidFill>
                            <a:latin typeface="Cambria Math" charset="0"/>
                          </a:rPr>
                          <m:t>𝑓</m:t>
                        </m:r>
                      </m:e>
                    </m:d>
                    <m:r>
                      <a:rPr lang="en-US" i="1" dirty="0">
                        <a:solidFill>
                          <a:srgbClr val="00B0F0"/>
                        </a:solidFill>
                        <a:latin typeface="Cambria Math" charset="0"/>
                      </a:rPr>
                      <m:t>+</m:t>
                    </m:r>
                    <m:sSub>
                      <m:sSubPr>
                        <m:ctrlPr>
                          <a:rPr lang="en-US" i="1" dirty="0">
                            <a:solidFill>
                              <a:srgbClr val="00B0F0"/>
                            </a:solidFill>
                            <a:latin typeface="Cambria Math" panose="02040503050406030204" pitchFamily="18" charset="0"/>
                          </a:rPr>
                        </m:ctrlPr>
                      </m:sSubPr>
                      <m:e>
                        <m:r>
                          <a:rPr lang="en-US" i="1" dirty="0">
                            <a:solidFill>
                              <a:srgbClr val="00B0F0"/>
                            </a:solidFill>
                            <a:latin typeface="Cambria Math" charset="0"/>
                          </a:rPr>
                          <m:t>𝑓</m:t>
                        </m:r>
                      </m:e>
                      <m:sub>
                        <m:r>
                          <a:rPr lang="en-US" i="1" dirty="0">
                            <a:solidFill>
                              <a:srgbClr val="00B0F0"/>
                            </a:solidFill>
                            <a:latin typeface="Cambria Math" charset="0"/>
                          </a:rPr>
                          <m:t>𝑝</m:t>
                        </m:r>
                      </m:sub>
                    </m:sSub>
                    <m:sSubSup>
                      <m:sSubSupPr>
                        <m:ctrlPr>
                          <a:rPr lang="en-US" i="1" dirty="0">
                            <a:solidFill>
                              <a:srgbClr val="00B0F0"/>
                            </a:solidFill>
                            <a:latin typeface="Cambria Math" panose="02040503050406030204" pitchFamily="18" charset="0"/>
                          </a:rPr>
                        </m:ctrlPr>
                      </m:sSubSupPr>
                      <m:e>
                        <m:r>
                          <a:rPr lang="en-US" i="1" dirty="0">
                            <a:solidFill>
                              <a:srgbClr val="00B0F0"/>
                            </a:solidFill>
                            <a:latin typeface="Cambria Math" charset="0"/>
                          </a:rPr>
                          <m:t>𝑙</m:t>
                        </m:r>
                      </m:e>
                      <m:sub>
                        <m:r>
                          <a:rPr lang="en-US" i="1" dirty="0">
                            <a:solidFill>
                              <a:srgbClr val="00B0F0"/>
                            </a:solidFill>
                            <a:latin typeface="Cambria Math" charset="0"/>
                          </a:rPr>
                          <m:t>𝑝</m:t>
                        </m:r>
                      </m:sub>
                      <m:sup>
                        <m:r>
                          <a:rPr lang="en-US" i="1" dirty="0">
                            <a:solidFill>
                              <a:srgbClr val="00B0F0"/>
                            </a:solidFill>
                            <a:latin typeface="Cambria Math" charset="0"/>
                          </a:rPr>
                          <m:t>′</m:t>
                        </m:r>
                      </m:sup>
                    </m:sSubSup>
                    <m:d>
                      <m:dPr>
                        <m:ctrlPr>
                          <a:rPr lang="en-US" i="1" dirty="0">
                            <a:solidFill>
                              <a:srgbClr val="00B0F0"/>
                            </a:solidFill>
                            <a:latin typeface="Cambria Math" panose="02040503050406030204" pitchFamily="18" charset="0"/>
                          </a:rPr>
                        </m:ctrlPr>
                      </m:dPr>
                      <m:e>
                        <m:r>
                          <a:rPr lang="en-US" i="1" dirty="0">
                            <a:solidFill>
                              <a:srgbClr val="00B0F0"/>
                            </a:solidFill>
                            <a:latin typeface="Cambria Math" charset="0"/>
                          </a:rPr>
                          <m:t>𝑓</m:t>
                        </m:r>
                      </m:e>
                    </m:d>
                    <m:r>
                      <a:rPr lang="en-US" i="1" dirty="0">
                        <a:solidFill>
                          <a:srgbClr val="FF0000"/>
                        </a:solidFill>
                        <a:latin typeface="Cambria Math" charset="0"/>
                      </a:rPr>
                      <m:t>−</m:t>
                    </m:r>
                    <m:sSub>
                      <m:sSubPr>
                        <m:ctrlPr>
                          <a:rPr lang="en-US" i="1" dirty="0">
                            <a:solidFill>
                              <a:srgbClr val="FF0000"/>
                            </a:solidFill>
                            <a:latin typeface="Cambria Math" panose="02040503050406030204" pitchFamily="18" charset="0"/>
                          </a:rPr>
                        </m:ctrlPr>
                      </m:sSubPr>
                      <m:e>
                        <m:r>
                          <a:rPr lang="en-US" b="0" i="1" dirty="0" smtClean="0">
                            <a:solidFill>
                              <a:srgbClr val="FF0000"/>
                            </a:solidFill>
                            <a:latin typeface="Cambria Math" charset="0"/>
                          </a:rPr>
                          <m:t>𝜆</m:t>
                        </m:r>
                      </m:e>
                      <m:sub>
                        <m:r>
                          <a:rPr lang="en-US" i="1" dirty="0">
                            <a:solidFill>
                              <a:srgbClr val="FF0000"/>
                            </a:solidFill>
                            <a:latin typeface="Cambria Math" charset="0"/>
                          </a:rPr>
                          <m:t>𝑖</m:t>
                        </m:r>
                      </m:sub>
                    </m:sSub>
                  </m:oMath>
                </a14:m>
                <a:endParaRPr lang="en-US" dirty="0"/>
              </a:p>
              <a:p>
                <a:pPr lvl="1">
                  <a:buFont typeface="Wingdings" charset="2"/>
                  <a:buChar char="§"/>
                </a:pPr>
                <a14:m>
                  <m:oMath xmlns:m="http://schemas.openxmlformats.org/officeDocument/2006/math">
                    <m:r>
                      <a:rPr lang="en-US" i="1" dirty="0">
                        <a:solidFill>
                          <a:srgbClr val="FF0000"/>
                        </a:solidFill>
                        <a:latin typeface="Cambria Math" charset="0"/>
                        <a:ea typeface="Cambria Math" charset="0"/>
                        <a:cs typeface="Cambria Math" charset="0"/>
                      </a:rPr>
                      <m:t>ℒ</m:t>
                    </m:r>
                    <m:r>
                      <a:rPr lang="en-US" i="1" dirty="0" smtClean="0">
                        <a:solidFill>
                          <a:srgbClr val="FF0000"/>
                        </a:solidFill>
                        <a:latin typeface="Cambria Math" charset="0"/>
                      </a:rPr>
                      <m:t>=</m:t>
                    </m:r>
                    <m:nary>
                      <m:naryPr>
                        <m:chr m:val="∑"/>
                        <m:supHide m:val="on"/>
                        <m:ctrlPr>
                          <a:rPr lang="en-US" i="1" dirty="0" smtClean="0">
                            <a:solidFill>
                              <a:srgbClr val="00B0F0"/>
                            </a:solidFill>
                            <a:latin typeface="Cambria Math" panose="02040503050406030204" pitchFamily="18" charset="0"/>
                          </a:rPr>
                        </m:ctrlPr>
                      </m:naryPr>
                      <m:sub>
                        <m:r>
                          <a:rPr lang="en-US" i="1" dirty="0">
                            <a:solidFill>
                              <a:srgbClr val="00B0F0"/>
                            </a:solidFill>
                            <a:latin typeface="Cambria Math" charset="0"/>
                          </a:rPr>
                          <m:t>𝑝</m:t>
                        </m:r>
                      </m:sub>
                      <m:sup/>
                      <m:e>
                        <m:d>
                          <m:dPr>
                            <m:begChr m:val="["/>
                            <m:endChr m:val="]"/>
                            <m:ctrlPr>
                              <a:rPr lang="en-US" i="1" dirty="0">
                                <a:solidFill>
                                  <a:srgbClr val="00B0F0"/>
                                </a:solidFill>
                                <a:latin typeface="Cambria Math" panose="02040503050406030204" pitchFamily="18" charset="0"/>
                              </a:rPr>
                            </m:ctrlPr>
                          </m:dPr>
                          <m:e>
                            <m:sSub>
                              <m:sSubPr>
                                <m:ctrlPr>
                                  <a:rPr lang="en-US" i="1" dirty="0">
                                    <a:solidFill>
                                      <a:srgbClr val="00B0F0"/>
                                    </a:solidFill>
                                    <a:latin typeface="Cambria Math" panose="02040503050406030204" pitchFamily="18" charset="0"/>
                                  </a:rPr>
                                </m:ctrlPr>
                              </m:sSubPr>
                              <m:e>
                                <m:r>
                                  <a:rPr lang="en-US" i="1" dirty="0">
                                    <a:solidFill>
                                      <a:srgbClr val="00B0F0"/>
                                    </a:solidFill>
                                    <a:latin typeface="Cambria Math" charset="0"/>
                                  </a:rPr>
                                  <m:t>𝑙</m:t>
                                </m:r>
                              </m:e>
                              <m:sub>
                                <m:r>
                                  <a:rPr lang="en-US" i="1" dirty="0">
                                    <a:solidFill>
                                      <a:srgbClr val="00B0F0"/>
                                    </a:solidFill>
                                    <a:latin typeface="Cambria Math" charset="0"/>
                                  </a:rPr>
                                  <m:t>𝑝</m:t>
                                </m:r>
                              </m:sub>
                            </m:sSub>
                            <m:d>
                              <m:dPr>
                                <m:ctrlPr>
                                  <a:rPr lang="en-US" i="1" dirty="0">
                                    <a:solidFill>
                                      <a:srgbClr val="00B0F0"/>
                                    </a:solidFill>
                                    <a:latin typeface="Cambria Math" panose="02040503050406030204" pitchFamily="18" charset="0"/>
                                  </a:rPr>
                                </m:ctrlPr>
                              </m:dPr>
                              <m:e>
                                <m:r>
                                  <a:rPr lang="en-US" i="1" dirty="0">
                                    <a:solidFill>
                                      <a:srgbClr val="00B0F0"/>
                                    </a:solidFill>
                                    <a:latin typeface="Cambria Math" charset="0"/>
                                  </a:rPr>
                                  <m:t>𝑓</m:t>
                                </m:r>
                              </m:e>
                            </m:d>
                            <m:sSub>
                              <m:sSubPr>
                                <m:ctrlPr>
                                  <a:rPr lang="en-US" i="1" dirty="0">
                                    <a:solidFill>
                                      <a:srgbClr val="00B0F0"/>
                                    </a:solidFill>
                                    <a:latin typeface="Cambria Math" panose="02040503050406030204" pitchFamily="18" charset="0"/>
                                  </a:rPr>
                                </m:ctrlPr>
                              </m:sSubPr>
                              <m:e>
                                <m:r>
                                  <a:rPr lang="en-US" i="1" dirty="0">
                                    <a:solidFill>
                                      <a:srgbClr val="00B0F0"/>
                                    </a:solidFill>
                                    <a:latin typeface="Cambria Math" charset="0"/>
                                  </a:rPr>
                                  <m:t>𝑓</m:t>
                                </m:r>
                              </m:e>
                              <m:sub>
                                <m:r>
                                  <a:rPr lang="en-US" i="1" dirty="0">
                                    <a:solidFill>
                                      <a:srgbClr val="00B0F0"/>
                                    </a:solidFill>
                                    <a:latin typeface="Cambria Math" charset="0"/>
                                  </a:rPr>
                                  <m:t>𝑝</m:t>
                                </m:r>
                              </m:sub>
                            </m:sSub>
                          </m:e>
                        </m:d>
                      </m:e>
                    </m:nary>
                    <m:r>
                      <a:rPr lang="en-US" i="1" dirty="0">
                        <a:solidFill>
                          <a:srgbClr val="FF0000"/>
                        </a:solidFill>
                        <a:latin typeface="Cambria Math" charset="0"/>
                      </a:rPr>
                      <m:t>+</m:t>
                    </m:r>
                    <m:r>
                      <a:rPr lang="en-US" b="0" i="1" dirty="0" smtClean="0">
                        <a:solidFill>
                          <a:srgbClr val="FF0000"/>
                        </a:solidFill>
                        <a:latin typeface="Cambria Math" charset="0"/>
                      </a:rPr>
                      <m:t>…</m:t>
                    </m:r>
                  </m:oMath>
                </a14:m>
                <a:endParaRPr lang="en-US" dirty="0"/>
              </a:p>
              <a:p>
                <a:r>
                  <a:rPr lang="en-US" dirty="0">
                    <a:latin typeface="Cambria Math" charset="0"/>
                  </a:rPr>
                  <a:t>UE:</a:t>
                </a:r>
              </a:p>
              <a:p>
                <a:pPr lvl="1">
                  <a:buFont typeface="Wingdings" charset="2"/>
                  <a:buChar char="§"/>
                </a:pPr>
                <a14:m>
                  <m:oMath xmlns:m="http://schemas.openxmlformats.org/officeDocument/2006/math">
                    <m:f>
                      <m:fPr>
                        <m:ctrlPr>
                          <a:rPr lang="mr-IN" i="1" dirty="0">
                            <a:solidFill>
                              <a:srgbClr val="FF0000"/>
                            </a:solidFill>
                            <a:latin typeface="Cambria Math" panose="02040503050406030204" pitchFamily="18" charset="0"/>
                          </a:rPr>
                        </m:ctrlPr>
                      </m:fPr>
                      <m:num>
                        <m:r>
                          <a:rPr lang="mr-IN" i="1" dirty="0">
                            <a:solidFill>
                              <a:srgbClr val="FF0000"/>
                            </a:solidFill>
                            <a:latin typeface="Cambria Math" charset="0"/>
                          </a:rPr>
                          <m:t>𝜕</m:t>
                        </m:r>
                        <m:r>
                          <a:rPr lang="en-US" i="1" dirty="0">
                            <a:solidFill>
                              <a:srgbClr val="FF0000"/>
                            </a:solidFill>
                            <a:latin typeface="Cambria Math" charset="0"/>
                            <a:ea typeface="Cambria Math" charset="0"/>
                            <a:cs typeface="Cambria Math" charset="0"/>
                          </a:rPr>
                          <m:t>ℒ</m:t>
                        </m:r>
                      </m:num>
                      <m:den>
                        <m:r>
                          <a:rPr lang="mr-IN" i="1" dirty="0">
                            <a:solidFill>
                              <a:srgbClr val="FF0000"/>
                            </a:solidFill>
                            <a:latin typeface="Cambria Math" charset="0"/>
                          </a:rPr>
                          <m:t>𝜕</m:t>
                        </m:r>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𝑓</m:t>
                            </m:r>
                          </m:e>
                          <m:sub>
                            <m:r>
                              <a:rPr lang="en-US" i="1" dirty="0">
                                <a:solidFill>
                                  <a:srgbClr val="FF0000"/>
                                </a:solidFill>
                                <a:latin typeface="Cambria Math" charset="0"/>
                              </a:rPr>
                              <m:t>𝑝</m:t>
                            </m:r>
                          </m:sub>
                        </m:sSub>
                      </m:den>
                    </m:f>
                    <m:r>
                      <a:rPr lang="en-US" i="1" dirty="0">
                        <a:solidFill>
                          <a:srgbClr val="FF0000"/>
                        </a:solidFill>
                        <a:latin typeface="Cambria Math" charset="0"/>
                      </a:rPr>
                      <m:t>=</m:t>
                    </m:r>
                    <m:sSub>
                      <m:sSubPr>
                        <m:ctrlPr>
                          <a:rPr lang="en-US" i="1" dirty="0" smtClean="0">
                            <a:solidFill>
                              <a:srgbClr val="00B0F0"/>
                            </a:solidFill>
                            <a:latin typeface="Cambria Math" panose="02040503050406030204" pitchFamily="18" charset="0"/>
                          </a:rPr>
                        </m:ctrlPr>
                      </m:sSubPr>
                      <m:e>
                        <m:r>
                          <a:rPr lang="en-US" i="1" dirty="0">
                            <a:solidFill>
                              <a:srgbClr val="00B0F0"/>
                            </a:solidFill>
                            <a:latin typeface="Cambria Math" charset="0"/>
                          </a:rPr>
                          <m:t>𝑙</m:t>
                        </m:r>
                      </m:e>
                      <m:sub>
                        <m:r>
                          <a:rPr lang="en-US" i="1" dirty="0">
                            <a:solidFill>
                              <a:srgbClr val="00B0F0"/>
                            </a:solidFill>
                            <a:latin typeface="Cambria Math" charset="0"/>
                          </a:rPr>
                          <m:t>𝑝</m:t>
                        </m:r>
                      </m:sub>
                    </m:sSub>
                    <m:d>
                      <m:dPr>
                        <m:ctrlPr>
                          <a:rPr lang="en-US" i="1" dirty="0">
                            <a:solidFill>
                              <a:srgbClr val="00B0F0"/>
                            </a:solidFill>
                            <a:latin typeface="Cambria Math" panose="02040503050406030204" pitchFamily="18" charset="0"/>
                          </a:rPr>
                        </m:ctrlPr>
                      </m:dPr>
                      <m:e>
                        <m:r>
                          <a:rPr lang="en-US" i="1" dirty="0">
                            <a:solidFill>
                              <a:srgbClr val="00B0F0"/>
                            </a:solidFill>
                            <a:latin typeface="Cambria Math" charset="0"/>
                          </a:rPr>
                          <m:t>𝑓</m:t>
                        </m:r>
                      </m:e>
                    </m:d>
                    <m:r>
                      <a:rPr lang="en-US" i="1" dirty="0">
                        <a:solidFill>
                          <a:srgbClr val="FF0000"/>
                        </a:solidFill>
                        <a:latin typeface="Cambria Math" charset="0"/>
                      </a:rPr>
                      <m:t>−</m:t>
                    </m:r>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𝜆</m:t>
                        </m:r>
                      </m:e>
                      <m:sub>
                        <m:r>
                          <a:rPr lang="en-US" i="1" dirty="0">
                            <a:solidFill>
                              <a:srgbClr val="FF0000"/>
                            </a:solidFill>
                            <a:latin typeface="Cambria Math" charset="0"/>
                          </a:rPr>
                          <m:t>𝑖</m:t>
                        </m:r>
                      </m:sub>
                    </m:sSub>
                  </m:oMath>
                </a14:m>
                <a:endParaRPr lang="en-US" dirty="0"/>
              </a:p>
              <a:p>
                <a:pPr lvl="1">
                  <a:buFont typeface="Wingdings" charset="2"/>
                  <a:buChar char="§"/>
                </a:pPr>
                <a14:m>
                  <m:oMath xmlns:m="http://schemas.openxmlformats.org/officeDocument/2006/math">
                    <m:r>
                      <a:rPr lang="en-US" i="1" dirty="0">
                        <a:solidFill>
                          <a:srgbClr val="FF0000"/>
                        </a:solidFill>
                        <a:latin typeface="Cambria Math" charset="0"/>
                        <a:ea typeface="Cambria Math" charset="0"/>
                        <a:cs typeface="Cambria Math" charset="0"/>
                      </a:rPr>
                      <m:t>ℒ</m:t>
                    </m:r>
                    <m:r>
                      <a:rPr lang="en-US" i="1" dirty="0">
                        <a:solidFill>
                          <a:srgbClr val="FF0000"/>
                        </a:solidFill>
                        <a:latin typeface="Cambria Math" charset="0"/>
                      </a:rPr>
                      <m:t>=</m:t>
                    </m:r>
                    <m:nary>
                      <m:naryPr>
                        <m:chr m:val="∑"/>
                        <m:supHide m:val="on"/>
                        <m:ctrlPr>
                          <a:rPr lang="en-US" i="1" dirty="0">
                            <a:solidFill>
                              <a:srgbClr val="00B0F0"/>
                            </a:solidFill>
                            <a:latin typeface="Cambria Math" panose="02040503050406030204" pitchFamily="18" charset="0"/>
                          </a:rPr>
                        </m:ctrlPr>
                      </m:naryPr>
                      <m:sub>
                        <m:r>
                          <a:rPr lang="en-US" i="1" dirty="0">
                            <a:solidFill>
                              <a:srgbClr val="00B0F0"/>
                            </a:solidFill>
                            <a:latin typeface="Cambria Math" charset="0"/>
                          </a:rPr>
                          <m:t>𝑝</m:t>
                        </m:r>
                      </m:sub>
                      <m:sup/>
                      <m:e>
                        <m:nary>
                          <m:naryPr>
                            <m:ctrlPr>
                              <a:rPr lang="is-IS" i="1" dirty="0">
                                <a:solidFill>
                                  <a:srgbClr val="00B0F0"/>
                                </a:solidFill>
                                <a:latin typeface="Cambria Math" panose="02040503050406030204" pitchFamily="18" charset="0"/>
                              </a:rPr>
                            </m:ctrlPr>
                          </m:naryPr>
                          <m:sub>
                            <m:r>
                              <m:rPr>
                                <m:brk m:alnAt="23"/>
                              </m:rPr>
                              <a:rPr lang="en-US" i="1" dirty="0">
                                <a:solidFill>
                                  <a:srgbClr val="00B0F0"/>
                                </a:solidFill>
                                <a:latin typeface="Cambria Math" charset="0"/>
                              </a:rPr>
                              <m:t>0</m:t>
                            </m:r>
                          </m:sub>
                          <m:sup>
                            <m:sSub>
                              <m:sSubPr>
                                <m:ctrlPr>
                                  <a:rPr lang="en-US" i="1" dirty="0">
                                    <a:solidFill>
                                      <a:srgbClr val="00B0F0"/>
                                    </a:solidFill>
                                    <a:latin typeface="Cambria Math" panose="02040503050406030204" pitchFamily="18" charset="0"/>
                                  </a:rPr>
                                </m:ctrlPr>
                              </m:sSubPr>
                              <m:e>
                                <m:r>
                                  <a:rPr lang="en-US" i="1" dirty="0">
                                    <a:solidFill>
                                      <a:srgbClr val="00B0F0"/>
                                    </a:solidFill>
                                    <a:latin typeface="Cambria Math" charset="0"/>
                                  </a:rPr>
                                  <m:t>𝑓</m:t>
                                </m:r>
                              </m:e>
                              <m:sub>
                                <m:r>
                                  <a:rPr lang="en-US" i="1" dirty="0">
                                    <a:solidFill>
                                      <a:srgbClr val="00B0F0"/>
                                    </a:solidFill>
                                    <a:latin typeface="Cambria Math" charset="0"/>
                                  </a:rPr>
                                  <m:t>𝑝</m:t>
                                </m:r>
                              </m:sub>
                            </m:sSub>
                          </m:sup>
                          <m:e>
                            <m:sSub>
                              <m:sSubPr>
                                <m:ctrlPr>
                                  <a:rPr lang="en-US" i="1" dirty="0">
                                    <a:solidFill>
                                      <a:srgbClr val="00B0F0"/>
                                    </a:solidFill>
                                    <a:latin typeface="Cambria Math" panose="02040503050406030204" pitchFamily="18" charset="0"/>
                                  </a:rPr>
                                </m:ctrlPr>
                              </m:sSubPr>
                              <m:e>
                                <m:r>
                                  <a:rPr lang="en-US" i="1" dirty="0">
                                    <a:solidFill>
                                      <a:srgbClr val="00B0F0"/>
                                    </a:solidFill>
                                    <a:latin typeface="Cambria Math" charset="0"/>
                                  </a:rPr>
                                  <m:t>𝑙</m:t>
                                </m:r>
                              </m:e>
                              <m:sub>
                                <m:r>
                                  <a:rPr lang="en-US" i="1" dirty="0">
                                    <a:solidFill>
                                      <a:srgbClr val="00B0F0"/>
                                    </a:solidFill>
                                    <a:latin typeface="Cambria Math" charset="0"/>
                                  </a:rPr>
                                  <m:t>𝑝</m:t>
                                </m:r>
                              </m:sub>
                            </m:sSub>
                            <m:d>
                              <m:dPr>
                                <m:ctrlPr>
                                  <a:rPr lang="en-US" i="1" dirty="0">
                                    <a:solidFill>
                                      <a:srgbClr val="00B0F0"/>
                                    </a:solidFill>
                                    <a:latin typeface="Cambria Math" panose="02040503050406030204" pitchFamily="18" charset="0"/>
                                  </a:rPr>
                                </m:ctrlPr>
                              </m:dPr>
                              <m:e>
                                <m:r>
                                  <a:rPr lang="en-US" i="1" dirty="0">
                                    <a:solidFill>
                                      <a:srgbClr val="00B0F0"/>
                                    </a:solidFill>
                                    <a:latin typeface="Cambria Math" charset="0"/>
                                  </a:rPr>
                                  <m:t>𝑧</m:t>
                                </m:r>
                              </m:e>
                            </m:d>
                          </m:e>
                        </m:nary>
                        <m:r>
                          <a:rPr lang="en-US" i="1" dirty="0">
                            <a:solidFill>
                              <a:srgbClr val="00B0F0"/>
                            </a:solidFill>
                            <a:latin typeface="Cambria Math" charset="0"/>
                          </a:rPr>
                          <m:t>𝑑𝑧</m:t>
                        </m:r>
                      </m:e>
                    </m:nary>
                    <m:r>
                      <a:rPr lang="en-US" i="1" dirty="0">
                        <a:solidFill>
                          <a:srgbClr val="FF0000"/>
                        </a:solidFill>
                        <a:latin typeface="Cambria Math" charset="0"/>
                      </a:rPr>
                      <m:t>+…</m:t>
                    </m:r>
                  </m:oMath>
                </a14:m>
                <a:endParaRPr lang="en-US" dirty="0"/>
              </a:p>
              <a:p>
                <a:pPr lvl="1">
                  <a:buFont typeface="Wingdings" charset="2"/>
                  <a:buChar char="§"/>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087" t="-2041" b="-20408"/>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12630C1C-B938-6928-363E-A1921E68DC13}"/>
              </a:ext>
            </a:extLst>
          </p:cNvPr>
          <p:cNvSpPr>
            <a:spLocks noGrp="1"/>
          </p:cNvSpPr>
          <p:nvPr>
            <p:ph type="sldNum" sz="quarter" idx="12"/>
          </p:nvPr>
        </p:nvSpPr>
        <p:spPr/>
        <p:txBody>
          <a:bodyPr/>
          <a:lstStyle/>
          <a:p>
            <a:fld id="{5E14A864-8846-DC49-9FDC-14F56CA6E9FC}" type="slidenum">
              <a:rPr lang="en-US" smtClean="0"/>
              <a:t>91</a:t>
            </a:fld>
            <a:endParaRPr lang="en-US"/>
          </a:p>
        </p:txBody>
      </p:sp>
    </p:spTree>
    <p:extLst>
      <p:ext uri="{BB962C8B-B14F-4D97-AF65-F5344CB8AC3E}">
        <p14:creationId xmlns:p14="http://schemas.microsoft.com/office/powerpoint/2010/main" val="124646007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Objective function for UE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For the UE, the optimality conditions should be:</a:t>
                </a:r>
              </a:p>
              <a:p>
                <a:pPr lvl="1">
                  <a:buFont typeface="Wingdings" charset="2"/>
                  <a:buChar char="§"/>
                </a:pPr>
                <a14:m>
                  <m:oMath xmlns:m="http://schemas.openxmlformats.org/officeDocument/2006/math">
                    <m:sSub>
                      <m:sSubPr>
                        <m:ctrlPr>
                          <a:rPr lang="en-US" i="1" dirty="0" smtClean="0">
                            <a:solidFill>
                              <a:srgbClr val="FF0000"/>
                            </a:solidFill>
                            <a:latin typeface="Cambria Math" panose="02040503050406030204" pitchFamily="18" charset="0"/>
                          </a:rPr>
                        </m:ctrlPr>
                      </m:sSubPr>
                      <m:e>
                        <m:r>
                          <a:rPr lang="en-US" i="1" dirty="0">
                            <a:solidFill>
                              <a:srgbClr val="FF0000"/>
                            </a:solidFill>
                            <a:latin typeface="Cambria Math" charset="0"/>
                          </a:rPr>
                          <m:t>𝑓</m:t>
                        </m:r>
                      </m:e>
                      <m:sub>
                        <m:r>
                          <a:rPr lang="en-US" i="1" dirty="0">
                            <a:solidFill>
                              <a:srgbClr val="FF0000"/>
                            </a:solidFill>
                            <a:latin typeface="Cambria Math" charset="0"/>
                          </a:rPr>
                          <m:t>𝑝</m:t>
                        </m:r>
                      </m:sub>
                    </m:sSub>
                    <m:r>
                      <a:rPr lang="en-US" i="1" dirty="0">
                        <a:solidFill>
                          <a:srgbClr val="FF0000"/>
                        </a:solidFill>
                        <a:latin typeface="Cambria Math" charset="0"/>
                      </a:rPr>
                      <m:t>≥0</m:t>
                    </m:r>
                  </m:oMath>
                </a14:m>
                <a:endParaRPr lang="en-US" dirty="0">
                  <a:solidFill>
                    <a:srgbClr val="FF0000"/>
                  </a:solidFill>
                </a:endParaRPr>
              </a:p>
              <a:p>
                <a:pPr lvl="1">
                  <a:buFont typeface="Wingdings" charset="2"/>
                  <a:buChar char="§"/>
                </a:pPr>
                <a14:m>
                  <m:oMath xmlns:m="http://schemas.openxmlformats.org/officeDocument/2006/math">
                    <m:f>
                      <m:fPr>
                        <m:ctrlPr>
                          <a:rPr lang="mr-IN" i="1" dirty="0">
                            <a:solidFill>
                              <a:srgbClr val="FF0000"/>
                            </a:solidFill>
                            <a:latin typeface="Cambria Math" panose="02040503050406030204" pitchFamily="18" charset="0"/>
                          </a:rPr>
                        </m:ctrlPr>
                      </m:fPr>
                      <m:num>
                        <m:r>
                          <a:rPr lang="mr-IN" i="1" dirty="0">
                            <a:solidFill>
                              <a:srgbClr val="FF0000"/>
                            </a:solidFill>
                            <a:latin typeface="Cambria Math" charset="0"/>
                          </a:rPr>
                          <m:t>𝜕</m:t>
                        </m:r>
                        <m:r>
                          <a:rPr lang="en-US" i="1" dirty="0">
                            <a:solidFill>
                              <a:srgbClr val="FF0000"/>
                            </a:solidFill>
                            <a:latin typeface="Cambria Math" charset="0"/>
                            <a:ea typeface="Cambria Math" charset="0"/>
                            <a:cs typeface="Cambria Math" charset="0"/>
                          </a:rPr>
                          <m:t>ℒ</m:t>
                        </m:r>
                      </m:num>
                      <m:den>
                        <m:r>
                          <a:rPr lang="mr-IN" i="1" dirty="0">
                            <a:solidFill>
                              <a:srgbClr val="FF0000"/>
                            </a:solidFill>
                            <a:latin typeface="Cambria Math" charset="0"/>
                          </a:rPr>
                          <m:t>𝜕</m:t>
                        </m:r>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𝑓</m:t>
                            </m:r>
                          </m:e>
                          <m:sub>
                            <m:r>
                              <a:rPr lang="en-US" i="1" dirty="0">
                                <a:solidFill>
                                  <a:srgbClr val="FF0000"/>
                                </a:solidFill>
                                <a:latin typeface="Cambria Math" charset="0"/>
                              </a:rPr>
                              <m:t>𝑝</m:t>
                            </m:r>
                          </m:sub>
                        </m:sSub>
                      </m:den>
                    </m:f>
                    <m:r>
                      <a:rPr lang="en-US" i="1" dirty="0">
                        <a:solidFill>
                          <a:srgbClr val="FF0000"/>
                        </a:solidFill>
                        <a:latin typeface="Cambria Math" charset="0"/>
                      </a:rPr>
                      <m:t>=</m:t>
                    </m:r>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𝑙</m:t>
                        </m:r>
                      </m:e>
                      <m:sub>
                        <m:r>
                          <a:rPr lang="en-US" i="1" dirty="0">
                            <a:solidFill>
                              <a:srgbClr val="FF0000"/>
                            </a:solidFill>
                            <a:latin typeface="Cambria Math" charset="0"/>
                          </a:rPr>
                          <m:t>𝑝</m:t>
                        </m:r>
                      </m:sub>
                    </m:sSub>
                    <m:d>
                      <m:dPr>
                        <m:ctrlPr>
                          <a:rPr lang="en-US" i="1" dirty="0">
                            <a:solidFill>
                              <a:srgbClr val="FF0000"/>
                            </a:solidFill>
                            <a:latin typeface="Cambria Math" panose="02040503050406030204" pitchFamily="18" charset="0"/>
                          </a:rPr>
                        </m:ctrlPr>
                      </m:dPr>
                      <m:e>
                        <m:r>
                          <a:rPr lang="en-US" b="0" i="1" dirty="0" smtClean="0">
                            <a:solidFill>
                              <a:srgbClr val="FF0000"/>
                            </a:solidFill>
                            <a:latin typeface="Cambria Math" charset="0"/>
                          </a:rPr>
                          <m:t>𝑓</m:t>
                        </m:r>
                      </m:e>
                    </m:d>
                    <m:r>
                      <a:rPr lang="en-US" i="1" dirty="0">
                        <a:solidFill>
                          <a:srgbClr val="FF0000"/>
                        </a:solidFill>
                        <a:latin typeface="Cambria Math" charset="0"/>
                      </a:rPr>
                      <m:t>−</m:t>
                    </m:r>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𝜆</m:t>
                        </m:r>
                      </m:e>
                      <m:sub>
                        <m:r>
                          <a:rPr lang="en-US" i="1" dirty="0">
                            <a:solidFill>
                              <a:srgbClr val="FF0000"/>
                            </a:solidFill>
                            <a:latin typeface="Cambria Math" charset="0"/>
                          </a:rPr>
                          <m:t>𝑖</m:t>
                        </m:r>
                        <m:r>
                          <a:rPr lang="en-US" i="1" dirty="0">
                            <a:solidFill>
                              <a:srgbClr val="FF0000"/>
                            </a:solidFill>
                            <a:latin typeface="Cambria Math" charset="0"/>
                          </a:rPr>
                          <m:t>:</m:t>
                        </m:r>
                        <m:r>
                          <a:rPr lang="en-US" i="1" dirty="0">
                            <a:solidFill>
                              <a:srgbClr val="FF0000"/>
                            </a:solidFill>
                            <a:latin typeface="Cambria Math" charset="0"/>
                          </a:rPr>
                          <m:t>𝑝</m:t>
                        </m:r>
                        <m:r>
                          <a:rPr lang="en-US" i="1" dirty="0">
                            <a:solidFill>
                              <a:srgbClr val="FF0000"/>
                            </a:solidFill>
                            <a:latin typeface="Cambria Math" charset="0"/>
                          </a:rPr>
                          <m:t>∈</m:t>
                        </m:r>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𝑝</m:t>
                            </m:r>
                          </m:e>
                          <m:sub>
                            <m:r>
                              <a:rPr lang="en-US" i="1" dirty="0">
                                <a:solidFill>
                                  <a:srgbClr val="FF0000"/>
                                </a:solidFill>
                                <a:latin typeface="Cambria Math" charset="0"/>
                              </a:rPr>
                              <m:t>𝑖</m:t>
                            </m:r>
                          </m:sub>
                        </m:sSub>
                      </m:sub>
                    </m:sSub>
                    <m:r>
                      <a:rPr lang="en-US" i="1" dirty="0">
                        <a:solidFill>
                          <a:srgbClr val="FF0000"/>
                        </a:solidFill>
                        <a:latin typeface="Cambria Math" charset="0"/>
                      </a:rPr>
                      <m:t>−</m:t>
                    </m:r>
                    <m:nary>
                      <m:naryPr>
                        <m:chr m:val="∑"/>
                        <m:supHide m:val="on"/>
                        <m:ctrlPr>
                          <a:rPr lang="en-US" i="1" dirty="0">
                            <a:solidFill>
                              <a:srgbClr val="FF0000"/>
                            </a:solidFill>
                            <a:latin typeface="Cambria Math" panose="02040503050406030204" pitchFamily="18" charset="0"/>
                          </a:rPr>
                        </m:ctrlPr>
                      </m:naryPr>
                      <m:sub>
                        <m:r>
                          <a:rPr lang="en-US" i="1" dirty="0">
                            <a:solidFill>
                              <a:srgbClr val="FF0000"/>
                            </a:solidFill>
                            <a:latin typeface="Cambria Math" charset="0"/>
                          </a:rPr>
                          <m:t>𝑒</m:t>
                        </m:r>
                        <m:r>
                          <a:rPr lang="en-US" i="1" dirty="0">
                            <a:solidFill>
                              <a:srgbClr val="FF0000"/>
                            </a:solidFill>
                            <a:latin typeface="Cambria Math" charset="0"/>
                          </a:rPr>
                          <m:t>∈</m:t>
                        </m:r>
                        <m:r>
                          <a:rPr lang="en-US" i="1" dirty="0">
                            <a:solidFill>
                              <a:srgbClr val="FF0000"/>
                            </a:solidFill>
                            <a:latin typeface="Cambria Math" charset="0"/>
                          </a:rPr>
                          <m:t>𝑝</m:t>
                        </m:r>
                      </m:sub>
                      <m:sup/>
                      <m:e>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𝜆</m:t>
                            </m:r>
                          </m:e>
                          <m:sub>
                            <m:r>
                              <a:rPr lang="en-US" i="1" dirty="0">
                                <a:solidFill>
                                  <a:srgbClr val="FF0000"/>
                                </a:solidFill>
                                <a:latin typeface="Cambria Math" charset="0"/>
                              </a:rPr>
                              <m:t>𝑒</m:t>
                            </m:r>
                          </m:sub>
                        </m:sSub>
                      </m:e>
                    </m:nary>
                    <m:r>
                      <a:rPr lang="en-US" i="1" dirty="0">
                        <a:solidFill>
                          <a:srgbClr val="FF0000"/>
                        </a:solidFill>
                        <a:latin typeface="Cambria Math" charset="0"/>
                      </a:rPr>
                      <m:t>≥0</m:t>
                    </m:r>
                    <m:r>
                      <a:rPr lang="en-US" i="1" dirty="0">
                        <a:solidFill>
                          <a:srgbClr val="FF0000"/>
                        </a:solidFill>
                        <a:latin typeface="Cambria Math" charset="0"/>
                        <a:ea typeface="Cambria Math" charset="0"/>
                        <a:cs typeface="Cambria Math" charset="0"/>
                      </a:rPr>
                      <m:t>≡</m:t>
                    </m:r>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𝑙</m:t>
                        </m:r>
                      </m:e>
                      <m:sub>
                        <m:r>
                          <a:rPr lang="en-US" i="1" dirty="0">
                            <a:solidFill>
                              <a:srgbClr val="FF0000"/>
                            </a:solidFill>
                            <a:latin typeface="Cambria Math" charset="0"/>
                          </a:rPr>
                          <m:t>𝑝</m:t>
                        </m:r>
                      </m:sub>
                    </m:sSub>
                    <m:d>
                      <m:dPr>
                        <m:ctrlPr>
                          <a:rPr lang="en-US" i="1" dirty="0">
                            <a:solidFill>
                              <a:srgbClr val="FF0000"/>
                            </a:solidFill>
                            <a:latin typeface="Cambria Math" panose="02040503050406030204" pitchFamily="18" charset="0"/>
                          </a:rPr>
                        </m:ctrlPr>
                      </m:dPr>
                      <m:e>
                        <m:r>
                          <a:rPr lang="en-US" b="0" i="1" dirty="0" smtClean="0">
                            <a:solidFill>
                              <a:srgbClr val="FF0000"/>
                            </a:solidFill>
                            <a:latin typeface="Cambria Math" charset="0"/>
                          </a:rPr>
                          <m:t>𝑓</m:t>
                        </m:r>
                      </m:e>
                    </m:d>
                    <m:r>
                      <a:rPr lang="en-US" i="1" dirty="0">
                        <a:solidFill>
                          <a:srgbClr val="FF0000"/>
                        </a:solidFill>
                        <a:latin typeface="Cambria Math" charset="0"/>
                      </a:rPr>
                      <m:t>≥</m:t>
                    </m:r>
                    <m:sSub>
                      <m:sSubPr>
                        <m:ctrlPr>
                          <a:rPr lang="en-US" i="1" dirty="0" smtClean="0">
                            <a:solidFill>
                              <a:srgbClr val="FF0000"/>
                            </a:solidFill>
                            <a:latin typeface="Cambria Math" panose="02040503050406030204" pitchFamily="18" charset="0"/>
                          </a:rPr>
                        </m:ctrlPr>
                      </m:sSubPr>
                      <m:e>
                        <m:r>
                          <a:rPr lang="en-US" i="1" dirty="0">
                            <a:solidFill>
                              <a:srgbClr val="FF0000"/>
                            </a:solidFill>
                            <a:latin typeface="Cambria Math" charset="0"/>
                          </a:rPr>
                          <m:t>𝜆</m:t>
                        </m:r>
                      </m:e>
                      <m:sub>
                        <m:r>
                          <a:rPr lang="en-US" i="1" dirty="0">
                            <a:solidFill>
                              <a:srgbClr val="FF0000"/>
                            </a:solidFill>
                            <a:latin typeface="Cambria Math" charset="0"/>
                          </a:rPr>
                          <m:t>𝑖</m:t>
                        </m:r>
                        <m:r>
                          <a:rPr lang="en-US" i="1" dirty="0">
                            <a:solidFill>
                              <a:srgbClr val="FF0000"/>
                            </a:solidFill>
                            <a:latin typeface="Cambria Math" charset="0"/>
                          </a:rPr>
                          <m:t>:</m:t>
                        </m:r>
                        <m:r>
                          <a:rPr lang="en-US" i="1" dirty="0">
                            <a:solidFill>
                              <a:srgbClr val="FF0000"/>
                            </a:solidFill>
                            <a:latin typeface="Cambria Math" charset="0"/>
                          </a:rPr>
                          <m:t>𝑝</m:t>
                        </m:r>
                        <m:r>
                          <a:rPr lang="en-US" i="1" dirty="0">
                            <a:solidFill>
                              <a:srgbClr val="FF0000"/>
                            </a:solidFill>
                            <a:latin typeface="Cambria Math" charset="0"/>
                          </a:rPr>
                          <m:t>∈</m:t>
                        </m:r>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𝑝</m:t>
                            </m:r>
                          </m:e>
                          <m:sub>
                            <m:r>
                              <a:rPr lang="en-US" i="1" dirty="0">
                                <a:solidFill>
                                  <a:srgbClr val="FF0000"/>
                                </a:solidFill>
                                <a:latin typeface="Cambria Math" charset="0"/>
                              </a:rPr>
                              <m:t>𝑖</m:t>
                            </m:r>
                          </m:sub>
                        </m:sSub>
                      </m:sub>
                    </m:sSub>
                  </m:oMath>
                </a14:m>
                <a:endParaRPr lang="en-US" dirty="0">
                  <a:solidFill>
                    <a:srgbClr val="FF0000"/>
                  </a:solidFill>
                </a:endParaRPr>
              </a:p>
              <a:p>
                <a:pPr lvl="1">
                  <a:buFont typeface="Wingdings" charset="2"/>
                  <a:buChar char="§"/>
                </a:pPr>
                <a14:m>
                  <m:oMath xmlns:m="http://schemas.openxmlformats.org/officeDocument/2006/math">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𝑓</m:t>
                        </m:r>
                      </m:e>
                      <m:sub>
                        <m:r>
                          <a:rPr lang="en-US" i="1" dirty="0">
                            <a:solidFill>
                              <a:srgbClr val="FF0000"/>
                            </a:solidFill>
                            <a:latin typeface="Cambria Math" charset="0"/>
                          </a:rPr>
                          <m:t>𝑝</m:t>
                        </m:r>
                      </m:sub>
                    </m:sSub>
                    <m:f>
                      <m:fPr>
                        <m:ctrlPr>
                          <a:rPr lang="mr-IN" i="1" dirty="0">
                            <a:solidFill>
                              <a:srgbClr val="FF0000"/>
                            </a:solidFill>
                            <a:latin typeface="Cambria Math" panose="02040503050406030204" pitchFamily="18" charset="0"/>
                          </a:rPr>
                        </m:ctrlPr>
                      </m:fPr>
                      <m:num>
                        <m:r>
                          <a:rPr lang="mr-IN" i="1" dirty="0">
                            <a:solidFill>
                              <a:srgbClr val="FF0000"/>
                            </a:solidFill>
                            <a:latin typeface="Cambria Math" charset="0"/>
                          </a:rPr>
                          <m:t>𝜕</m:t>
                        </m:r>
                        <m:r>
                          <a:rPr lang="en-US" i="1" dirty="0">
                            <a:solidFill>
                              <a:srgbClr val="FF0000"/>
                            </a:solidFill>
                            <a:latin typeface="Cambria Math" charset="0"/>
                            <a:ea typeface="Cambria Math" charset="0"/>
                            <a:cs typeface="Cambria Math" charset="0"/>
                          </a:rPr>
                          <m:t>ℒ</m:t>
                        </m:r>
                      </m:num>
                      <m:den>
                        <m:r>
                          <a:rPr lang="mr-IN" i="1" dirty="0">
                            <a:solidFill>
                              <a:srgbClr val="FF0000"/>
                            </a:solidFill>
                            <a:latin typeface="Cambria Math" charset="0"/>
                          </a:rPr>
                          <m:t>𝜕</m:t>
                        </m:r>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𝑓</m:t>
                            </m:r>
                          </m:e>
                          <m:sub>
                            <m:r>
                              <a:rPr lang="en-US" i="1" dirty="0">
                                <a:solidFill>
                                  <a:srgbClr val="FF0000"/>
                                </a:solidFill>
                                <a:latin typeface="Cambria Math" charset="0"/>
                              </a:rPr>
                              <m:t>𝑝</m:t>
                            </m:r>
                          </m:sub>
                        </m:sSub>
                      </m:den>
                    </m:f>
                    <m:r>
                      <a:rPr lang="en-US" i="1" dirty="0">
                        <a:solidFill>
                          <a:srgbClr val="FF0000"/>
                        </a:solidFill>
                        <a:latin typeface="Cambria Math" charset="0"/>
                      </a:rPr>
                      <m:t>=</m:t>
                    </m:r>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𝑓</m:t>
                        </m:r>
                      </m:e>
                      <m:sub>
                        <m:r>
                          <a:rPr lang="en-US" i="1" dirty="0">
                            <a:solidFill>
                              <a:srgbClr val="FF0000"/>
                            </a:solidFill>
                            <a:latin typeface="Cambria Math" charset="0"/>
                          </a:rPr>
                          <m:t>𝑝</m:t>
                        </m:r>
                      </m:sub>
                    </m:sSub>
                    <m:d>
                      <m:dPr>
                        <m:ctrlPr>
                          <a:rPr lang="en-US" i="1" dirty="0">
                            <a:solidFill>
                              <a:srgbClr val="FF0000"/>
                            </a:solidFill>
                            <a:latin typeface="Cambria Math" panose="02040503050406030204" pitchFamily="18" charset="0"/>
                          </a:rPr>
                        </m:ctrlPr>
                      </m:dPr>
                      <m:e>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𝑙</m:t>
                            </m:r>
                          </m:e>
                          <m:sub>
                            <m:r>
                              <a:rPr lang="en-US" i="1" dirty="0">
                                <a:solidFill>
                                  <a:srgbClr val="FF0000"/>
                                </a:solidFill>
                                <a:latin typeface="Cambria Math" charset="0"/>
                              </a:rPr>
                              <m:t>𝑝</m:t>
                            </m:r>
                          </m:sub>
                        </m:sSub>
                        <m:d>
                          <m:dPr>
                            <m:ctrlPr>
                              <a:rPr lang="en-US" i="1" dirty="0">
                                <a:solidFill>
                                  <a:srgbClr val="FF0000"/>
                                </a:solidFill>
                                <a:latin typeface="Cambria Math" panose="02040503050406030204" pitchFamily="18" charset="0"/>
                              </a:rPr>
                            </m:ctrlPr>
                          </m:dPr>
                          <m:e>
                            <m:r>
                              <a:rPr lang="en-US" b="0" i="1" dirty="0" smtClean="0">
                                <a:solidFill>
                                  <a:srgbClr val="FF0000"/>
                                </a:solidFill>
                                <a:latin typeface="Cambria Math" charset="0"/>
                              </a:rPr>
                              <m:t>𝑓</m:t>
                            </m:r>
                          </m:e>
                        </m:d>
                        <m:r>
                          <a:rPr lang="en-US" i="1" dirty="0">
                            <a:solidFill>
                              <a:srgbClr val="FF0000"/>
                            </a:solidFill>
                            <a:latin typeface="Cambria Math" charset="0"/>
                          </a:rPr>
                          <m:t>−</m:t>
                        </m:r>
                        <m:sSub>
                          <m:sSubPr>
                            <m:ctrlPr>
                              <a:rPr lang="en-US" i="1" dirty="0">
                                <a:solidFill>
                                  <a:srgbClr val="FF0000"/>
                                </a:solidFill>
                                <a:latin typeface="Cambria Math" panose="02040503050406030204" pitchFamily="18" charset="0"/>
                              </a:rPr>
                            </m:ctrlPr>
                          </m:sSubPr>
                          <m:e>
                            <m:r>
                              <a:rPr lang="en-US" b="0" i="1" dirty="0" smtClean="0">
                                <a:solidFill>
                                  <a:srgbClr val="FF0000"/>
                                </a:solidFill>
                                <a:latin typeface="Cambria Math" charset="0"/>
                              </a:rPr>
                              <m:t>𝜆</m:t>
                            </m:r>
                          </m:e>
                          <m:sub>
                            <m:r>
                              <a:rPr lang="en-US" i="1" dirty="0">
                                <a:solidFill>
                                  <a:srgbClr val="FF0000"/>
                                </a:solidFill>
                                <a:latin typeface="Cambria Math" charset="0"/>
                              </a:rPr>
                              <m:t>𝑖</m:t>
                            </m:r>
                          </m:sub>
                        </m:sSub>
                      </m:e>
                    </m:d>
                    <m:r>
                      <a:rPr lang="en-US" i="1" dirty="0">
                        <a:solidFill>
                          <a:srgbClr val="FF0000"/>
                        </a:solidFill>
                        <a:latin typeface="Cambria Math" charset="0"/>
                      </a:rPr>
                      <m:t>=0</m:t>
                    </m:r>
                  </m:oMath>
                </a14:m>
                <a:endParaRPr lang="en-US" dirty="0">
                  <a:solidFill>
                    <a:srgbClr val="FF0000"/>
                  </a:solidFill>
                </a:endParaRPr>
              </a:p>
              <a:p>
                <a:pPr lvl="1">
                  <a:buFont typeface="Wingdings" charset="2"/>
                  <a:buChar char="§"/>
                </a:pPr>
                <a14:m>
                  <m:oMath xmlns:m="http://schemas.openxmlformats.org/officeDocument/2006/math">
                    <m:f>
                      <m:fPr>
                        <m:ctrlPr>
                          <a:rPr lang="mr-IN" i="1" dirty="0">
                            <a:solidFill>
                              <a:srgbClr val="FF0000"/>
                            </a:solidFill>
                            <a:latin typeface="Cambria Math" panose="02040503050406030204" pitchFamily="18" charset="0"/>
                          </a:rPr>
                        </m:ctrlPr>
                      </m:fPr>
                      <m:num>
                        <m:r>
                          <a:rPr lang="mr-IN" i="1" dirty="0">
                            <a:solidFill>
                              <a:srgbClr val="FF0000"/>
                            </a:solidFill>
                            <a:latin typeface="Cambria Math" charset="0"/>
                          </a:rPr>
                          <m:t>𝜕</m:t>
                        </m:r>
                        <m:r>
                          <a:rPr lang="en-US" i="1" dirty="0">
                            <a:solidFill>
                              <a:srgbClr val="FF0000"/>
                            </a:solidFill>
                            <a:latin typeface="Cambria Math" charset="0"/>
                            <a:ea typeface="Cambria Math" charset="0"/>
                            <a:cs typeface="Cambria Math" charset="0"/>
                          </a:rPr>
                          <m:t>ℒ</m:t>
                        </m:r>
                      </m:num>
                      <m:den>
                        <m:r>
                          <a:rPr lang="mr-IN" i="1" dirty="0">
                            <a:solidFill>
                              <a:srgbClr val="FF0000"/>
                            </a:solidFill>
                            <a:latin typeface="Cambria Math" charset="0"/>
                          </a:rPr>
                          <m:t>𝜕</m:t>
                        </m:r>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𝜆</m:t>
                            </m:r>
                          </m:e>
                          <m:sub>
                            <m:r>
                              <a:rPr lang="en-US" i="1" dirty="0">
                                <a:solidFill>
                                  <a:srgbClr val="FF0000"/>
                                </a:solidFill>
                                <a:latin typeface="Cambria Math" charset="0"/>
                              </a:rPr>
                              <m:t>𝑖</m:t>
                            </m:r>
                          </m:sub>
                        </m:sSub>
                      </m:den>
                    </m:f>
                    <m:r>
                      <a:rPr lang="en-US" i="1" dirty="0">
                        <a:solidFill>
                          <a:srgbClr val="FF0000"/>
                        </a:solidFill>
                        <a:latin typeface="Cambria Math" charset="0"/>
                      </a:rPr>
                      <m:t>=0</m:t>
                    </m:r>
                  </m:oMath>
                </a14:m>
                <a:r>
                  <a:rPr lang="en-US" dirty="0">
                    <a:solidFill>
                      <a:srgbClr val="FF0000"/>
                    </a:solidFill>
                  </a:rPr>
                  <a:t> </a:t>
                </a:r>
              </a:p>
              <a:p>
                <a14:m>
                  <m:oMath xmlns:m="http://schemas.openxmlformats.org/officeDocument/2006/math">
                    <m:r>
                      <a:rPr lang="en-US" i="1" dirty="0">
                        <a:solidFill>
                          <a:srgbClr val="FF0000"/>
                        </a:solidFill>
                        <a:latin typeface="Cambria Math" charset="0"/>
                        <a:ea typeface="Cambria Math" charset="0"/>
                        <a:cs typeface="Cambria Math" charset="0"/>
                      </a:rPr>
                      <m:t>ℒ</m:t>
                    </m:r>
                    <m:d>
                      <m:dPr>
                        <m:ctrlPr>
                          <a:rPr lang="en-US" i="1" dirty="0">
                            <a:solidFill>
                              <a:srgbClr val="FF0000"/>
                            </a:solidFill>
                            <a:latin typeface="Cambria Math" panose="02040503050406030204" pitchFamily="18" charset="0"/>
                          </a:rPr>
                        </m:ctrlPr>
                      </m:dPr>
                      <m:e>
                        <m:r>
                          <a:rPr lang="en-US" i="1" dirty="0">
                            <a:solidFill>
                              <a:srgbClr val="FF0000"/>
                            </a:solidFill>
                            <a:latin typeface="Cambria Math" charset="0"/>
                          </a:rPr>
                          <m:t>𝑓</m:t>
                        </m:r>
                        <m:r>
                          <a:rPr lang="en-US" i="1" dirty="0">
                            <a:solidFill>
                              <a:srgbClr val="FF0000"/>
                            </a:solidFill>
                            <a:latin typeface="Cambria Math" charset="0"/>
                          </a:rPr>
                          <m:t>,</m:t>
                        </m:r>
                        <m:r>
                          <a:rPr lang="en-US" i="1" dirty="0">
                            <a:solidFill>
                              <a:srgbClr val="FF0000"/>
                            </a:solidFill>
                            <a:latin typeface="Cambria Math" charset="0"/>
                          </a:rPr>
                          <m:t>𝜆</m:t>
                        </m:r>
                      </m:e>
                    </m:d>
                    <m:r>
                      <a:rPr lang="en-US" i="1" dirty="0">
                        <a:solidFill>
                          <a:srgbClr val="FF0000"/>
                        </a:solidFill>
                        <a:latin typeface="Cambria Math" charset="0"/>
                      </a:rPr>
                      <m:t>=</m:t>
                    </m:r>
                    <m:nary>
                      <m:naryPr>
                        <m:chr m:val="∑"/>
                        <m:supHide m:val="on"/>
                        <m:ctrlPr>
                          <a:rPr lang="en-US" i="1" dirty="0" smtClean="0">
                            <a:solidFill>
                              <a:srgbClr val="00B0F0"/>
                            </a:solidFill>
                            <a:latin typeface="Cambria Math" panose="02040503050406030204" pitchFamily="18" charset="0"/>
                          </a:rPr>
                        </m:ctrlPr>
                      </m:naryPr>
                      <m:sub>
                        <m:r>
                          <a:rPr lang="en-US" i="1" dirty="0">
                            <a:solidFill>
                              <a:srgbClr val="00B0F0"/>
                            </a:solidFill>
                            <a:latin typeface="Cambria Math" charset="0"/>
                          </a:rPr>
                          <m:t>𝑝</m:t>
                        </m:r>
                      </m:sub>
                      <m:sup/>
                      <m:e>
                        <m:nary>
                          <m:naryPr>
                            <m:ctrlPr>
                              <a:rPr lang="is-IS" i="1" dirty="0">
                                <a:solidFill>
                                  <a:srgbClr val="00B0F0"/>
                                </a:solidFill>
                                <a:latin typeface="Cambria Math" panose="02040503050406030204" pitchFamily="18" charset="0"/>
                              </a:rPr>
                            </m:ctrlPr>
                          </m:naryPr>
                          <m:sub>
                            <m:r>
                              <m:rPr>
                                <m:brk m:alnAt="23"/>
                              </m:rPr>
                              <a:rPr lang="en-US" i="1" dirty="0">
                                <a:solidFill>
                                  <a:srgbClr val="00B0F0"/>
                                </a:solidFill>
                                <a:latin typeface="Cambria Math" charset="0"/>
                              </a:rPr>
                              <m:t>0</m:t>
                            </m:r>
                          </m:sub>
                          <m:sup>
                            <m:sSub>
                              <m:sSubPr>
                                <m:ctrlPr>
                                  <a:rPr lang="en-US" i="1" dirty="0">
                                    <a:solidFill>
                                      <a:srgbClr val="00B0F0"/>
                                    </a:solidFill>
                                    <a:latin typeface="Cambria Math" panose="02040503050406030204" pitchFamily="18" charset="0"/>
                                  </a:rPr>
                                </m:ctrlPr>
                              </m:sSubPr>
                              <m:e>
                                <m:r>
                                  <a:rPr lang="en-US" i="1" dirty="0">
                                    <a:solidFill>
                                      <a:srgbClr val="00B0F0"/>
                                    </a:solidFill>
                                    <a:latin typeface="Cambria Math" charset="0"/>
                                  </a:rPr>
                                  <m:t>𝑓</m:t>
                                </m:r>
                              </m:e>
                              <m:sub>
                                <m:r>
                                  <a:rPr lang="en-US" i="1" dirty="0">
                                    <a:solidFill>
                                      <a:srgbClr val="00B0F0"/>
                                    </a:solidFill>
                                    <a:latin typeface="Cambria Math" charset="0"/>
                                  </a:rPr>
                                  <m:t>𝑝</m:t>
                                </m:r>
                              </m:sub>
                            </m:sSub>
                          </m:sup>
                          <m:e>
                            <m:sSub>
                              <m:sSubPr>
                                <m:ctrlPr>
                                  <a:rPr lang="en-US" i="1" dirty="0">
                                    <a:solidFill>
                                      <a:srgbClr val="00B0F0"/>
                                    </a:solidFill>
                                    <a:latin typeface="Cambria Math" panose="02040503050406030204" pitchFamily="18" charset="0"/>
                                  </a:rPr>
                                </m:ctrlPr>
                              </m:sSubPr>
                              <m:e>
                                <m:r>
                                  <a:rPr lang="en-US" i="1" dirty="0">
                                    <a:solidFill>
                                      <a:srgbClr val="00B0F0"/>
                                    </a:solidFill>
                                    <a:latin typeface="Cambria Math" charset="0"/>
                                  </a:rPr>
                                  <m:t>𝑙</m:t>
                                </m:r>
                              </m:e>
                              <m:sub>
                                <m:r>
                                  <a:rPr lang="en-US" i="1" dirty="0">
                                    <a:solidFill>
                                      <a:srgbClr val="00B0F0"/>
                                    </a:solidFill>
                                    <a:latin typeface="Cambria Math" charset="0"/>
                                  </a:rPr>
                                  <m:t>𝑝</m:t>
                                </m:r>
                              </m:sub>
                            </m:sSub>
                            <m:d>
                              <m:dPr>
                                <m:ctrlPr>
                                  <a:rPr lang="en-US" i="1" dirty="0">
                                    <a:solidFill>
                                      <a:srgbClr val="00B0F0"/>
                                    </a:solidFill>
                                    <a:latin typeface="Cambria Math" panose="02040503050406030204" pitchFamily="18" charset="0"/>
                                  </a:rPr>
                                </m:ctrlPr>
                              </m:dPr>
                              <m:e>
                                <m:r>
                                  <a:rPr lang="en-US" i="1" dirty="0">
                                    <a:solidFill>
                                      <a:srgbClr val="00B0F0"/>
                                    </a:solidFill>
                                    <a:latin typeface="Cambria Math" charset="0"/>
                                  </a:rPr>
                                  <m:t>𝑧</m:t>
                                </m:r>
                              </m:e>
                            </m:d>
                          </m:e>
                        </m:nary>
                        <m:r>
                          <a:rPr lang="en-US" i="1" dirty="0">
                            <a:solidFill>
                              <a:srgbClr val="00B0F0"/>
                            </a:solidFill>
                            <a:latin typeface="Cambria Math" charset="0"/>
                          </a:rPr>
                          <m:t>𝑑𝑧</m:t>
                        </m:r>
                      </m:e>
                    </m:nary>
                    <m:r>
                      <a:rPr lang="en-US" i="1" dirty="0">
                        <a:solidFill>
                          <a:srgbClr val="FF0000"/>
                        </a:solidFill>
                        <a:latin typeface="Cambria Math" charset="0"/>
                      </a:rPr>
                      <m:t>+</m:t>
                    </m:r>
                    <m:nary>
                      <m:naryPr>
                        <m:chr m:val="∑"/>
                        <m:supHide m:val="on"/>
                        <m:ctrlPr>
                          <a:rPr lang="en-US" i="1" dirty="0">
                            <a:solidFill>
                              <a:srgbClr val="FF0000"/>
                            </a:solidFill>
                            <a:latin typeface="Cambria Math" panose="02040503050406030204" pitchFamily="18" charset="0"/>
                          </a:rPr>
                        </m:ctrlPr>
                      </m:naryPr>
                      <m:sub>
                        <m:r>
                          <a:rPr lang="en-US" i="1" dirty="0">
                            <a:solidFill>
                              <a:srgbClr val="FF0000"/>
                            </a:solidFill>
                            <a:latin typeface="Cambria Math" charset="0"/>
                          </a:rPr>
                          <m:t>𝑖</m:t>
                        </m:r>
                      </m:sub>
                      <m:sup/>
                      <m:e>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𝜆</m:t>
                            </m:r>
                          </m:e>
                          <m:sub>
                            <m:r>
                              <a:rPr lang="en-US" i="1" dirty="0">
                                <a:solidFill>
                                  <a:srgbClr val="FF0000"/>
                                </a:solidFill>
                                <a:latin typeface="Cambria Math" charset="0"/>
                              </a:rPr>
                              <m:t>𝑖</m:t>
                            </m:r>
                          </m:sub>
                        </m:sSub>
                        <m:d>
                          <m:dPr>
                            <m:ctrlPr>
                              <a:rPr lang="en-US" i="1" dirty="0">
                                <a:solidFill>
                                  <a:srgbClr val="FF0000"/>
                                </a:solidFill>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𝑑</m:t>
                                </m:r>
                              </m:e>
                              <m:sub>
                                <m:r>
                                  <a:rPr lang="en-US" i="1">
                                    <a:solidFill>
                                      <a:srgbClr val="FF0000"/>
                                    </a:solidFill>
                                    <a:latin typeface="Cambria Math" charset="0"/>
                                  </a:rPr>
                                  <m:t>𝑖</m:t>
                                </m:r>
                              </m:sub>
                            </m:sSub>
                            <m:r>
                              <a:rPr lang="en-US" i="1">
                                <a:solidFill>
                                  <a:srgbClr val="FF0000"/>
                                </a:solidFill>
                                <a:latin typeface="Cambria Math" charset="0"/>
                              </a:rPr>
                              <m:t>−</m:t>
                            </m:r>
                            <m:nary>
                              <m:naryPr>
                                <m:chr m:val="∑"/>
                                <m:supHide m:val="on"/>
                                <m:ctrlPr>
                                  <a:rPr lang="en-US" i="1">
                                    <a:solidFill>
                                      <a:srgbClr val="FF0000"/>
                                    </a:solidFill>
                                    <a:latin typeface="Cambria Math" panose="02040503050406030204" pitchFamily="18" charset="0"/>
                                  </a:rPr>
                                </m:ctrlPr>
                              </m:naryPr>
                              <m:sub>
                                <m:r>
                                  <a:rPr lang="en-US" i="1">
                                    <a:solidFill>
                                      <a:srgbClr val="FF0000"/>
                                    </a:solidFill>
                                    <a:latin typeface="Cambria Math" charset="0"/>
                                  </a:rPr>
                                  <m:t>𝑝</m:t>
                                </m:r>
                                <m:r>
                                  <a:rPr lang="en-US" i="1">
                                    <a:solidFill>
                                      <a:srgbClr val="FF0000"/>
                                    </a:solidFill>
                                    <a:latin typeface="Cambria Math"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𝑝</m:t>
                                    </m:r>
                                  </m:e>
                                  <m:sub>
                                    <m:r>
                                      <a:rPr lang="en-US" i="1">
                                        <a:solidFill>
                                          <a:srgbClr val="FF0000"/>
                                        </a:solidFill>
                                        <a:latin typeface="Cambria Math" charset="0"/>
                                      </a:rPr>
                                      <m:t>𝑖</m:t>
                                    </m:r>
                                  </m:sub>
                                </m:sSub>
                              </m:sub>
                              <m:sup/>
                              <m:e>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𝑓</m:t>
                                    </m:r>
                                  </m:e>
                                  <m:sub>
                                    <m:r>
                                      <a:rPr lang="en-US" i="1">
                                        <a:solidFill>
                                          <a:srgbClr val="FF0000"/>
                                        </a:solidFill>
                                        <a:latin typeface="Cambria Math" charset="0"/>
                                      </a:rPr>
                                      <m:t>𝑝</m:t>
                                    </m:r>
                                  </m:sub>
                                </m:sSub>
                              </m:e>
                            </m:nary>
                          </m:e>
                        </m:d>
                      </m:e>
                    </m:nary>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087" t="-2332" b="-6122"/>
                </a:stretch>
              </a:blipFill>
            </p:spPr>
            <p:txBody>
              <a:bodyPr/>
              <a:lstStyle/>
              <a:p>
                <a:r>
                  <a:rPr lang="en-US">
                    <a:noFill/>
                  </a:rPr>
                  <a:t> </a:t>
                </a:r>
              </a:p>
            </p:txBody>
          </p:sp>
        </mc:Fallback>
      </mc:AlternateContent>
      <p:sp>
        <p:nvSpPr>
          <p:cNvPr id="4" name="Rectangle 3"/>
          <p:cNvSpPr/>
          <p:nvPr/>
        </p:nvSpPr>
        <p:spPr>
          <a:xfrm>
            <a:off x="7530354" y="2785725"/>
            <a:ext cx="995082" cy="535974"/>
          </a:xfrm>
          <a:prstGeom prst="rect">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 name="TextBox 5"/>
              <p:cNvSpPr txBox="1"/>
              <p:nvPr/>
            </p:nvSpPr>
            <p:spPr>
              <a:xfrm>
                <a:off x="7241114" y="3390551"/>
                <a:ext cx="2090057" cy="646331"/>
              </a:xfrm>
              <a:prstGeom prst="rect">
                <a:avLst/>
              </a:prstGeom>
              <a:noFill/>
            </p:spPr>
            <p:txBody>
              <a:bodyPr wrap="square" rtlCol="0">
                <a:spAutoFit/>
              </a:bodyPr>
              <a:lstStyle/>
              <a:p>
                <a:pPr algn="ctr"/>
                <a14:m>
                  <m:oMath xmlns:m="http://schemas.openxmlformats.org/officeDocument/2006/math">
                    <m:sSub>
                      <m:sSubPr>
                        <m:ctrlPr>
                          <a:rPr lang="en-US" i="1" dirty="0" smtClean="0">
                            <a:latin typeface="Cambria Math" panose="02040503050406030204" pitchFamily="18" charset="0"/>
                          </a:rPr>
                        </m:ctrlPr>
                      </m:sSubPr>
                      <m:e>
                        <m:r>
                          <a:rPr lang="en-US" i="1" dirty="0">
                            <a:latin typeface="Cambria Math" charset="0"/>
                          </a:rPr>
                          <m:t>𝜆</m:t>
                        </m:r>
                      </m:e>
                      <m:sub>
                        <m:r>
                          <a:rPr lang="en-US" i="1" dirty="0">
                            <a:latin typeface="Cambria Math" charset="0"/>
                          </a:rPr>
                          <m:t>𝑖</m:t>
                        </m:r>
                      </m:sub>
                    </m:sSub>
                  </m:oMath>
                </a14:m>
                <a:r>
                  <a:rPr lang="en-US" dirty="0"/>
                  <a:t>= minimal path cost for </a:t>
                </a:r>
                <a14:m>
                  <m:oMath xmlns:m="http://schemas.openxmlformats.org/officeDocument/2006/math">
                    <m:r>
                      <a:rPr lang="en-US" b="0" i="1" dirty="0" smtClean="0">
                        <a:latin typeface="Cambria Math" charset="0"/>
                      </a:rPr>
                      <m:t>{</m:t>
                    </m:r>
                    <m:sSub>
                      <m:sSubPr>
                        <m:ctrlPr>
                          <a:rPr lang="en-US" b="0" i="1" dirty="0" smtClean="0">
                            <a:latin typeface="Cambria Math" panose="02040503050406030204" pitchFamily="18" charset="0"/>
                          </a:rPr>
                        </m:ctrlPr>
                      </m:sSubPr>
                      <m:e>
                        <m:r>
                          <a:rPr lang="en-US" b="0" i="1" dirty="0" smtClean="0">
                            <a:latin typeface="Cambria Math" charset="0"/>
                          </a:rPr>
                          <m:t>𝑠</m:t>
                        </m:r>
                      </m:e>
                      <m:sub>
                        <m:r>
                          <a:rPr lang="en-US" b="0" i="1" dirty="0" smtClean="0">
                            <a:latin typeface="Cambria Math" charset="0"/>
                          </a:rPr>
                          <m:t>𝑖</m:t>
                        </m:r>
                      </m:sub>
                    </m:sSub>
                    <m:r>
                      <a:rPr lang="en-US" b="0" i="1" dirty="0" smtClean="0">
                        <a:latin typeface="Cambria Math" charset="0"/>
                      </a:rPr>
                      <m:t>,</m:t>
                    </m:r>
                    <m:sSub>
                      <m:sSubPr>
                        <m:ctrlPr>
                          <a:rPr lang="en-US" b="0" i="1" dirty="0" smtClean="0">
                            <a:latin typeface="Cambria Math" panose="02040503050406030204" pitchFamily="18" charset="0"/>
                          </a:rPr>
                        </m:ctrlPr>
                      </m:sSubPr>
                      <m:e>
                        <m:r>
                          <a:rPr lang="en-US" b="0" i="1" dirty="0" smtClean="0">
                            <a:latin typeface="Cambria Math" charset="0"/>
                          </a:rPr>
                          <m:t>𝑡</m:t>
                        </m:r>
                      </m:e>
                      <m:sub>
                        <m:r>
                          <a:rPr lang="en-US" b="0" i="1" dirty="0" smtClean="0">
                            <a:latin typeface="Cambria Math" charset="0"/>
                          </a:rPr>
                          <m:t>𝑖</m:t>
                        </m:r>
                      </m:sub>
                    </m:sSub>
                    <m:r>
                      <a:rPr lang="en-US" b="0" i="1" dirty="0" smtClean="0">
                        <a:latin typeface="Cambria Math" charset="0"/>
                      </a:rPr>
                      <m:t>}</m:t>
                    </m:r>
                  </m:oMath>
                </a14:m>
                <a:endParaRPr lang="en-US" dirty="0"/>
              </a:p>
            </p:txBody>
          </p:sp>
        </mc:Choice>
        <mc:Fallback xmlns="">
          <p:sp>
            <p:nvSpPr>
              <p:cNvPr id="6" name="TextBox 5"/>
              <p:cNvSpPr txBox="1">
                <a:spLocks noRot="1" noChangeAspect="1" noMove="1" noResize="1" noEditPoints="1" noAdjustHandles="1" noChangeArrowheads="1" noChangeShapeType="1" noTextEdit="1"/>
              </p:cNvSpPr>
              <p:nvPr/>
            </p:nvSpPr>
            <p:spPr>
              <a:xfrm>
                <a:off x="7241114" y="3390551"/>
                <a:ext cx="2090057" cy="646331"/>
              </a:xfrm>
              <a:prstGeom prst="rect">
                <a:avLst/>
              </a:prstGeom>
              <a:blipFill rotWithShape="0">
                <a:blip r:embed="rId3"/>
                <a:stretch>
                  <a:fillRect t="-4717" b="-14151"/>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11D50401-6C11-9F6D-7E91-49FDB182A23A}"/>
              </a:ext>
            </a:extLst>
          </p:cNvPr>
          <p:cNvSpPr>
            <a:spLocks noGrp="1"/>
          </p:cNvSpPr>
          <p:nvPr>
            <p:ph type="sldNum" sz="quarter" idx="12"/>
          </p:nvPr>
        </p:nvSpPr>
        <p:spPr/>
        <p:txBody>
          <a:bodyPr/>
          <a:lstStyle/>
          <a:p>
            <a:fld id="{5E14A864-8846-DC49-9FDC-14F56CA6E9FC}" type="slidenum">
              <a:rPr lang="en-US" smtClean="0"/>
              <a:t>92</a:t>
            </a:fld>
            <a:endParaRPr lang="en-US"/>
          </a:p>
        </p:txBody>
      </p:sp>
    </p:spTree>
    <p:extLst>
      <p:ext uri="{BB962C8B-B14F-4D97-AF65-F5344CB8AC3E}">
        <p14:creationId xmlns:p14="http://schemas.microsoft.com/office/powerpoint/2010/main" val="425320607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UE criteria (Beckmann function)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Working backwards from the UE optimality conditions we get the following optimization problem </a:t>
                </a:r>
              </a:p>
              <a:p>
                <a14:m>
                  <m:oMath xmlns:m="http://schemas.openxmlformats.org/officeDocument/2006/math">
                    <m:r>
                      <a:rPr lang="en-US" i="1" dirty="0">
                        <a:latin typeface="Cambria Math" charset="0"/>
                      </a:rPr>
                      <m:t>𝑀𝑖𝑛𝑖𝑚𝑖𝑧𝑒</m:t>
                    </m:r>
                    <m:r>
                      <a:rPr lang="en-US" i="1" dirty="0">
                        <a:latin typeface="Cambria Math" charset="0"/>
                      </a:rPr>
                      <m:t> </m:t>
                    </m:r>
                    <m:r>
                      <a:rPr lang="en-US" i="1" dirty="0" smtClean="0">
                        <a:solidFill>
                          <a:srgbClr val="FF0000"/>
                        </a:solidFill>
                        <a:latin typeface="Cambria Math" charset="0"/>
                      </a:rPr>
                      <m:t>𝐶</m:t>
                    </m:r>
                    <m:d>
                      <m:dPr>
                        <m:ctrlPr>
                          <a:rPr lang="en-US" i="1" dirty="0">
                            <a:solidFill>
                              <a:srgbClr val="FF0000"/>
                            </a:solidFill>
                            <a:latin typeface="Cambria Math" panose="02040503050406030204" pitchFamily="18" charset="0"/>
                          </a:rPr>
                        </m:ctrlPr>
                      </m:dPr>
                      <m:e>
                        <m:r>
                          <a:rPr lang="en-US" i="1" dirty="0">
                            <a:solidFill>
                              <a:srgbClr val="FF0000"/>
                            </a:solidFill>
                            <a:latin typeface="Cambria Math" charset="0"/>
                          </a:rPr>
                          <m:t>𝑓</m:t>
                        </m:r>
                      </m:e>
                    </m:d>
                    <m:r>
                      <a:rPr lang="en-US" i="1" dirty="0">
                        <a:solidFill>
                          <a:srgbClr val="FF0000"/>
                        </a:solidFill>
                        <a:latin typeface="Cambria Math" charset="0"/>
                      </a:rPr>
                      <m:t>=</m:t>
                    </m:r>
                    <m:nary>
                      <m:naryPr>
                        <m:chr m:val="∑"/>
                        <m:supHide m:val="on"/>
                        <m:ctrlPr>
                          <a:rPr lang="en-US" i="1" dirty="0">
                            <a:solidFill>
                              <a:srgbClr val="FF0000"/>
                            </a:solidFill>
                            <a:latin typeface="Cambria Math" panose="02040503050406030204" pitchFamily="18" charset="0"/>
                          </a:rPr>
                        </m:ctrlPr>
                      </m:naryPr>
                      <m:sub>
                        <m:r>
                          <a:rPr lang="en-US" b="0" i="1" dirty="0" smtClean="0">
                            <a:solidFill>
                              <a:srgbClr val="FF0000"/>
                            </a:solidFill>
                            <a:latin typeface="Cambria Math" charset="0"/>
                          </a:rPr>
                          <m:t>𝑝</m:t>
                        </m:r>
                      </m:sub>
                      <m:sup/>
                      <m:e>
                        <m:nary>
                          <m:naryPr>
                            <m:ctrlPr>
                              <a:rPr lang="is-IS" i="1" dirty="0" smtClean="0">
                                <a:solidFill>
                                  <a:srgbClr val="FF0000"/>
                                </a:solidFill>
                                <a:latin typeface="Cambria Math" panose="02040503050406030204" pitchFamily="18" charset="0"/>
                              </a:rPr>
                            </m:ctrlPr>
                          </m:naryPr>
                          <m:sub>
                            <m:r>
                              <m:rPr>
                                <m:brk m:alnAt="23"/>
                              </m:rPr>
                              <a:rPr lang="en-US" b="0" i="1" dirty="0" smtClean="0">
                                <a:solidFill>
                                  <a:srgbClr val="FF0000"/>
                                </a:solidFill>
                                <a:latin typeface="Cambria Math" charset="0"/>
                              </a:rPr>
                              <m:t>0</m:t>
                            </m:r>
                          </m:sub>
                          <m:sup>
                            <m:sSub>
                              <m:sSubPr>
                                <m:ctrlPr>
                                  <a:rPr lang="en-US" b="0" i="1" dirty="0" smtClean="0">
                                    <a:solidFill>
                                      <a:srgbClr val="FF0000"/>
                                    </a:solidFill>
                                    <a:latin typeface="Cambria Math" panose="02040503050406030204" pitchFamily="18" charset="0"/>
                                  </a:rPr>
                                </m:ctrlPr>
                              </m:sSubPr>
                              <m:e>
                                <m:r>
                                  <a:rPr lang="en-US" b="0" i="1" dirty="0" smtClean="0">
                                    <a:solidFill>
                                      <a:srgbClr val="FF0000"/>
                                    </a:solidFill>
                                    <a:latin typeface="Cambria Math" charset="0"/>
                                  </a:rPr>
                                  <m:t>𝑓</m:t>
                                </m:r>
                              </m:e>
                              <m:sub>
                                <m:r>
                                  <a:rPr lang="en-US" b="0" i="1" dirty="0" smtClean="0">
                                    <a:solidFill>
                                      <a:srgbClr val="FF0000"/>
                                    </a:solidFill>
                                    <a:latin typeface="Cambria Math" charset="0"/>
                                  </a:rPr>
                                  <m:t>𝑝</m:t>
                                </m:r>
                              </m:sub>
                            </m:sSub>
                          </m:sup>
                          <m:e>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𝑙</m:t>
                                </m:r>
                              </m:e>
                              <m:sub>
                                <m:r>
                                  <a:rPr lang="en-US" i="1" dirty="0">
                                    <a:solidFill>
                                      <a:srgbClr val="FF0000"/>
                                    </a:solidFill>
                                    <a:latin typeface="Cambria Math" charset="0"/>
                                  </a:rPr>
                                  <m:t>𝑝</m:t>
                                </m:r>
                              </m:sub>
                            </m:sSub>
                            <m:d>
                              <m:dPr>
                                <m:ctrlPr>
                                  <a:rPr lang="en-US" i="1" dirty="0">
                                    <a:solidFill>
                                      <a:srgbClr val="FF0000"/>
                                    </a:solidFill>
                                    <a:latin typeface="Cambria Math" panose="02040503050406030204" pitchFamily="18" charset="0"/>
                                  </a:rPr>
                                </m:ctrlPr>
                              </m:dPr>
                              <m:e>
                                <m:r>
                                  <a:rPr lang="en-US" b="0" i="1" dirty="0" smtClean="0">
                                    <a:solidFill>
                                      <a:srgbClr val="FF0000"/>
                                    </a:solidFill>
                                    <a:latin typeface="Cambria Math" charset="0"/>
                                  </a:rPr>
                                  <m:t>𝑧</m:t>
                                </m:r>
                              </m:e>
                            </m:d>
                          </m:e>
                        </m:nary>
                        <m:r>
                          <a:rPr lang="en-US" b="0" i="1" dirty="0" smtClean="0">
                            <a:solidFill>
                              <a:srgbClr val="FF0000"/>
                            </a:solidFill>
                            <a:latin typeface="Cambria Math" charset="0"/>
                          </a:rPr>
                          <m:t>𝑑𝑧</m:t>
                        </m:r>
                      </m:e>
                    </m:nary>
                  </m:oMath>
                </a14:m>
                <a:endParaRPr lang="en-US" dirty="0"/>
              </a:p>
              <a:p>
                <a:pPr marL="0" indent="0">
                  <a:buNone/>
                </a:pPr>
                <a:r>
                  <a:rPr lang="en-US" dirty="0"/>
                  <a:t>	S.T.</a:t>
                </a:r>
              </a:p>
              <a:p>
                <a:pPr lvl="2"/>
                <a14:m>
                  <m:oMath xmlns:m="http://schemas.openxmlformats.org/officeDocument/2006/math">
                    <m:nary>
                      <m:naryPr>
                        <m:chr m:val="∑"/>
                        <m:supHide m:val="on"/>
                        <m:ctrlPr>
                          <a:rPr lang="en-US" i="1" smtClean="0">
                            <a:solidFill>
                              <a:srgbClr val="FF0000"/>
                            </a:solidFill>
                            <a:latin typeface="Cambria Math" panose="02040503050406030204" pitchFamily="18" charset="0"/>
                          </a:rPr>
                        </m:ctrlPr>
                      </m:naryPr>
                      <m:sub>
                        <m:r>
                          <a:rPr lang="en-US" i="1">
                            <a:solidFill>
                              <a:srgbClr val="FF0000"/>
                            </a:solidFill>
                            <a:latin typeface="Cambria Math" charset="0"/>
                          </a:rPr>
                          <m:t>𝑝</m:t>
                        </m:r>
                        <m:r>
                          <a:rPr lang="en-US" i="1">
                            <a:solidFill>
                              <a:srgbClr val="FF0000"/>
                            </a:solidFill>
                            <a:latin typeface="Cambria Math"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𝑝</m:t>
                            </m:r>
                          </m:e>
                          <m:sub>
                            <m:r>
                              <a:rPr lang="en-US" i="1">
                                <a:solidFill>
                                  <a:srgbClr val="FF0000"/>
                                </a:solidFill>
                                <a:latin typeface="Cambria Math" charset="0"/>
                              </a:rPr>
                              <m:t>𝑖</m:t>
                            </m:r>
                          </m:sub>
                        </m:sSub>
                      </m:sub>
                      <m:sup/>
                      <m:e>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𝑓</m:t>
                            </m:r>
                          </m:e>
                          <m:sub>
                            <m:r>
                              <a:rPr lang="en-US" i="1">
                                <a:solidFill>
                                  <a:srgbClr val="FF0000"/>
                                </a:solidFill>
                                <a:latin typeface="Cambria Math" charset="0"/>
                              </a:rPr>
                              <m:t>𝑝</m:t>
                            </m:r>
                          </m:sub>
                        </m:sSub>
                      </m:e>
                    </m:nary>
                    <m:r>
                      <a:rPr lang="en-US" i="1">
                        <a:solidFill>
                          <a:srgbClr val="FF0000"/>
                        </a:solidFill>
                        <a:latin typeface="Cambria Math"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𝑑</m:t>
                        </m:r>
                      </m:e>
                      <m:sub>
                        <m:r>
                          <a:rPr lang="en-US" i="1">
                            <a:solidFill>
                              <a:srgbClr val="FF0000"/>
                            </a:solidFill>
                            <a:latin typeface="Cambria Math" charset="0"/>
                          </a:rPr>
                          <m:t>𝑖</m:t>
                        </m:r>
                      </m:sub>
                    </m:sSub>
                    <m:r>
                      <a:rPr lang="en-US" i="1">
                        <a:solidFill>
                          <a:srgbClr val="FF0000"/>
                        </a:solidFill>
                        <a:latin typeface="Cambria Math" charset="0"/>
                      </a:rPr>
                      <m:t>                   ∀</m:t>
                    </m:r>
                    <m:r>
                      <a:rPr lang="en-US" i="1">
                        <a:solidFill>
                          <a:srgbClr val="FF0000"/>
                        </a:solidFill>
                        <a:latin typeface="Cambria Math" charset="0"/>
                      </a:rPr>
                      <m:t>𝑖</m:t>
                    </m:r>
                    <m:r>
                      <a:rPr lang="en-US" i="1">
                        <a:solidFill>
                          <a:srgbClr val="FF0000"/>
                        </a:solidFill>
                        <a:latin typeface="Cambria Math" charset="0"/>
                      </a:rPr>
                      <m:t>∈</m:t>
                    </m:r>
                    <m:d>
                      <m:dPr>
                        <m:begChr m:val="{"/>
                        <m:endChr m:val="}"/>
                        <m:ctrlPr>
                          <a:rPr lang="en-US" i="1">
                            <a:solidFill>
                              <a:srgbClr val="FF0000"/>
                            </a:solidFill>
                            <a:latin typeface="Cambria Math" panose="02040503050406030204" pitchFamily="18" charset="0"/>
                          </a:rPr>
                        </m:ctrlPr>
                      </m:dPr>
                      <m:e>
                        <m:r>
                          <a:rPr lang="en-US" i="1">
                            <a:solidFill>
                              <a:srgbClr val="FF0000"/>
                            </a:solidFill>
                            <a:latin typeface="Cambria Math" charset="0"/>
                          </a:rPr>
                          <m:t>1,…,</m:t>
                        </m:r>
                        <m:r>
                          <a:rPr lang="en-US" i="1">
                            <a:solidFill>
                              <a:srgbClr val="FF0000"/>
                            </a:solidFill>
                            <a:latin typeface="Cambria Math" charset="0"/>
                          </a:rPr>
                          <m:t>𝑘</m:t>
                        </m:r>
                      </m:e>
                    </m:d>
                  </m:oMath>
                </a14:m>
                <a:endParaRPr lang="en-US" dirty="0">
                  <a:solidFill>
                    <a:srgbClr val="FF0000"/>
                  </a:solidFill>
                </a:endParaRPr>
              </a:p>
              <a:p>
                <a:pPr lvl="2"/>
                <a14:m>
                  <m:oMath xmlns:m="http://schemas.openxmlformats.org/officeDocument/2006/math">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𝑓</m:t>
                        </m:r>
                      </m:e>
                      <m:sub>
                        <m:r>
                          <a:rPr lang="en-US" i="1">
                            <a:solidFill>
                              <a:srgbClr val="FF0000"/>
                            </a:solidFill>
                            <a:latin typeface="Cambria Math" charset="0"/>
                          </a:rPr>
                          <m:t>𝑝</m:t>
                        </m:r>
                      </m:sub>
                    </m:sSub>
                    <m:r>
                      <a:rPr lang="en-US" i="1">
                        <a:solidFill>
                          <a:srgbClr val="FF0000"/>
                        </a:solidFill>
                        <a:latin typeface="Cambria Math" charset="0"/>
                      </a:rPr>
                      <m:t>≥0                                             ∀</m:t>
                    </m:r>
                    <m:r>
                      <a:rPr lang="en-US" i="1">
                        <a:solidFill>
                          <a:srgbClr val="FF0000"/>
                        </a:solidFill>
                        <a:latin typeface="Cambria Math" charset="0"/>
                      </a:rPr>
                      <m:t>𝑝</m:t>
                    </m:r>
                    <m:r>
                      <a:rPr lang="en-US" i="1">
                        <a:solidFill>
                          <a:srgbClr val="FF0000"/>
                        </a:solidFill>
                        <a:latin typeface="Cambria Math" charset="0"/>
                      </a:rPr>
                      <m:t>∈</m:t>
                    </m:r>
                    <m:r>
                      <a:rPr lang="en-US" i="1">
                        <a:solidFill>
                          <a:srgbClr val="FF0000"/>
                        </a:solidFill>
                        <a:latin typeface="Cambria Math" charset="0"/>
                      </a:rPr>
                      <m:t>𝑃</m:t>
                    </m:r>
                  </m:oMath>
                </a14:m>
                <a:endParaRPr lang="en-US" dirty="0">
                  <a:solidFill>
                    <a:srgbClr val="FF0000"/>
                  </a:solidFill>
                </a:endParaRPr>
              </a:p>
              <a:p>
                <a:endParaRPr lang="en-US" dirty="0"/>
              </a:p>
              <a:p>
                <a:r>
                  <a:rPr lang="en-US" b="1" dirty="0"/>
                  <a:t>Hurray!</a:t>
                </a:r>
                <a:r>
                  <a:rPr lang="en-US" dirty="0"/>
                  <a:t> We found a differentiable, convex function and now we can solve it as a convex program</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087" t="-2332"/>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19683E10-950E-370F-8AE4-5374204DF099}"/>
              </a:ext>
            </a:extLst>
          </p:cNvPr>
          <p:cNvSpPr>
            <a:spLocks noGrp="1"/>
          </p:cNvSpPr>
          <p:nvPr>
            <p:ph type="sldNum" sz="quarter" idx="12"/>
          </p:nvPr>
        </p:nvSpPr>
        <p:spPr/>
        <p:txBody>
          <a:bodyPr/>
          <a:lstStyle/>
          <a:p>
            <a:fld id="{5E14A864-8846-DC49-9FDC-14F56CA6E9FC}" type="slidenum">
              <a:rPr lang="en-US" smtClean="0"/>
              <a:t>93</a:t>
            </a:fld>
            <a:endParaRPr lang="en-US"/>
          </a:p>
        </p:txBody>
      </p:sp>
    </p:spTree>
    <p:extLst>
      <p:ext uri="{BB962C8B-B14F-4D97-AF65-F5344CB8AC3E}">
        <p14:creationId xmlns:p14="http://schemas.microsoft.com/office/powerpoint/2010/main" val="276881450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flow</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09599" y="1600201"/>
                <a:ext cx="10867053" cy="4301681"/>
              </a:xfrm>
            </p:spPr>
            <p:txBody>
              <a:bodyPr>
                <a:normAutofit/>
              </a:bodyPr>
              <a:lstStyle/>
              <a:p>
                <a:r>
                  <a:rPr lang="en-US" dirty="0"/>
                  <a:t>The optimality conditions for SO flow require that all flow is assigned minimal path cost</a:t>
                </a:r>
              </a:p>
              <a:p>
                <a:r>
                  <a:rPr lang="en-US" dirty="0"/>
                  <a:t>Where cost is defined as:</a:t>
                </a:r>
              </a:p>
              <a:p>
                <a:pPr lvl="1">
                  <a:buFont typeface="Wingdings" charset="2"/>
                  <a:buChar char="§"/>
                </a:pPr>
                <a14:m>
                  <m:oMath xmlns:m="http://schemas.openxmlformats.org/officeDocument/2006/math">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𝑙</m:t>
                        </m:r>
                      </m:e>
                      <m:sub>
                        <m:r>
                          <a:rPr lang="en-US" i="1" dirty="0">
                            <a:solidFill>
                              <a:srgbClr val="FF0000"/>
                            </a:solidFill>
                            <a:latin typeface="Cambria Math" charset="0"/>
                          </a:rPr>
                          <m:t>𝑝</m:t>
                        </m:r>
                      </m:sub>
                    </m:sSub>
                    <m:d>
                      <m:dPr>
                        <m:ctrlPr>
                          <a:rPr lang="en-US" i="1" dirty="0">
                            <a:solidFill>
                              <a:srgbClr val="FF0000"/>
                            </a:solidFill>
                            <a:latin typeface="Cambria Math" panose="02040503050406030204" pitchFamily="18" charset="0"/>
                          </a:rPr>
                        </m:ctrlPr>
                      </m:dPr>
                      <m:e>
                        <m:r>
                          <a:rPr lang="en-US" b="0" i="1" dirty="0" smtClean="0">
                            <a:solidFill>
                              <a:srgbClr val="FF0000"/>
                            </a:solidFill>
                            <a:latin typeface="Cambria Math" charset="0"/>
                          </a:rPr>
                          <m:t>𝑓</m:t>
                        </m:r>
                      </m:e>
                    </m:d>
                    <m:r>
                      <a:rPr lang="en-US" i="1" dirty="0">
                        <a:solidFill>
                          <a:srgbClr val="FF0000"/>
                        </a:solidFill>
                        <a:latin typeface="Cambria Math" charset="0"/>
                      </a:rPr>
                      <m:t>+</m:t>
                    </m:r>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𝑓</m:t>
                        </m:r>
                      </m:e>
                      <m:sub>
                        <m:r>
                          <a:rPr lang="en-US" i="1" dirty="0">
                            <a:solidFill>
                              <a:srgbClr val="FF0000"/>
                            </a:solidFill>
                            <a:latin typeface="Cambria Math" charset="0"/>
                          </a:rPr>
                          <m:t>𝑝</m:t>
                        </m:r>
                      </m:sub>
                    </m:sSub>
                    <m:sSubSup>
                      <m:sSubSupPr>
                        <m:ctrlPr>
                          <a:rPr lang="en-US" i="1" dirty="0">
                            <a:solidFill>
                              <a:srgbClr val="FF0000"/>
                            </a:solidFill>
                            <a:latin typeface="Cambria Math" panose="02040503050406030204" pitchFamily="18" charset="0"/>
                          </a:rPr>
                        </m:ctrlPr>
                      </m:sSubSupPr>
                      <m:e>
                        <m:r>
                          <a:rPr lang="en-US" i="1" dirty="0">
                            <a:solidFill>
                              <a:srgbClr val="FF0000"/>
                            </a:solidFill>
                            <a:latin typeface="Cambria Math" charset="0"/>
                          </a:rPr>
                          <m:t>𝑙</m:t>
                        </m:r>
                      </m:e>
                      <m:sub>
                        <m:r>
                          <a:rPr lang="en-US" i="1" dirty="0">
                            <a:solidFill>
                              <a:srgbClr val="FF0000"/>
                            </a:solidFill>
                            <a:latin typeface="Cambria Math" charset="0"/>
                          </a:rPr>
                          <m:t>𝑝</m:t>
                        </m:r>
                      </m:sub>
                      <m:sup>
                        <m:r>
                          <a:rPr lang="en-US" i="1" dirty="0">
                            <a:solidFill>
                              <a:srgbClr val="FF0000"/>
                            </a:solidFill>
                            <a:latin typeface="Cambria Math" charset="0"/>
                          </a:rPr>
                          <m:t>′</m:t>
                        </m:r>
                      </m:sup>
                    </m:sSubSup>
                    <m:d>
                      <m:dPr>
                        <m:ctrlPr>
                          <a:rPr lang="en-US" i="1" dirty="0">
                            <a:solidFill>
                              <a:srgbClr val="FF0000"/>
                            </a:solidFill>
                            <a:latin typeface="Cambria Math" panose="02040503050406030204" pitchFamily="18" charset="0"/>
                          </a:rPr>
                        </m:ctrlPr>
                      </m:dPr>
                      <m:e>
                        <m:r>
                          <a:rPr lang="en-US" b="0" i="1" dirty="0" smtClean="0">
                            <a:solidFill>
                              <a:srgbClr val="FF0000"/>
                            </a:solidFill>
                            <a:latin typeface="Cambria Math" charset="0"/>
                          </a:rPr>
                          <m:t>𝑓</m:t>
                        </m:r>
                      </m:e>
                    </m:d>
                  </m:oMath>
                </a14:m>
                <a:endParaRPr lang="en-US" dirty="0"/>
              </a:p>
              <a:p>
                <a:endParaRPr lang="en-US" dirty="0"/>
              </a:p>
              <a:p>
                <a:r>
                  <a:rPr lang="en-US" dirty="0"/>
                  <a:t>Lets brake it down to link level</a:t>
                </a:r>
              </a:p>
              <a:p>
                <a:pPr lvl="1">
                  <a:buFont typeface="Wingdings" charset="2"/>
                  <a:buChar char="§"/>
                </a:pPr>
                <a14:m>
                  <m:oMath xmlns:m="http://schemas.openxmlformats.org/officeDocument/2006/math">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𝑙</m:t>
                        </m:r>
                      </m:e>
                      <m:sub>
                        <m:r>
                          <a:rPr lang="en-US" i="1" dirty="0">
                            <a:solidFill>
                              <a:srgbClr val="FF0000"/>
                            </a:solidFill>
                            <a:latin typeface="Cambria Math" charset="0"/>
                          </a:rPr>
                          <m:t>𝑝</m:t>
                        </m:r>
                      </m:sub>
                    </m:sSub>
                    <m:d>
                      <m:dPr>
                        <m:ctrlPr>
                          <a:rPr lang="en-US" i="1" dirty="0">
                            <a:solidFill>
                              <a:srgbClr val="FF0000"/>
                            </a:solidFill>
                            <a:latin typeface="Cambria Math" panose="02040503050406030204" pitchFamily="18" charset="0"/>
                          </a:rPr>
                        </m:ctrlPr>
                      </m:dPr>
                      <m:e>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𝑓</m:t>
                            </m:r>
                          </m:e>
                          <m:sub>
                            <m:r>
                              <a:rPr lang="en-US" i="1" dirty="0">
                                <a:solidFill>
                                  <a:srgbClr val="FF0000"/>
                                </a:solidFill>
                                <a:latin typeface="Cambria Math" charset="0"/>
                              </a:rPr>
                              <m:t>𝑝</m:t>
                            </m:r>
                          </m:sub>
                        </m:sSub>
                      </m:e>
                    </m:d>
                    <m:r>
                      <a:rPr lang="en-US" b="0" i="1" dirty="0" smtClean="0">
                        <a:solidFill>
                          <a:srgbClr val="FF0000"/>
                        </a:solidFill>
                        <a:latin typeface="Cambria Math" charset="0"/>
                      </a:rPr>
                      <m:t>=</m:t>
                    </m:r>
                    <m:nary>
                      <m:naryPr>
                        <m:chr m:val="∑"/>
                        <m:supHide m:val="on"/>
                        <m:ctrlPr>
                          <a:rPr lang="en-US" b="0" i="1" dirty="0" smtClean="0">
                            <a:solidFill>
                              <a:srgbClr val="FF0000"/>
                            </a:solidFill>
                            <a:latin typeface="Cambria Math" panose="02040503050406030204" pitchFamily="18" charset="0"/>
                          </a:rPr>
                        </m:ctrlPr>
                      </m:naryPr>
                      <m:sub>
                        <m:r>
                          <a:rPr lang="en-US" b="0" i="1" dirty="0" smtClean="0">
                            <a:solidFill>
                              <a:srgbClr val="FF0000"/>
                            </a:solidFill>
                            <a:latin typeface="Cambria Math" charset="0"/>
                          </a:rPr>
                          <m:t>𝑒</m:t>
                        </m:r>
                        <m:r>
                          <a:rPr lang="en-US" b="0" i="1" dirty="0" smtClean="0">
                            <a:solidFill>
                              <a:srgbClr val="FF0000"/>
                            </a:solidFill>
                            <a:latin typeface="Cambria Math" charset="0"/>
                          </a:rPr>
                          <m:t>∈</m:t>
                        </m:r>
                        <m:r>
                          <a:rPr lang="en-US" b="0" i="1" dirty="0" smtClean="0">
                            <a:solidFill>
                              <a:srgbClr val="FF0000"/>
                            </a:solidFill>
                            <a:latin typeface="Cambria Math" charset="0"/>
                          </a:rPr>
                          <m:t>𝑝</m:t>
                        </m:r>
                      </m:sub>
                      <m:sup/>
                      <m:e>
                        <m:sSub>
                          <m:sSubPr>
                            <m:ctrlPr>
                              <a:rPr lang="en-US" b="0" i="1" dirty="0" smtClean="0">
                                <a:solidFill>
                                  <a:srgbClr val="FF0000"/>
                                </a:solidFill>
                                <a:latin typeface="Cambria Math" panose="02040503050406030204" pitchFamily="18" charset="0"/>
                              </a:rPr>
                            </m:ctrlPr>
                          </m:sSubPr>
                          <m:e>
                            <m:r>
                              <a:rPr lang="en-US" b="0" i="1" dirty="0" smtClean="0">
                                <a:solidFill>
                                  <a:srgbClr val="FF0000"/>
                                </a:solidFill>
                                <a:latin typeface="Cambria Math" charset="0"/>
                              </a:rPr>
                              <m:t>𝑙</m:t>
                            </m:r>
                          </m:e>
                          <m:sub>
                            <m:r>
                              <a:rPr lang="en-US" b="0" i="1" dirty="0" smtClean="0">
                                <a:solidFill>
                                  <a:srgbClr val="FF0000"/>
                                </a:solidFill>
                                <a:latin typeface="Cambria Math" charset="0"/>
                              </a:rPr>
                              <m:t>𝑒</m:t>
                            </m:r>
                          </m:sub>
                        </m:sSub>
                        <m:r>
                          <a:rPr lang="en-US" b="0" i="1" dirty="0" smtClean="0">
                            <a:solidFill>
                              <a:srgbClr val="FF0000"/>
                            </a:solidFill>
                            <a:latin typeface="Cambria Math" charset="0"/>
                          </a:rPr>
                          <m:t>(</m:t>
                        </m:r>
                        <m:sSub>
                          <m:sSubPr>
                            <m:ctrlPr>
                              <a:rPr lang="en-US" b="0" i="1" dirty="0" smtClean="0">
                                <a:solidFill>
                                  <a:srgbClr val="FF0000"/>
                                </a:solidFill>
                                <a:latin typeface="Cambria Math" panose="02040503050406030204" pitchFamily="18" charset="0"/>
                              </a:rPr>
                            </m:ctrlPr>
                          </m:sSubPr>
                          <m:e>
                            <m:r>
                              <a:rPr lang="en-US" b="0" i="1" dirty="0" smtClean="0">
                                <a:solidFill>
                                  <a:srgbClr val="FF0000"/>
                                </a:solidFill>
                                <a:latin typeface="Cambria Math" charset="0"/>
                              </a:rPr>
                              <m:t>𝑓</m:t>
                            </m:r>
                          </m:e>
                          <m:sub>
                            <m:r>
                              <a:rPr lang="en-US" b="0" i="1" dirty="0" smtClean="0">
                                <a:solidFill>
                                  <a:srgbClr val="FF0000"/>
                                </a:solidFill>
                                <a:latin typeface="Cambria Math" charset="0"/>
                              </a:rPr>
                              <m:t>𝑒</m:t>
                            </m:r>
                          </m:sub>
                        </m:sSub>
                        <m:r>
                          <a:rPr lang="en-US" b="0" i="1" dirty="0" smtClean="0">
                            <a:solidFill>
                              <a:srgbClr val="FF0000"/>
                            </a:solidFill>
                            <a:latin typeface="Cambria Math" charset="0"/>
                          </a:rPr>
                          <m:t>)</m:t>
                        </m:r>
                      </m:e>
                    </m:nary>
                  </m:oMath>
                </a14:m>
                <a:endParaRPr lang="en-US" b="0" i="1" dirty="0">
                  <a:solidFill>
                    <a:srgbClr val="FF0000"/>
                  </a:solidFill>
                  <a:latin typeface="Cambria Math" charset="0"/>
                </a:endParaRPr>
              </a:p>
              <a:p>
                <a:pPr lvl="1">
                  <a:buFont typeface="Wingdings" charset="2"/>
                  <a:buChar char="§"/>
                </a:pPr>
                <a14:m>
                  <m:oMath xmlns:m="http://schemas.openxmlformats.org/officeDocument/2006/math">
                    <m:sSubSup>
                      <m:sSubSupPr>
                        <m:ctrlPr>
                          <a:rPr lang="en-US" i="1" dirty="0">
                            <a:solidFill>
                              <a:srgbClr val="FF0000"/>
                            </a:solidFill>
                            <a:latin typeface="Cambria Math" panose="02040503050406030204" pitchFamily="18" charset="0"/>
                          </a:rPr>
                        </m:ctrlPr>
                      </m:sSubSupPr>
                      <m:e>
                        <m:r>
                          <a:rPr lang="en-US" i="1" dirty="0">
                            <a:solidFill>
                              <a:srgbClr val="FF0000"/>
                            </a:solidFill>
                            <a:latin typeface="Cambria Math" charset="0"/>
                          </a:rPr>
                          <m:t>𝑙</m:t>
                        </m:r>
                      </m:e>
                      <m:sub>
                        <m:r>
                          <a:rPr lang="en-US" i="1" dirty="0">
                            <a:solidFill>
                              <a:srgbClr val="FF0000"/>
                            </a:solidFill>
                            <a:latin typeface="Cambria Math" charset="0"/>
                          </a:rPr>
                          <m:t>𝑝</m:t>
                        </m:r>
                      </m:sub>
                      <m:sup>
                        <m:r>
                          <a:rPr lang="en-US" i="1" dirty="0">
                            <a:solidFill>
                              <a:srgbClr val="FF0000"/>
                            </a:solidFill>
                            <a:latin typeface="Cambria Math" charset="0"/>
                          </a:rPr>
                          <m:t>′</m:t>
                        </m:r>
                      </m:sup>
                    </m:sSubSup>
                    <m:d>
                      <m:dPr>
                        <m:ctrlPr>
                          <a:rPr lang="en-US" i="1" dirty="0">
                            <a:solidFill>
                              <a:srgbClr val="FF0000"/>
                            </a:solidFill>
                            <a:latin typeface="Cambria Math" panose="02040503050406030204" pitchFamily="18" charset="0"/>
                          </a:rPr>
                        </m:ctrlPr>
                      </m:dPr>
                      <m:e>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𝑓</m:t>
                            </m:r>
                          </m:e>
                          <m:sub>
                            <m:r>
                              <a:rPr lang="en-US" i="1" dirty="0">
                                <a:solidFill>
                                  <a:srgbClr val="FF0000"/>
                                </a:solidFill>
                                <a:latin typeface="Cambria Math" charset="0"/>
                              </a:rPr>
                              <m:t>𝑝</m:t>
                            </m:r>
                          </m:sub>
                        </m:sSub>
                      </m:e>
                    </m:d>
                    <m:r>
                      <a:rPr lang="en-US" b="0" i="1" dirty="0" smtClean="0">
                        <a:solidFill>
                          <a:srgbClr val="FF0000"/>
                        </a:solidFill>
                        <a:latin typeface="Cambria Math" charset="0"/>
                      </a:rPr>
                      <m:t>=</m:t>
                    </m:r>
                    <m:nary>
                      <m:naryPr>
                        <m:chr m:val="∑"/>
                        <m:supHide m:val="on"/>
                        <m:ctrlPr>
                          <a:rPr lang="en-US" i="1" dirty="0">
                            <a:solidFill>
                              <a:srgbClr val="FF0000"/>
                            </a:solidFill>
                            <a:latin typeface="Cambria Math" panose="02040503050406030204" pitchFamily="18" charset="0"/>
                          </a:rPr>
                        </m:ctrlPr>
                      </m:naryPr>
                      <m:sub>
                        <m:r>
                          <a:rPr lang="en-US" i="1" dirty="0">
                            <a:solidFill>
                              <a:srgbClr val="FF0000"/>
                            </a:solidFill>
                            <a:latin typeface="Cambria Math" charset="0"/>
                          </a:rPr>
                          <m:t>𝑒</m:t>
                        </m:r>
                        <m:r>
                          <a:rPr lang="en-US" i="1" dirty="0">
                            <a:solidFill>
                              <a:srgbClr val="FF0000"/>
                            </a:solidFill>
                            <a:latin typeface="Cambria Math" charset="0"/>
                          </a:rPr>
                          <m:t>∈</m:t>
                        </m:r>
                        <m:r>
                          <a:rPr lang="en-US" i="1" dirty="0">
                            <a:solidFill>
                              <a:srgbClr val="FF0000"/>
                            </a:solidFill>
                            <a:latin typeface="Cambria Math" charset="0"/>
                          </a:rPr>
                          <m:t>𝑝</m:t>
                        </m:r>
                      </m:sub>
                      <m:sup/>
                      <m:e>
                        <m:sSubSup>
                          <m:sSubSupPr>
                            <m:ctrlPr>
                              <a:rPr lang="en-US" b="0" i="1" dirty="0" smtClean="0">
                                <a:solidFill>
                                  <a:srgbClr val="FF0000"/>
                                </a:solidFill>
                                <a:latin typeface="Cambria Math" panose="02040503050406030204" pitchFamily="18" charset="0"/>
                              </a:rPr>
                            </m:ctrlPr>
                          </m:sSubSupPr>
                          <m:e>
                            <m:r>
                              <a:rPr lang="en-US" i="1" dirty="0">
                                <a:solidFill>
                                  <a:srgbClr val="FF0000"/>
                                </a:solidFill>
                                <a:latin typeface="Cambria Math" charset="0"/>
                              </a:rPr>
                              <m:t>𝑙</m:t>
                            </m:r>
                          </m:e>
                          <m:sub>
                            <m:r>
                              <a:rPr lang="en-US" i="1" dirty="0">
                                <a:solidFill>
                                  <a:srgbClr val="FF0000"/>
                                </a:solidFill>
                                <a:latin typeface="Cambria Math" charset="0"/>
                              </a:rPr>
                              <m:t>𝑒</m:t>
                            </m:r>
                          </m:sub>
                          <m:sup>
                            <m:r>
                              <a:rPr lang="en-US" b="0" i="1" dirty="0" smtClean="0">
                                <a:solidFill>
                                  <a:srgbClr val="FF0000"/>
                                </a:solidFill>
                                <a:latin typeface="Cambria Math" charset="0"/>
                              </a:rPr>
                              <m:t>′</m:t>
                            </m:r>
                          </m:sup>
                        </m:sSubSup>
                        <m:r>
                          <a:rPr lang="en-US" i="1" dirty="0">
                            <a:solidFill>
                              <a:srgbClr val="FF0000"/>
                            </a:solidFill>
                            <a:latin typeface="Cambria Math" charset="0"/>
                          </a:rPr>
                          <m:t>(</m:t>
                        </m:r>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𝑓</m:t>
                            </m:r>
                          </m:e>
                          <m:sub>
                            <m:r>
                              <a:rPr lang="en-US" i="1" dirty="0">
                                <a:solidFill>
                                  <a:srgbClr val="FF0000"/>
                                </a:solidFill>
                                <a:latin typeface="Cambria Math" charset="0"/>
                              </a:rPr>
                              <m:t>𝑒</m:t>
                            </m:r>
                          </m:sub>
                        </m:sSub>
                        <m:r>
                          <a:rPr lang="en-US" i="1" dirty="0">
                            <a:solidFill>
                              <a:srgbClr val="FF0000"/>
                            </a:solidFill>
                            <a:latin typeface="Cambria Math" charset="0"/>
                          </a:rPr>
                          <m:t>)</m:t>
                        </m:r>
                      </m:e>
                    </m:nary>
                  </m:oMath>
                </a14:m>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09599" y="1600201"/>
                <a:ext cx="10867053" cy="4301681"/>
              </a:xfrm>
              <a:blipFill>
                <a:blip r:embed="rId2"/>
                <a:stretch>
                  <a:fillRect l="-1053" t="-2367" b="-6509"/>
                </a:stretch>
              </a:blipFill>
            </p:spPr>
            <p:txBody>
              <a:bodyPr/>
              <a:lstStyle/>
              <a:p>
                <a:r>
                  <a:rPr lang="en-US">
                    <a:noFill/>
                  </a:rPr>
                  <a:t> </a:t>
                </a:r>
              </a:p>
            </p:txBody>
          </p:sp>
        </mc:Fallback>
      </mc:AlternateContent>
      <p:sp>
        <p:nvSpPr>
          <p:cNvPr id="13" name="TextBox 12"/>
          <p:cNvSpPr txBox="1"/>
          <p:nvPr/>
        </p:nvSpPr>
        <p:spPr>
          <a:xfrm>
            <a:off x="1169714" y="3586056"/>
            <a:ext cx="1317477" cy="369332"/>
          </a:xfrm>
          <a:prstGeom prst="rect">
            <a:avLst/>
          </a:prstGeom>
          <a:noFill/>
        </p:spPr>
        <p:txBody>
          <a:bodyPr wrap="none" rtlCol="0">
            <a:spAutoFit/>
          </a:bodyPr>
          <a:lstStyle/>
          <a:p>
            <a:r>
              <a:rPr lang="en-US" dirty="0"/>
              <a:t>Travel time</a:t>
            </a:r>
          </a:p>
        </p:txBody>
      </p:sp>
      <p:sp>
        <p:nvSpPr>
          <p:cNvPr id="14" name="TextBox 13"/>
          <p:cNvSpPr txBox="1"/>
          <p:nvPr/>
        </p:nvSpPr>
        <p:spPr>
          <a:xfrm>
            <a:off x="2769400" y="3570667"/>
            <a:ext cx="327334" cy="400110"/>
          </a:xfrm>
          <a:prstGeom prst="rect">
            <a:avLst/>
          </a:prstGeom>
          <a:noFill/>
        </p:spPr>
        <p:txBody>
          <a:bodyPr wrap="none" rtlCol="0">
            <a:spAutoFit/>
          </a:bodyPr>
          <a:lstStyle/>
          <a:p>
            <a:r>
              <a:rPr lang="en-US" sz="2000" dirty="0"/>
              <a:t>?</a:t>
            </a:r>
          </a:p>
        </p:txBody>
      </p:sp>
      <p:sp>
        <p:nvSpPr>
          <p:cNvPr id="4" name="Left Brace 3"/>
          <p:cNvSpPr/>
          <p:nvPr/>
        </p:nvSpPr>
        <p:spPr>
          <a:xfrm rot="16200000">
            <a:off x="1599567" y="3009116"/>
            <a:ext cx="270589" cy="858421"/>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 name="Left Brace 11"/>
          <p:cNvSpPr/>
          <p:nvPr/>
        </p:nvSpPr>
        <p:spPr>
          <a:xfrm rot="16200000">
            <a:off x="2797773" y="2876890"/>
            <a:ext cx="270589" cy="1135856"/>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D0C7C56B-6D1E-A285-89D1-E01E8FFEF40E}"/>
              </a:ext>
            </a:extLst>
          </p:cNvPr>
          <p:cNvSpPr>
            <a:spLocks noGrp="1"/>
          </p:cNvSpPr>
          <p:nvPr>
            <p:ph type="sldNum" sz="quarter" idx="12"/>
          </p:nvPr>
        </p:nvSpPr>
        <p:spPr/>
        <p:txBody>
          <a:bodyPr/>
          <a:lstStyle/>
          <a:p>
            <a:fld id="{5E14A864-8846-DC49-9FDC-14F56CA6E9FC}" type="slidenum">
              <a:rPr lang="en-US" smtClean="0"/>
              <a:t>94</a:t>
            </a:fld>
            <a:endParaRPr lang="en-US"/>
          </a:p>
        </p:txBody>
      </p:sp>
    </p:spTree>
    <p:extLst>
      <p:ext uri="{BB962C8B-B14F-4D97-AF65-F5344CB8AC3E}">
        <p14:creationId xmlns:p14="http://schemas.microsoft.com/office/powerpoint/2010/main" val="2678267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4" grpId="0" animBg="1"/>
      <p:bldP spid="12"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lstStyle/>
              <a:p>
                <a:r>
                  <a:rPr lang="en-US" dirty="0"/>
                  <a:t>Meaning of </a:t>
                </a:r>
                <a14:m>
                  <m:oMath xmlns:m="http://schemas.openxmlformats.org/officeDocument/2006/math">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𝑙</m:t>
                        </m:r>
                      </m:e>
                      <m:sub>
                        <m:r>
                          <a:rPr lang="en-US" b="0" i="1" dirty="0" smtClean="0">
                            <a:solidFill>
                              <a:srgbClr val="FF0000"/>
                            </a:solidFill>
                            <a:latin typeface="Cambria Math" charset="0"/>
                          </a:rPr>
                          <m:t>𝑒</m:t>
                        </m:r>
                      </m:sub>
                    </m:sSub>
                    <m:d>
                      <m:dPr>
                        <m:ctrlPr>
                          <a:rPr lang="en-US" i="1" dirty="0">
                            <a:solidFill>
                              <a:srgbClr val="FF0000"/>
                            </a:solidFill>
                            <a:latin typeface="Cambria Math" panose="02040503050406030204" pitchFamily="18" charset="0"/>
                          </a:rPr>
                        </m:ctrlPr>
                      </m:dPr>
                      <m:e>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𝑓</m:t>
                            </m:r>
                          </m:e>
                          <m:sub>
                            <m:r>
                              <a:rPr lang="en-US" b="0" i="1" dirty="0" smtClean="0">
                                <a:solidFill>
                                  <a:srgbClr val="FF0000"/>
                                </a:solidFill>
                                <a:latin typeface="Cambria Math" charset="0"/>
                              </a:rPr>
                              <m:t>𝑒</m:t>
                            </m:r>
                          </m:sub>
                        </m:sSub>
                      </m:e>
                    </m:d>
                    <m:r>
                      <a:rPr lang="en-US" i="1" dirty="0">
                        <a:solidFill>
                          <a:srgbClr val="FF0000"/>
                        </a:solidFill>
                        <a:latin typeface="Cambria Math" charset="0"/>
                      </a:rPr>
                      <m:t>+</m:t>
                    </m:r>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𝑓</m:t>
                        </m:r>
                      </m:e>
                      <m:sub>
                        <m:r>
                          <a:rPr lang="en-US" b="0" i="1" dirty="0" smtClean="0">
                            <a:solidFill>
                              <a:srgbClr val="FF0000"/>
                            </a:solidFill>
                            <a:latin typeface="Cambria Math" charset="0"/>
                          </a:rPr>
                          <m:t>𝑒</m:t>
                        </m:r>
                      </m:sub>
                    </m:sSub>
                    <m:sSubSup>
                      <m:sSubSupPr>
                        <m:ctrlPr>
                          <a:rPr lang="en-US" i="1" dirty="0">
                            <a:solidFill>
                              <a:srgbClr val="FF0000"/>
                            </a:solidFill>
                            <a:latin typeface="Cambria Math" panose="02040503050406030204" pitchFamily="18" charset="0"/>
                          </a:rPr>
                        </m:ctrlPr>
                      </m:sSubSupPr>
                      <m:e>
                        <m:r>
                          <a:rPr lang="en-US" i="1" dirty="0">
                            <a:solidFill>
                              <a:srgbClr val="FF0000"/>
                            </a:solidFill>
                            <a:latin typeface="Cambria Math" charset="0"/>
                          </a:rPr>
                          <m:t>𝑙</m:t>
                        </m:r>
                      </m:e>
                      <m:sub>
                        <m:r>
                          <a:rPr lang="en-US" b="0" i="1" dirty="0" smtClean="0">
                            <a:solidFill>
                              <a:srgbClr val="FF0000"/>
                            </a:solidFill>
                            <a:latin typeface="Cambria Math" charset="0"/>
                          </a:rPr>
                          <m:t>𝑒</m:t>
                        </m:r>
                      </m:sub>
                      <m:sup>
                        <m:r>
                          <a:rPr lang="en-US" i="1" dirty="0">
                            <a:solidFill>
                              <a:srgbClr val="FF0000"/>
                            </a:solidFill>
                            <a:latin typeface="Cambria Math" charset="0"/>
                          </a:rPr>
                          <m:t>′</m:t>
                        </m:r>
                      </m:sup>
                    </m:sSubSup>
                    <m:d>
                      <m:dPr>
                        <m:ctrlPr>
                          <a:rPr lang="en-US" i="1" dirty="0">
                            <a:solidFill>
                              <a:srgbClr val="FF0000"/>
                            </a:solidFill>
                            <a:latin typeface="Cambria Math" panose="02040503050406030204" pitchFamily="18" charset="0"/>
                          </a:rPr>
                        </m:ctrlPr>
                      </m:dPr>
                      <m:e>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𝑓</m:t>
                            </m:r>
                          </m:e>
                          <m:sub>
                            <m:r>
                              <a:rPr lang="en-US" b="0" i="1" dirty="0" smtClean="0">
                                <a:solidFill>
                                  <a:srgbClr val="FF0000"/>
                                </a:solidFill>
                                <a:latin typeface="Cambria Math" charset="0"/>
                              </a:rPr>
                              <m:t>𝑒</m:t>
                            </m:r>
                          </m:sub>
                        </m:sSub>
                      </m:e>
                    </m:d>
                  </m:oMath>
                </a14:m>
                <a:endParaRPr lang="en-US"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rotWithShape="0">
                <a:blip r:embed="rId2"/>
                <a:stretch>
                  <a:fillRect l="-3333" t="-10106" b="-297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09600" y="1600201"/>
                <a:ext cx="6276392" cy="4583318"/>
              </a:xfrm>
            </p:spPr>
            <p:txBody>
              <a:bodyPr>
                <a:normAutofit fontScale="92500" lnSpcReduction="20000"/>
              </a:bodyPr>
              <a:lstStyle/>
              <a:p>
                <a:pPr>
                  <a:lnSpc>
                    <a:spcPct val="120000"/>
                  </a:lnSpc>
                </a:pPr>
                <a:r>
                  <a:rPr lang="en-US" dirty="0">
                    <a:latin typeface="Cambria Math" charset="0"/>
                  </a:rPr>
                  <a:t>Assume that there are currently 14 vehicles on this link</a:t>
                </a:r>
              </a:p>
              <a:p>
                <a:pPr lvl="1">
                  <a:lnSpc>
                    <a:spcPct val="120000"/>
                  </a:lnSpc>
                  <a:buFont typeface="Wingdings" charset="2"/>
                  <a:buChar char="§"/>
                </a:pPr>
                <a14:m>
                  <m:oMath xmlns:m="http://schemas.openxmlformats.org/officeDocument/2006/math">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𝑙</m:t>
                        </m:r>
                      </m:e>
                      <m:sub>
                        <m:r>
                          <a:rPr lang="en-US" b="0" i="1" dirty="0" smtClean="0">
                            <a:solidFill>
                              <a:srgbClr val="FF0000"/>
                            </a:solidFill>
                            <a:latin typeface="Cambria Math" charset="0"/>
                          </a:rPr>
                          <m:t>𝑒</m:t>
                        </m:r>
                      </m:sub>
                    </m:sSub>
                    <m:d>
                      <m:dPr>
                        <m:ctrlPr>
                          <a:rPr lang="en-US" i="1" dirty="0">
                            <a:solidFill>
                              <a:srgbClr val="FF0000"/>
                            </a:solidFill>
                            <a:latin typeface="Cambria Math" panose="02040503050406030204" pitchFamily="18" charset="0"/>
                          </a:rPr>
                        </m:ctrlPr>
                      </m:dPr>
                      <m:e>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𝑓</m:t>
                            </m:r>
                          </m:e>
                          <m:sub>
                            <m:r>
                              <a:rPr lang="en-US" b="0" i="1" dirty="0" smtClean="0">
                                <a:solidFill>
                                  <a:srgbClr val="FF0000"/>
                                </a:solidFill>
                                <a:latin typeface="Cambria Math" charset="0"/>
                              </a:rPr>
                              <m:t>𝑒</m:t>
                            </m:r>
                          </m:sub>
                        </m:sSub>
                      </m:e>
                    </m:d>
                    <m:r>
                      <a:rPr lang="en-US" b="0" i="1" dirty="0" smtClean="0">
                        <a:solidFill>
                          <a:srgbClr val="FF0000"/>
                        </a:solidFill>
                        <a:latin typeface="Cambria Math" charset="0"/>
                      </a:rPr>
                      <m:t>=20</m:t>
                    </m:r>
                  </m:oMath>
                </a14:m>
                <a:endParaRPr lang="en-US" dirty="0">
                  <a:latin typeface="Cambria Math" charset="0"/>
                </a:endParaRPr>
              </a:p>
              <a:p>
                <a:pPr>
                  <a:lnSpc>
                    <a:spcPct val="120000"/>
                  </a:lnSpc>
                  <a:buFont typeface="Arial" charset="0"/>
                  <a:buChar char="•"/>
                </a:pPr>
                <a:r>
                  <a:rPr lang="en-US" dirty="0">
                    <a:latin typeface="Cambria Math" charset="0"/>
                  </a:rPr>
                  <a:t>What is the impact on TSTT from adding another vehicle?</a:t>
                </a:r>
              </a:p>
              <a:p>
                <a:pPr>
                  <a:lnSpc>
                    <a:spcPct val="120000"/>
                  </a:lnSpc>
                  <a:buFont typeface="Arial" charset="0"/>
                  <a:buChar char="•"/>
                </a:pPr>
                <a:r>
                  <a:rPr lang="en-US" dirty="0">
                    <a:latin typeface="Cambria Math" charset="0"/>
                  </a:rPr>
                  <a:t>TSTT </a:t>
                </a:r>
                <a14:m>
                  <m:oMath xmlns:m="http://schemas.openxmlformats.org/officeDocument/2006/math">
                    <m:r>
                      <a:rPr lang="en-US" i="1" dirty="0" smtClean="0">
                        <a:solidFill>
                          <a:srgbClr val="FF0000"/>
                        </a:solidFill>
                        <a:latin typeface="Cambria Math" charset="0"/>
                      </a:rPr>
                      <m:t>+</m:t>
                    </m:r>
                    <m:r>
                      <a:rPr lang="en-US" b="0" i="1" dirty="0" smtClean="0">
                        <a:solidFill>
                          <a:srgbClr val="FF0000"/>
                        </a:solidFill>
                        <a:latin typeface="Cambria Math" charset="0"/>
                      </a:rPr>
                      <m:t>=25</m:t>
                    </m:r>
                  </m:oMath>
                </a14:m>
                <a:r>
                  <a:rPr lang="en-US" dirty="0">
                    <a:latin typeface="Cambria Math" charset="0"/>
                  </a:rPr>
                  <a:t> which is the travel time of the added vehicle </a:t>
                </a:r>
                <a14:m>
                  <m:oMath xmlns:m="http://schemas.openxmlformats.org/officeDocument/2006/math">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𝑙</m:t>
                        </m:r>
                      </m:e>
                      <m:sub>
                        <m:r>
                          <a:rPr lang="en-US" b="0" i="1" dirty="0" smtClean="0">
                            <a:solidFill>
                              <a:srgbClr val="FF0000"/>
                            </a:solidFill>
                            <a:latin typeface="Cambria Math" charset="0"/>
                          </a:rPr>
                          <m:t>𝑒</m:t>
                        </m:r>
                      </m:sub>
                    </m:sSub>
                    <m:d>
                      <m:dPr>
                        <m:ctrlPr>
                          <a:rPr lang="en-US" i="1" dirty="0">
                            <a:solidFill>
                              <a:srgbClr val="FF0000"/>
                            </a:solidFill>
                            <a:latin typeface="Cambria Math" panose="02040503050406030204" pitchFamily="18" charset="0"/>
                          </a:rPr>
                        </m:ctrlPr>
                      </m:dPr>
                      <m:e>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𝑓</m:t>
                            </m:r>
                          </m:e>
                          <m:sub>
                            <m:r>
                              <a:rPr lang="en-US" b="0" i="1" dirty="0" smtClean="0">
                                <a:solidFill>
                                  <a:srgbClr val="FF0000"/>
                                </a:solidFill>
                                <a:latin typeface="Cambria Math" charset="0"/>
                              </a:rPr>
                              <m:t>𝑒</m:t>
                            </m:r>
                          </m:sub>
                        </m:sSub>
                      </m:e>
                    </m:d>
                  </m:oMath>
                </a14:m>
                <a:endParaRPr lang="en-US" dirty="0">
                  <a:latin typeface="Cambria Math" charset="0"/>
                </a:endParaRPr>
              </a:p>
              <a:p>
                <a:pPr>
                  <a:lnSpc>
                    <a:spcPct val="120000"/>
                  </a:lnSpc>
                  <a:buFont typeface="Arial" charset="0"/>
                  <a:buChar char="•"/>
                </a:pPr>
                <a:r>
                  <a:rPr lang="en-US" dirty="0">
                    <a:latin typeface="Cambria Math" charset="0"/>
                  </a:rPr>
                  <a:t>The travel time was increased by </a:t>
                </a:r>
                <a14:m>
                  <m:oMath xmlns:m="http://schemas.openxmlformats.org/officeDocument/2006/math">
                    <m:r>
                      <a:rPr lang="en-US" b="0" i="1" dirty="0" smtClean="0">
                        <a:solidFill>
                          <a:srgbClr val="FF0000"/>
                        </a:solidFill>
                        <a:latin typeface="Cambria Math" charset="0"/>
                      </a:rPr>
                      <m:t>5</m:t>
                    </m:r>
                  </m:oMath>
                </a14:m>
                <a:r>
                  <a:rPr lang="en-US" dirty="0">
                    <a:latin typeface="Cambria Math" charset="0"/>
                  </a:rPr>
                  <a:t> for all (</a:t>
                </a:r>
                <a14:m>
                  <m:oMath xmlns:m="http://schemas.openxmlformats.org/officeDocument/2006/math">
                    <m:r>
                      <a:rPr lang="en-US" b="0" i="1" smtClean="0">
                        <a:solidFill>
                          <a:srgbClr val="FF0000"/>
                        </a:solidFill>
                        <a:latin typeface="Cambria Math" charset="0"/>
                      </a:rPr>
                      <m:t>14</m:t>
                    </m:r>
                  </m:oMath>
                </a14:m>
                <a:r>
                  <a:rPr lang="en-US" dirty="0">
                    <a:latin typeface="Cambria Math" charset="0"/>
                  </a:rPr>
                  <a:t>) vehicles on this link</a:t>
                </a:r>
              </a:p>
              <a:p>
                <a:pPr lvl="1">
                  <a:lnSpc>
                    <a:spcPct val="120000"/>
                  </a:lnSpc>
                  <a:buFont typeface="Wingdings" charset="2"/>
                  <a:buChar char="§"/>
                </a:pPr>
                <a:r>
                  <a:rPr lang="en-US" dirty="0"/>
                  <a:t>TSTT</a:t>
                </a:r>
                <a:r>
                  <a:rPr lang="en-US" dirty="0">
                    <a:solidFill>
                      <a:srgbClr val="FF0000"/>
                    </a:solidFill>
                  </a:rPr>
                  <a:t> </a:t>
                </a:r>
                <a14:m>
                  <m:oMath xmlns:m="http://schemas.openxmlformats.org/officeDocument/2006/math">
                    <m:r>
                      <a:rPr lang="en-US" b="0" i="0" dirty="0" smtClean="0">
                        <a:solidFill>
                          <a:srgbClr val="FF0000"/>
                        </a:solidFill>
                        <a:latin typeface="Cambria Math" charset="0"/>
                      </a:rPr>
                      <m:t>+=</m:t>
                    </m:r>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𝑓</m:t>
                        </m:r>
                      </m:e>
                      <m:sub>
                        <m:r>
                          <a:rPr lang="en-US" b="0" i="1" dirty="0" smtClean="0">
                            <a:solidFill>
                              <a:srgbClr val="FF0000"/>
                            </a:solidFill>
                            <a:latin typeface="Cambria Math" charset="0"/>
                          </a:rPr>
                          <m:t>𝑒</m:t>
                        </m:r>
                      </m:sub>
                    </m:sSub>
                    <m:sSubSup>
                      <m:sSubSupPr>
                        <m:ctrlPr>
                          <a:rPr lang="en-US" i="1" dirty="0">
                            <a:solidFill>
                              <a:srgbClr val="FF0000"/>
                            </a:solidFill>
                            <a:latin typeface="Cambria Math" panose="02040503050406030204" pitchFamily="18" charset="0"/>
                          </a:rPr>
                        </m:ctrlPr>
                      </m:sSubSupPr>
                      <m:e>
                        <m:r>
                          <a:rPr lang="en-US" i="1" dirty="0">
                            <a:solidFill>
                              <a:srgbClr val="FF0000"/>
                            </a:solidFill>
                            <a:latin typeface="Cambria Math" charset="0"/>
                          </a:rPr>
                          <m:t>𝑙</m:t>
                        </m:r>
                      </m:e>
                      <m:sub>
                        <m:r>
                          <a:rPr lang="en-US" b="0" i="1" dirty="0" smtClean="0">
                            <a:solidFill>
                              <a:srgbClr val="FF0000"/>
                            </a:solidFill>
                            <a:latin typeface="Cambria Math" charset="0"/>
                          </a:rPr>
                          <m:t>𝑒</m:t>
                        </m:r>
                      </m:sub>
                      <m:sup>
                        <m:r>
                          <a:rPr lang="en-US" i="1" dirty="0">
                            <a:solidFill>
                              <a:srgbClr val="FF0000"/>
                            </a:solidFill>
                            <a:latin typeface="Cambria Math" charset="0"/>
                          </a:rPr>
                          <m:t>′</m:t>
                        </m:r>
                      </m:sup>
                    </m:sSubSup>
                    <m:d>
                      <m:dPr>
                        <m:ctrlPr>
                          <a:rPr lang="en-US" i="1" dirty="0">
                            <a:solidFill>
                              <a:srgbClr val="FF0000"/>
                            </a:solidFill>
                            <a:latin typeface="Cambria Math" panose="02040503050406030204" pitchFamily="18" charset="0"/>
                          </a:rPr>
                        </m:ctrlPr>
                      </m:dPr>
                      <m:e>
                        <m:sSub>
                          <m:sSubPr>
                            <m:ctrlPr>
                              <a:rPr lang="en-US" i="1" dirty="0">
                                <a:solidFill>
                                  <a:srgbClr val="FF0000"/>
                                </a:solidFill>
                                <a:latin typeface="Cambria Math" panose="02040503050406030204" pitchFamily="18" charset="0"/>
                              </a:rPr>
                            </m:ctrlPr>
                          </m:sSubPr>
                          <m:e>
                            <m:r>
                              <a:rPr lang="en-US" i="1" dirty="0">
                                <a:solidFill>
                                  <a:srgbClr val="FF0000"/>
                                </a:solidFill>
                                <a:latin typeface="Cambria Math" charset="0"/>
                              </a:rPr>
                              <m:t>𝑓</m:t>
                            </m:r>
                          </m:e>
                          <m:sub>
                            <m:r>
                              <a:rPr lang="en-US" b="0" i="1" dirty="0" smtClean="0">
                                <a:solidFill>
                                  <a:srgbClr val="FF0000"/>
                                </a:solidFill>
                                <a:latin typeface="Cambria Math" charset="0"/>
                              </a:rPr>
                              <m:t>𝑒</m:t>
                            </m:r>
                          </m:sub>
                        </m:sSub>
                      </m:e>
                    </m:d>
                  </m:oMath>
                </a14:m>
                <a:endParaRPr lang="en-US" dirty="0"/>
              </a:p>
              <a:p>
                <a:pPr>
                  <a:lnSpc>
                    <a:spcPct val="120000"/>
                  </a:lnSpc>
                  <a:buFont typeface="Arial" charset="0"/>
                  <a:buChar char="•"/>
                </a:pPr>
                <a:endParaRPr lang="en-US" dirty="0"/>
              </a:p>
              <a:p>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09600" y="1600201"/>
                <a:ext cx="6276392" cy="4583318"/>
              </a:xfrm>
              <a:blipFill>
                <a:blip r:embed="rId3"/>
                <a:stretch>
                  <a:fillRect l="-1619" t="-1389" r="-1012"/>
                </a:stretch>
              </a:blipFill>
            </p:spPr>
            <p:txBody>
              <a:bodyPr/>
              <a:lstStyle/>
              <a:p>
                <a:r>
                  <a:rPr lang="en-US">
                    <a:noFill/>
                  </a:rPr>
                  <a:t> </a:t>
                </a:r>
              </a:p>
            </p:txBody>
          </p:sp>
        </mc:Fallback>
      </mc:AlternateContent>
      <p:pic>
        <p:nvPicPr>
          <p:cNvPr id="6" name="Picture 5">
            <a:extLst>
              <a:ext uri="{FF2B5EF4-FFF2-40B4-BE49-F238E27FC236}">
                <a16:creationId xmlns:a16="http://schemas.microsoft.com/office/drawing/2014/main" id="{CD553138-89C4-644E-AFE9-42E735B06BA2}"/>
              </a:ext>
            </a:extLst>
          </p:cNvPr>
          <p:cNvPicPr>
            <a:picLocks noChangeAspect="1"/>
          </p:cNvPicPr>
          <p:nvPr/>
        </p:nvPicPr>
        <p:blipFill>
          <a:blip r:embed="rId4"/>
          <a:stretch>
            <a:fillRect/>
          </a:stretch>
        </p:blipFill>
        <p:spPr>
          <a:xfrm>
            <a:off x="7626288" y="1674848"/>
            <a:ext cx="4237643" cy="4216091"/>
          </a:xfrm>
          <a:prstGeom prst="rect">
            <a:avLst/>
          </a:prstGeom>
        </p:spPr>
      </p:pic>
      <p:cxnSp>
        <p:nvCxnSpPr>
          <p:cNvPr id="7" name="Straight Arrow Connector 6">
            <a:extLst>
              <a:ext uri="{FF2B5EF4-FFF2-40B4-BE49-F238E27FC236}">
                <a16:creationId xmlns:a16="http://schemas.microsoft.com/office/drawing/2014/main" id="{85D51F98-7282-8747-B167-031DC422CCCB}"/>
              </a:ext>
            </a:extLst>
          </p:cNvPr>
          <p:cNvCxnSpPr>
            <a:cxnSpLocks/>
          </p:cNvCxnSpPr>
          <p:nvPr/>
        </p:nvCxnSpPr>
        <p:spPr>
          <a:xfrm flipV="1">
            <a:off x="10594069" y="4254760"/>
            <a:ext cx="210781" cy="6263"/>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CFAEDFBE-C608-BD40-8431-0CF5DAA4EF59}"/>
              </a:ext>
            </a:extLst>
          </p:cNvPr>
          <p:cNvCxnSpPr>
            <a:cxnSpLocks/>
          </p:cNvCxnSpPr>
          <p:nvPr/>
        </p:nvCxnSpPr>
        <p:spPr>
          <a:xfrm flipH="1" flipV="1">
            <a:off x="10842438" y="3779700"/>
            <a:ext cx="9062" cy="410939"/>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4B520371-6808-B24F-895C-5E5136031A93}"/>
              </a:ext>
            </a:extLst>
          </p:cNvPr>
          <p:cNvSpPr txBox="1"/>
          <p:nvPr/>
        </p:nvSpPr>
        <p:spPr>
          <a:xfrm>
            <a:off x="9168612" y="5888835"/>
            <a:ext cx="1406795" cy="369332"/>
          </a:xfrm>
          <a:prstGeom prst="rect">
            <a:avLst/>
          </a:prstGeom>
          <a:noFill/>
        </p:spPr>
        <p:txBody>
          <a:bodyPr wrap="none" rtlCol="0">
            <a:spAutoFit/>
          </a:bodyPr>
          <a:lstStyle/>
          <a:p>
            <a:r>
              <a:rPr lang="en-US" b="1" dirty="0"/>
              <a:t>Flow volume</a:t>
            </a:r>
          </a:p>
        </p:txBody>
      </p:sp>
      <p:sp>
        <p:nvSpPr>
          <p:cNvPr id="10" name="TextBox 9">
            <a:extLst>
              <a:ext uri="{FF2B5EF4-FFF2-40B4-BE49-F238E27FC236}">
                <a16:creationId xmlns:a16="http://schemas.microsoft.com/office/drawing/2014/main" id="{E2AF7882-F41B-584A-AA80-4B085DADE58A}"/>
              </a:ext>
            </a:extLst>
          </p:cNvPr>
          <p:cNvSpPr txBox="1"/>
          <p:nvPr/>
        </p:nvSpPr>
        <p:spPr>
          <a:xfrm rot="16200000">
            <a:off x="6706759" y="3405422"/>
            <a:ext cx="1244380" cy="369332"/>
          </a:xfrm>
          <a:prstGeom prst="rect">
            <a:avLst/>
          </a:prstGeom>
          <a:noFill/>
        </p:spPr>
        <p:txBody>
          <a:bodyPr wrap="none" rtlCol="0">
            <a:spAutoFit/>
          </a:bodyPr>
          <a:lstStyle/>
          <a:p>
            <a:r>
              <a:rPr lang="en-US" b="1" dirty="0"/>
              <a:t>Travel time</a:t>
            </a:r>
          </a:p>
        </p:txBody>
      </p:sp>
      <p:sp>
        <p:nvSpPr>
          <p:cNvPr id="4" name="Slide Number Placeholder 3">
            <a:extLst>
              <a:ext uri="{FF2B5EF4-FFF2-40B4-BE49-F238E27FC236}">
                <a16:creationId xmlns:a16="http://schemas.microsoft.com/office/drawing/2014/main" id="{5A30D8AA-3527-54B4-46BB-0B80A69D45F0}"/>
              </a:ext>
            </a:extLst>
          </p:cNvPr>
          <p:cNvSpPr>
            <a:spLocks noGrp="1"/>
          </p:cNvSpPr>
          <p:nvPr>
            <p:ph type="sldNum" sz="quarter" idx="12"/>
          </p:nvPr>
        </p:nvSpPr>
        <p:spPr/>
        <p:txBody>
          <a:bodyPr/>
          <a:lstStyle/>
          <a:p>
            <a:fld id="{5E14A864-8846-DC49-9FDC-14F56CA6E9FC}" type="slidenum">
              <a:rPr lang="en-US" smtClean="0"/>
              <a:t>95</a:t>
            </a:fld>
            <a:endParaRPr lang="en-US"/>
          </a:p>
        </p:txBody>
      </p:sp>
    </p:spTree>
    <p:extLst>
      <p:ext uri="{BB962C8B-B14F-4D97-AF65-F5344CB8AC3E}">
        <p14:creationId xmlns:p14="http://schemas.microsoft.com/office/powerpoint/2010/main" val="1796940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E8420-C0FE-4A44-8D55-CC583413D21B}"/>
              </a:ext>
            </a:extLst>
          </p:cNvPr>
          <p:cNvSpPr>
            <a:spLocks noGrp="1"/>
          </p:cNvSpPr>
          <p:nvPr>
            <p:ph type="title"/>
          </p:nvPr>
        </p:nvSpPr>
        <p:spPr/>
        <p:txBody>
          <a:bodyPr>
            <a:noAutofit/>
          </a:bodyPr>
          <a:lstStyle/>
          <a:p>
            <a:r>
              <a:rPr lang="en-US" sz="5400" dirty="0" err="1"/>
              <a:t>Vickrey</a:t>
            </a:r>
            <a:r>
              <a:rPr lang="en-US" sz="5400" dirty="0"/>
              <a:t>–Clarke–Groves mechanism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E5874C6-D24D-6E44-B7D7-E22E3C62D027}"/>
                  </a:ext>
                </a:extLst>
              </p:cNvPr>
              <p:cNvSpPr>
                <a:spLocks noGrp="1"/>
              </p:cNvSpPr>
              <p:nvPr>
                <p:ph idx="1"/>
              </p:nvPr>
            </p:nvSpPr>
            <p:spPr>
              <a:xfrm>
                <a:off x="838200" y="1825625"/>
                <a:ext cx="10515600" cy="4667250"/>
              </a:xfrm>
            </p:spPr>
            <p:txBody>
              <a:bodyPr>
                <a:noAutofit/>
              </a:bodyPr>
              <a:lstStyle/>
              <a:p>
                <a:r>
                  <a:rPr lang="en-US" sz="2400" dirty="0"/>
                  <a:t>Each player pays his “social cost” (how much his existence hurts the others)</a:t>
                </a:r>
              </a:p>
              <a:p>
                <a:endParaRPr lang="en-US" sz="2400" dirty="0"/>
              </a:p>
              <a:p>
                <a:pPr marL="0" indent="0">
                  <a:buNone/>
                </a:pPr>
                <a:endParaRPr lang="en-US" sz="2400" dirty="0"/>
              </a:p>
              <a:p>
                <a:pPr marL="0" indent="0">
                  <a:buNone/>
                </a:pPr>
                <a:endParaRPr lang="en-US" sz="2400" dirty="0"/>
              </a:p>
              <a:p>
                <a:pPr marL="0" indent="0">
                  <a:buNone/>
                </a:pPr>
                <a:endParaRPr lang="en-US" sz="2400" dirty="0"/>
              </a:p>
              <a:p>
                <a:r>
                  <a:rPr lang="en-US" sz="2400" dirty="0"/>
                  <a:t>When applying </a:t>
                </a:r>
                <a:r>
                  <a:rPr lang="en-US" sz="2400" b="1" dirty="0"/>
                  <a:t>Marginal-Cost Toll  </a:t>
                </a:r>
              </a:p>
              <a:p>
                <a:pPr marL="457200" lvl="1" indent="0">
                  <a:buNone/>
                </a:pPr>
                <a:r>
                  <a:rPr lang="en-US" sz="1800" b="1" dirty="0">
                    <a:solidFill>
                      <a:srgbClr val="FF0000"/>
                    </a:solidFill>
                  </a:rPr>
                  <a:t>UE </a:t>
                </a:r>
                <a:r>
                  <a:rPr lang="en-US" sz="1800" b="1" dirty="0"/>
                  <a:t>and </a:t>
                </a:r>
                <a:r>
                  <a:rPr lang="en-US" sz="1800" b="1" dirty="0">
                    <a:solidFill>
                      <a:srgbClr val="009544"/>
                    </a:solidFill>
                  </a:rPr>
                  <a:t>SO </a:t>
                </a:r>
                <a:r>
                  <a:rPr lang="en-US" sz="1800" b="1" dirty="0"/>
                  <a:t>align</a:t>
                </a:r>
              </a:p>
              <a:p>
                <a:pPr marL="457200" lvl="1" indent="0">
                  <a:buNone/>
                </a:pPr>
                <a:r>
                  <a:rPr lang="pt-BR" sz="1800" dirty="0"/>
                  <a:t>	(</a:t>
                </a:r>
                <a:r>
                  <a:rPr lang="pt-BR" sz="1800" dirty="0" err="1"/>
                  <a:t>Pigou</a:t>
                </a:r>
                <a:r>
                  <a:rPr lang="pt-BR" sz="1800" dirty="0"/>
                  <a:t> 1920; </a:t>
                </a:r>
                <a:r>
                  <a:rPr lang="pt-BR" sz="1800" dirty="0" err="1"/>
                  <a:t>Beckmann</a:t>
                </a:r>
                <a:r>
                  <a:rPr lang="pt-BR" sz="1800" dirty="0"/>
                  <a:t> et al.  1956; </a:t>
                </a:r>
                <a:r>
                  <a:rPr lang="pt-BR" sz="1800" dirty="0" err="1"/>
                  <a:t>Braess</a:t>
                </a:r>
                <a:r>
                  <a:rPr lang="pt-BR" sz="1800" dirty="0"/>
                  <a:t> 1969)</a:t>
                </a:r>
                <a:endParaRPr lang="en-US" sz="1800" b="1" dirty="0"/>
              </a:p>
              <a:p>
                <a:pPr>
                  <a:lnSpc>
                    <a:spcPct val="120000"/>
                  </a:lnSpc>
                </a:pPr>
                <a:r>
                  <a:rPr lang="en-US" sz="2400" dirty="0"/>
                  <a:t>For the traffic assignment problem, add a cost for each path </a:t>
                </a:r>
                <a14:m>
                  <m:oMath xmlns:m="http://schemas.openxmlformats.org/officeDocument/2006/math">
                    <m:r>
                      <a:rPr lang="en-US" sz="2400" b="0" i="1" smtClean="0">
                        <a:solidFill>
                          <a:srgbClr val="FF0000"/>
                        </a:solidFill>
                        <a:latin typeface="Cambria Math" charset="0"/>
                      </a:rPr>
                      <m:t>=</m:t>
                    </m:r>
                    <m:sSubSup>
                      <m:sSubSupPr>
                        <m:ctrlPr>
                          <a:rPr lang="en-US" sz="2400" i="1" smtClean="0">
                            <a:solidFill>
                              <a:srgbClr val="FF0000"/>
                            </a:solidFill>
                            <a:latin typeface="Cambria Math" panose="02040503050406030204" pitchFamily="18" charset="0"/>
                          </a:rPr>
                        </m:ctrlPr>
                      </m:sSubSupPr>
                      <m:e>
                        <m:sSub>
                          <m:sSubPr>
                            <m:ctrlPr>
                              <a:rPr lang="en-US" sz="2400" i="1" smtClean="0">
                                <a:solidFill>
                                  <a:srgbClr val="FF0000"/>
                                </a:solidFill>
                                <a:latin typeface="Cambria Math" panose="02040503050406030204" pitchFamily="18" charset="0"/>
                              </a:rPr>
                            </m:ctrlPr>
                          </m:sSubPr>
                          <m:e>
                            <m:r>
                              <a:rPr lang="en-US" sz="2400" b="0" i="1" smtClean="0">
                                <a:solidFill>
                                  <a:srgbClr val="FF0000"/>
                                </a:solidFill>
                                <a:latin typeface="Cambria Math" charset="0"/>
                              </a:rPr>
                              <m:t>𝑓</m:t>
                            </m:r>
                          </m:e>
                          <m:sub>
                            <m:r>
                              <a:rPr lang="en-US" sz="2400" b="0" i="1" smtClean="0">
                                <a:solidFill>
                                  <a:srgbClr val="FF0000"/>
                                </a:solidFill>
                                <a:latin typeface="Cambria Math" charset="0"/>
                              </a:rPr>
                              <m:t>𝑝</m:t>
                            </m:r>
                          </m:sub>
                        </m:sSub>
                        <m:r>
                          <a:rPr lang="en-US" sz="2400" b="0" i="1" smtClean="0">
                            <a:solidFill>
                              <a:srgbClr val="FF0000"/>
                            </a:solidFill>
                            <a:latin typeface="Cambria Math" charset="0"/>
                          </a:rPr>
                          <m:t>𝑙</m:t>
                        </m:r>
                      </m:e>
                      <m:sub>
                        <m:r>
                          <a:rPr lang="en-US" sz="2400" b="0" i="1" smtClean="0">
                            <a:solidFill>
                              <a:srgbClr val="FF0000"/>
                            </a:solidFill>
                            <a:latin typeface="Cambria Math" charset="0"/>
                          </a:rPr>
                          <m:t>𝑝</m:t>
                        </m:r>
                      </m:sub>
                      <m:sup>
                        <m:r>
                          <a:rPr lang="en-US" sz="2400" b="0" i="1" smtClean="0">
                            <a:solidFill>
                              <a:srgbClr val="FF0000"/>
                            </a:solidFill>
                            <a:latin typeface="Cambria Math" charset="0"/>
                          </a:rPr>
                          <m:t>′</m:t>
                        </m:r>
                      </m:sup>
                    </m:sSubSup>
                    <m:r>
                      <a:rPr lang="en-US" sz="2400" b="0" i="1" smtClean="0">
                        <a:solidFill>
                          <a:srgbClr val="FF0000"/>
                        </a:solidFill>
                        <a:latin typeface="Cambria Math" charset="0"/>
                      </a:rPr>
                      <m:t>(</m:t>
                    </m:r>
                    <m:r>
                      <a:rPr lang="en-US" sz="2400" i="1" smtClean="0">
                        <a:solidFill>
                          <a:srgbClr val="FF0000"/>
                        </a:solidFill>
                        <a:latin typeface="Cambria Math" charset="0"/>
                      </a:rPr>
                      <m:t>𝑓</m:t>
                    </m:r>
                    <m:r>
                      <a:rPr lang="en-US" sz="2400" b="0" i="1" smtClean="0">
                        <a:solidFill>
                          <a:srgbClr val="FF0000"/>
                        </a:solidFill>
                        <a:latin typeface="Cambria Math" charset="0"/>
                      </a:rPr>
                      <m:t>)</m:t>
                    </m:r>
                  </m:oMath>
                </a14:m>
                <a:r>
                  <a:rPr lang="en-US" sz="2400" dirty="0">
                    <a:solidFill>
                      <a:srgbClr val="FF0000"/>
                    </a:solidFill>
                  </a:rPr>
                  <a:t> </a:t>
                </a:r>
                <a:r>
                  <a:rPr lang="en-US" sz="2400" dirty="0"/>
                  <a:t>such that self interested agents would seek a path with minimal </a:t>
                </a:r>
                <a14:m>
                  <m:oMath xmlns:m="http://schemas.openxmlformats.org/officeDocument/2006/math">
                    <m:sSub>
                      <m:sSubPr>
                        <m:ctrlPr>
                          <a:rPr lang="en-US" sz="1800" i="1" dirty="0">
                            <a:solidFill>
                              <a:srgbClr val="FF0000"/>
                            </a:solidFill>
                            <a:latin typeface="Cambria Math" panose="02040503050406030204" pitchFamily="18" charset="0"/>
                          </a:rPr>
                        </m:ctrlPr>
                      </m:sSubPr>
                      <m:e>
                        <m:r>
                          <a:rPr lang="en-US" sz="1800" i="1" dirty="0">
                            <a:solidFill>
                              <a:srgbClr val="FF0000"/>
                            </a:solidFill>
                            <a:latin typeface="Cambria Math" charset="0"/>
                          </a:rPr>
                          <m:t>𝑙</m:t>
                        </m:r>
                      </m:e>
                      <m:sub>
                        <m:r>
                          <a:rPr lang="en-US" sz="1800" i="1" dirty="0">
                            <a:solidFill>
                              <a:srgbClr val="FF0000"/>
                            </a:solidFill>
                            <a:latin typeface="Cambria Math" charset="0"/>
                          </a:rPr>
                          <m:t>𝑝</m:t>
                        </m:r>
                      </m:sub>
                    </m:sSub>
                    <m:d>
                      <m:dPr>
                        <m:ctrlPr>
                          <a:rPr lang="en-US" sz="1800" i="1" dirty="0">
                            <a:solidFill>
                              <a:srgbClr val="FF0000"/>
                            </a:solidFill>
                            <a:latin typeface="Cambria Math" panose="02040503050406030204" pitchFamily="18" charset="0"/>
                          </a:rPr>
                        </m:ctrlPr>
                      </m:dPr>
                      <m:e>
                        <m:sSub>
                          <m:sSubPr>
                            <m:ctrlPr>
                              <a:rPr lang="en-US" sz="1800" i="1" dirty="0">
                                <a:solidFill>
                                  <a:srgbClr val="FF0000"/>
                                </a:solidFill>
                                <a:latin typeface="Cambria Math" panose="02040503050406030204" pitchFamily="18" charset="0"/>
                              </a:rPr>
                            </m:ctrlPr>
                          </m:sSubPr>
                          <m:e>
                            <m:r>
                              <a:rPr lang="en-US" sz="1800" i="1" dirty="0">
                                <a:solidFill>
                                  <a:srgbClr val="FF0000"/>
                                </a:solidFill>
                                <a:latin typeface="Cambria Math" charset="0"/>
                              </a:rPr>
                              <m:t>𝑓</m:t>
                            </m:r>
                          </m:e>
                          <m:sub>
                            <m:r>
                              <a:rPr lang="en-US" sz="1800" i="1" dirty="0">
                                <a:solidFill>
                                  <a:srgbClr val="FF0000"/>
                                </a:solidFill>
                                <a:latin typeface="Cambria Math" charset="0"/>
                              </a:rPr>
                              <m:t>𝑝</m:t>
                            </m:r>
                          </m:sub>
                        </m:sSub>
                      </m:e>
                    </m:d>
                    <m:r>
                      <a:rPr lang="en-US" sz="1800" i="1" dirty="0">
                        <a:solidFill>
                          <a:srgbClr val="FF0000"/>
                        </a:solidFill>
                        <a:latin typeface="Cambria Math" charset="0"/>
                      </a:rPr>
                      <m:t>+</m:t>
                    </m:r>
                    <m:sSub>
                      <m:sSubPr>
                        <m:ctrlPr>
                          <a:rPr lang="en-US" sz="1800" i="1" dirty="0">
                            <a:solidFill>
                              <a:srgbClr val="FF0000"/>
                            </a:solidFill>
                            <a:latin typeface="Cambria Math" panose="02040503050406030204" pitchFamily="18" charset="0"/>
                          </a:rPr>
                        </m:ctrlPr>
                      </m:sSubPr>
                      <m:e>
                        <m:r>
                          <a:rPr lang="en-US" sz="1800" i="1" dirty="0">
                            <a:solidFill>
                              <a:srgbClr val="FF0000"/>
                            </a:solidFill>
                            <a:latin typeface="Cambria Math" charset="0"/>
                          </a:rPr>
                          <m:t>𝑓</m:t>
                        </m:r>
                      </m:e>
                      <m:sub>
                        <m:r>
                          <a:rPr lang="en-US" sz="1800" i="1" dirty="0">
                            <a:solidFill>
                              <a:srgbClr val="FF0000"/>
                            </a:solidFill>
                            <a:latin typeface="Cambria Math" charset="0"/>
                          </a:rPr>
                          <m:t>𝑝</m:t>
                        </m:r>
                      </m:sub>
                    </m:sSub>
                    <m:sSubSup>
                      <m:sSubSupPr>
                        <m:ctrlPr>
                          <a:rPr lang="en-US" sz="1800" i="1" dirty="0">
                            <a:solidFill>
                              <a:srgbClr val="FF0000"/>
                            </a:solidFill>
                            <a:latin typeface="Cambria Math" panose="02040503050406030204" pitchFamily="18" charset="0"/>
                          </a:rPr>
                        </m:ctrlPr>
                      </m:sSubSupPr>
                      <m:e>
                        <m:r>
                          <a:rPr lang="en-US" sz="1800" i="1" dirty="0">
                            <a:solidFill>
                              <a:srgbClr val="FF0000"/>
                            </a:solidFill>
                            <a:latin typeface="Cambria Math" charset="0"/>
                          </a:rPr>
                          <m:t>𝑙</m:t>
                        </m:r>
                      </m:e>
                      <m:sub>
                        <m:r>
                          <a:rPr lang="en-US" sz="1800" i="1" dirty="0">
                            <a:solidFill>
                              <a:srgbClr val="FF0000"/>
                            </a:solidFill>
                            <a:latin typeface="Cambria Math" charset="0"/>
                          </a:rPr>
                          <m:t>𝑝</m:t>
                        </m:r>
                      </m:sub>
                      <m:sup>
                        <m:r>
                          <a:rPr lang="en-US" sz="1800" i="1" dirty="0">
                            <a:solidFill>
                              <a:srgbClr val="FF0000"/>
                            </a:solidFill>
                            <a:latin typeface="Cambria Math" charset="0"/>
                          </a:rPr>
                          <m:t>′</m:t>
                        </m:r>
                      </m:sup>
                    </m:sSubSup>
                    <m:d>
                      <m:dPr>
                        <m:ctrlPr>
                          <a:rPr lang="en-US" sz="1800" i="1" dirty="0">
                            <a:solidFill>
                              <a:srgbClr val="FF0000"/>
                            </a:solidFill>
                            <a:latin typeface="Cambria Math" panose="02040503050406030204" pitchFamily="18" charset="0"/>
                          </a:rPr>
                        </m:ctrlPr>
                      </m:dPr>
                      <m:e>
                        <m:r>
                          <a:rPr lang="en-US" sz="1800" b="0" i="1" dirty="0" smtClean="0">
                            <a:solidFill>
                              <a:srgbClr val="FF0000"/>
                            </a:solidFill>
                            <a:latin typeface="Cambria Math" charset="0"/>
                          </a:rPr>
                          <m:t>𝑓</m:t>
                        </m:r>
                      </m:e>
                    </m:d>
                  </m:oMath>
                </a14:m>
                <a:endParaRPr lang="en-US" sz="2400" dirty="0"/>
              </a:p>
              <a:p>
                <a:endParaRPr lang="en-US" sz="2400" dirty="0"/>
              </a:p>
            </p:txBody>
          </p:sp>
        </mc:Choice>
        <mc:Fallback xmlns="">
          <p:sp>
            <p:nvSpPr>
              <p:cNvPr id="3" name="Content Placeholder 2">
                <a:extLst>
                  <a:ext uri="{FF2B5EF4-FFF2-40B4-BE49-F238E27FC236}">
                    <a16:creationId xmlns:a16="http://schemas.microsoft.com/office/drawing/2014/main" id="{FE5874C6-D24D-6E44-B7D7-E22E3C62D027}"/>
                  </a:ext>
                </a:extLst>
              </p:cNvPr>
              <p:cNvSpPr>
                <a:spLocks noGrp="1" noRot="1" noChangeAspect="1" noMove="1" noResize="1" noEditPoints="1" noAdjustHandles="1" noChangeArrowheads="1" noChangeShapeType="1" noTextEdit="1"/>
              </p:cNvSpPr>
              <p:nvPr>
                <p:ph idx="1"/>
              </p:nvPr>
            </p:nvSpPr>
            <p:spPr>
              <a:xfrm>
                <a:off x="838200" y="1825625"/>
                <a:ext cx="10515600" cy="4667250"/>
              </a:xfrm>
              <a:blipFill>
                <a:blip r:embed="rId2"/>
                <a:stretch>
                  <a:fillRect l="-844" t="-1626"/>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B2C6C76E-B05D-D544-BAF9-2FA973409A0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27238" y="3226547"/>
            <a:ext cx="1737360" cy="917905"/>
          </a:xfrm>
          <a:prstGeom prst="rect">
            <a:avLst/>
          </a:prstGeom>
        </p:spPr>
      </p:pic>
      <p:pic>
        <p:nvPicPr>
          <p:cNvPr id="6" name="Picture 5">
            <a:extLst>
              <a:ext uri="{FF2B5EF4-FFF2-40B4-BE49-F238E27FC236}">
                <a16:creationId xmlns:a16="http://schemas.microsoft.com/office/drawing/2014/main" id="{6C83CA36-2BDB-7D45-BBE7-086CAF51478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34254" y="2926008"/>
            <a:ext cx="1463040" cy="1164991"/>
          </a:xfrm>
          <a:prstGeom prst="rect">
            <a:avLst/>
          </a:prstGeom>
        </p:spPr>
      </p:pic>
      <p:pic>
        <p:nvPicPr>
          <p:cNvPr id="7" name="Picture 6">
            <a:extLst>
              <a:ext uri="{FF2B5EF4-FFF2-40B4-BE49-F238E27FC236}">
                <a16:creationId xmlns:a16="http://schemas.microsoft.com/office/drawing/2014/main" id="{89D29979-A2C1-6B41-A80C-32ED5CEB938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71986" y="2837285"/>
            <a:ext cx="1463040" cy="1164991"/>
          </a:xfrm>
          <a:prstGeom prst="rect">
            <a:avLst/>
          </a:prstGeom>
        </p:spPr>
      </p:pic>
      <p:sp>
        <p:nvSpPr>
          <p:cNvPr id="8" name="Cloud Callout 7">
            <a:extLst>
              <a:ext uri="{FF2B5EF4-FFF2-40B4-BE49-F238E27FC236}">
                <a16:creationId xmlns:a16="http://schemas.microsoft.com/office/drawing/2014/main" id="{2399001C-AEC5-F24B-AAD1-00BE58CAB77A}"/>
              </a:ext>
            </a:extLst>
          </p:cNvPr>
          <p:cNvSpPr/>
          <p:nvPr/>
        </p:nvSpPr>
        <p:spPr>
          <a:xfrm>
            <a:off x="5286548" y="2429599"/>
            <a:ext cx="2102995" cy="580292"/>
          </a:xfrm>
          <a:prstGeom prst="cloudCallout">
            <a:avLst>
              <a:gd name="adj1" fmla="val -32207"/>
              <a:gd name="adj2" fmla="val 921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1</a:t>
            </a:r>
            <a:r>
              <a:rPr lang="en-US" dirty="0"/>
              <a:t>$ delay</a:t>
            </a:r>
          </a:p>
        </p:txBody>
      </p:sp>
      <p:sp>
        <p:nvSpPr>
          <p:cNvPr id="9" name="Cloud Callout 8">
            <a:extLst>
              <a:ext uri="{FF2B5EF4-FFF2-40B4-BE49-F238E27FC236}">
                <a16:creationId xmlns:a16="http://schemas.microsoft.com/office/drawing/2014/main" id="{A10FE414-DFD1-8A47-A87C-BC686AF161A9}"/>
              </a:ext>
            </a:extLst>
          </p:cNvPr>
          <p:cNvSpPr/>
          <p:nvPr/>
        </p:nvSpPr>
        <p:spPr>
          <a:xfrm>
            <a:off x="5286549" y="2429599"/>
            <a:ext cx="2102995" cy="580292"/>
          </a:xfrm>
          <a:prstGeom prst="cloudCallout">
            <a:avLst>
              <a:gd name="adj1" fmla="val 34269"/>
              <a:gd name="adj2" fmla="val 9972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 delay</a:t>
            </a:r>
          </a:p>
        </p:txBody>
      </p:sp>
      <p:pic>
        <p:nvPicPr>
          <p:cNvPr id="10" name="Picture 9">
            <a:extLst>
              <a:ext uri="{FF2B5EF4-FFF2-40B4-BE49-F238E27FC236}">
                <a16:creationId xmlns:a16="http://schemas.microsoft.com/office/drawing/2014/main" id="{7A0B5CEB-6C30-4B41-A811-9B125F03A0E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139057" y="2457514"/>
            <a:ext cx="1279440" cy="769032"/>
          </a:xfrm>
          <a:prstGeom prst="rect">
            <a:avLst/>
          </a:prstGeom>
        </p:spPr>
      </p:pic>
      <p:sp>
        <p:nvSpPr>
          <p:cNvPr id="11" name="TextBox 10">
            <a:extLst>
              <a:ext uri="{FF2B5EF4-FFF2-40B4-BE49-F238E27FC236}">
                <a16:creationId xmlns:a16="http://schemas.microsoft.com/office/drawing/2014/main" id="{6A05B1CC-9410-2B4F-8C41-1A4F9BE841B9}"/>
              </a:ext>
            </a:extLst>
          </p:cNvPr>
          <p:cNvSpPr txBox="1"/>
          <p:nvPr/>
        </p:nvSpPr>
        <p:spPr>
          <a:xfrm>
            <a:off x="10253377" y="2518865"/>
            <a:ext cx="1050800" cy="646331"/>
          </a:xfrm>
          <a:prstGeom prst="rect">
            <a:avLst/>
          </a:prstGeom>
          <a:solidFill>
            <a:schemeClr val="bg1">
              <a:alpha val="69000"/>
            </a:schemeClr>
          </a:solidFill>
          <a:ln>
            <a:solidFill>
              <a:schemeClr val="bg1"/>
            </a:solidFill>
          </a:ln>
        </p:spPr>
        <p:txBody>
          <a:bodyPr wrap="none" rtlCol="0">
            <a:spAutoFit/>
          </a:bodyPr>
          <a:lstStyle/>
          <a:p>
            <a:pPr algn="ctr"/>
            <a:r>
              <a:rPr lang="en-US" dirty="0"/>
              <a:t>To: </a:t>
            </a:r>
            <a:r>
              <a:rPr lang="en-US" b="1" dirty="0"/>
              <a:t>turtle</a:t>
            </a:r>
          </a:p>
          <a:p>
            <a:pPr algn="ctr"/>
            <a:r>
              <a:rPr lang="en-US" b="1" dirty="0">
                <a:solidFill>
                  <a:srgbClr val="FF0000"/>
                </a:solidFill>
              </a:rPr>
              <a:t>$2 toll</a:t>
            </a:r>
          </a:p>
        </p:txBody>
      </p:sp>
      <p:sp>
        <p:nvSpPr>
          <p:cNvPr id="4" name="Slide Number Placeholder 3">
            <a:extLst>
              <a:ext uri="{FF2B5EF4-FFF2-40B4-BE49-F238E27FC236}">
                <a16:creationId xmlns:a16="http://schemas.microsoft.com/office/drawing/2014/main" id="{ABA48BE7-623E-2C9F-7508-A2D0A7FFB829}"/>
              </a:ext>
            </a:extLst>
          </p:cNvPr>
          <p:cNvSpPr>
            <a:spLocks noGrp="1"/>
          </p:cNvSpPr>
          <p:nvPr>
            <p:ph type="sldNum" sz="quarter" idx="12"/>
          </p:nvPr>
        </p:nvSpPr>
        <p:spPr/>
        <p:txBody>
          <a:bodyPr/>
          <a:lstStyle/>
          <a:p>
            <a:fld id="{5E14A864-8846-DC49-9FDC-14F56CA6E9FC}" type="slidenum">
              <a:rPr lang="en-US" smtClean="0"/>
              <a:t>96</a:t>
            </a:fld>
            <a:endParaRPr lang="en-US"/>
          </a:p>
        </p:txBody>
      </p:sp>
    </p:spTree>
    <p:extLst>
      <p:ext uri="{BB962C8B-B14F-4D97-AF65-F5344CB8AC3E}">
        <p14:creationId xmlns:p14="http://schemas.microsoft.com/office/powerpoint/2010/main" val="3565043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0818C-E5A3-EF44-A166-21E5836CA494}"/>
              </a:ext>
            </a:extLst>
          </p:cNvPr>
          <p:cNvSpPr>
            <a:spLocks noGrp="1"/>
          </p:cNvSpPr>
          <p:nvPr>
            <p:ph type="title"/>
          </p:nvPr>
        </p:nvSpPr>
        <p:spPr/>
        <p:txBody>
          <a:bodyPr/>
          <a:lstStyle/>
          <a:p>
            <a:r>
              <a:rPr lang="en-US" dirty="0"/>
              <a:t>Extra reading </a:t>
            </a:r>
          </a:p>
        </p:txBody>
      </p:sp>
      <p:sp>
        <p:nvSpPr>
          <p:cNvPr id="3" name="Content Placeholder 2">
            <a:extLst>
              <a:ext uri="{FF2B5EF4-FFF2-40B4-BE49-F238E27FC236}">
                <a16:creationId xmlns:a16="http://schemas.microsoft.com/office/drawing/2014/main" id="{2AC46A8D-4A21-0544-AB92-0C0775D57ACE}"/>
              </a:ext>
            </a:extLst>
          </p:cNvPr>
          <p:cNvSpPr>
            <a:spLocks noGrp="1"/>
          </p:cNvSpPr>
          <p:nvPr>
            <p:ph idx="1"/>
          </p:nvPr>
        </p:nvSpPr>
        <p:spPr/>
        <p:txBody>
          <a:bodyPr>
            <a:normAutofit fontScale="92500" lnSpcReduction="10000"/>
          </a:bodyPr>
          <a:lstStyle/>
          <a:p>
            <a:r>
              <a:rPr lang="en-US" dirty="0"/>
              <a:t>“Network-wide Adaptive Tolling for Connected and Automated Vehicles.”, </a:t>
            </a:r>
            <a:r>
              <a:rPr lang="en-US" dirty="0" err="1"/>
              <a:t>Sahron</a:t>
            </a:r>
            <a:r>
              <a:rPr lang="en-US" dirty="0"/>
              <a:t> et al. 2017.</a:t>
            </a:r>
          </a:p>
          <a:p>
            <a:pPr lvl="1"/>
            <a:r>
              <a:rPr lang="en-US" dirty="0"/>
              <a:t>Real time VCG price approximation for traffic networks</a:t>
            </a:r>
          </a:p>
          <a:p>
            <a:r>
              <a:rPr lang="en-US" dirty="0"/>
              <a:t>“Marginal Cost Pricing with a Fixed Error Factor in Traffic Networks.”, </a:t>
            </a:r>
            <a:r>
              <a:rPr lang="en-US" dirty="0" err="1"/>
              <a:t>Sahron</a:t>
            </a:r>
            <a:r>
              <a:rPr lang="en-US" dirty="0"/>
              <a:t> et al. 2019.</a:t>
            </a:r>
          </a:p>
          <a:p>
            <a:pPr lvl="1"/>
            <a:r>
              <a:rPr lang="en-US" dirty="0"/>
              <a:t>System performance bounds when the VCG price approximation for traffic networks is wrong</a:t>
            </a:r>
          </a:p>
          <a:p>
            <a:r>
              <a:rPr lang="en-US" dirty="0"/>
              <a:t>“Socially Optimal Non-Discriminatory Restrictions for Continuous-Action Games.”, Oesterle and Sharon</a:t>
            </a:r>
          </a:p>
          <a:p>
            <a:r>
              <a:rPr lang="en-US" dirty="0"/>
              <a:t>“Bilevel Entropy based Mechanism Design for Balancing Meta in Video Games.” </a:t>
            </a:r>
            <a:r>
              <a:rPr lang="en-US" dirty="0" err="1"/>
              <a:t>Sumedh</a:t>
            </a:r>
            <a:r>
              <a:rPr lang="en-US" dirty="0"/>
              <a:t> </a:t>
            </a:r>
            <a:r>
              <a:rPr lang="en-US" dirty="0" err="1"/>
              <a:t>Pendurkar</a:t>
            </a:r>
            <a:r>
              <a:rPr lang="en-US" dirty="0"/>
              <a:t>, Chris Chow, Luo </a:t>
            </a:r>
            <a:r>
              <a:rPr lang="en-US" dirty="0" err="1"/>
              <a:t>Jie</a:t>
            </a:r>
            <a:r>
              <a:rPr lang="en-US" dirty="0"/>
              <a:t>, and Guni Sharon</a:t>
            </a:r>
            <a:br>
              <a:rPr lang="en-US" dirty="0"/>
            </a:br>
            <a:endParaRPr lang="en-US" dirty="0"/>
          </a:p>
        </p:txBody>
      </p:sp>
      <p:sp>
        <p:nvSpPr>
          <p:cNvPr id="4" name="Slide Number Placeholder 3">
            <a:extLst>
              <a:ext uri="{FF2B5EF4-FFF2-40B4-BE49-F238E27FC236}">
                <a16:creationId xmlns:a16="http://schemas.microsoft.com/office/drawing/2014/main" id="{6C162F69-7528-F5B0-A60F-8F44871F35AE}"/>
              </a:ext>
            </a:extLst>
          </p:cNvPr>
          <p:cNvSpPr>
            <a:spLocks noGrp="1"/>
          </p:cNvSpPr>
          <p:nvPr>
            <p:ph type="sldNum" sz="quarter" idx="12"/>
          </p:nvPr>
        </p:nvSpPr>
        <p:spPr/>
        <p:txBody>
          <a:bodyPr/>
          <a:lstStyle/>
          <a:p>
            <a:fld id="{5E14A864-8846-DC49-9FDC-14F56CA6E9FC}" type="slidenum">
              <a:rPr lang="en-US" smtClean="0"/>
              <a:t>97</a:t>
            </a:fld>
            <a:endParaRPr lang="en-US"/>
          </a:p>
        </p:txBody>
      </p:sp>
    </p:spTree>
    <p:extLst>
      <p:ext uri="{BB962C8B-B14F-4D97-AF65-F5344CB8AC3E}">
        <p14:creationId xmlns:p14="http://schemas.microsoft.com/office/powerpoint/2010/main" val="348101393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CC5B2-5E26-B144-96F2-E663E9BE4115}"/>
              </a:ext>
            </a:extLst>
          </p:cNvPr>
          <p:cNvSpPr>
            <a:spLocks noGrp="1"/>
          </p:cNvSpPr>
          <p:nvPr>
            <p:ph type="title"/>
          </p:nvPr>
        </p:nvSpPr>
        <p:spPr/>
        <p:txBody>
          <a:bodyPr/>
          <a:lstStyle/>
          <a:p>
            <a:r>
              <a:rPr lang="en-US" dirty="0"/>
              <a:t>Mechanism Design</a:t>
            </a:r>
          </a:p>
        </p:txBody>
      </p:sp>
      <p:sp>
        <p:nvSpPr>
          <p:cNvPr id="3" name="Content Placeholder 2">
            <a:extLst>
              <a:ext uri="{FF2B5EF4-FFF2-40B4-BE49-F238E27FC236}">
                <a16:creationId xmlns:a16="http://schemas.microsoft.com/office/drawing/2014/main" id="{0650AAEA-FDD0-BE43-AEF1-B44188E4E5B7}"/>
              </a:ext>
            </a:extLst>
          </p:cNvPr>
          <p:cNvSpPr>
            <a:spLocks noGrp="1"/>
          </p:cNvSpPr>
          <p:nvPr>
            <p:ph idx="1"/>
          </p:nvPr>
        </p:nvSpPr>
        <p:spPr/>
        <p:txBody>
          <a:bodyPr/>
          <a:lstStyle/>
          <a:p>
            <a:r>
              <a:rPr lang="en-US" dirty="0"/>
              <a:t>Mechanism Design attempts implementing desired social choices in a strategic setting</a:t>
            </a:r>
          </a:p>
          <a:p>
            <a:r>
              <a:rPr lang="en-US" dirty="0"/>
              <a:t>Assuming that the different members of society each act rationally in a game theoretic sense</a:t>
            </a:r>
          </a:p>
          <a:p>
            <a:r>
              <a:rPr lang="en-US" dirty="0"/>
              <a:t>Goal: design a mechanism that results in a desired outcome given that members of the society are self interested and rational</a:t>
            </a:r>
          </a:p>
          <a:p>
            <a:endParaRPr lang="en-US" dirty="0"/>
          </a:p>
        </p:txBody>
      </p:sp>
      <p:sp>
        <p:nvSpPr>
          <p:cNvPr id="4" name="Slide Number Placeholder 3">
            <a:extLst>
              <a:ext uri="{FF2B5EF4-FFF2-40B4-BE49-F238E27FC236}">
                <a16:creationId xmlns:a16="http://schemas.microsoft.com/office/drawing/2014/main" id="{9A83CE47-00AD-5585-E95E-0FC4DE845938}"/>
              </a:ext>
            </a:extLst>
          </p:cNvPr>
          <p:cNvSpPr>
            <a:spLocks noGrp="1"/>
          </p:cNvSpPr>
          <p:nvPr>
            <p:ph type="sldNum" sz="quarter" idx="12"/>
          </p:nvPr>
        </p:nvSpPr>
        <p:spPr/>
        <p:txBody>
          <a:bodyPr/>
          <a:lstStyle/>
          <a:p>
            <a:fld id="{5E14A864-8846-DC49-9FDC-14F56CA6E9FC}" type="slidenum">
              <a:rPr lang="en-US" smtClean="0"/>
              <a:t>98</a:t>
            </a:fld>
            <a:endParaRPr lang="en-US"/>
          </a:p>
        </p:txBody>
      </p:sp>
    </p:spTree>
    <p:extLst>
      <p:ext uri="{BB962C8B-B14F-4D97-AF65-F5344CB8AC3E}">
        <p14:creationId xmlns:p14="http://schemas.microsoft.com/office/powerpoint/2010/main" val="13854465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9B0FF-15C0-FF4D-B532-12C5A250AFCB}"/>
              </a:ext>
            </a:extLst>
          </p:cNvPr>
          <p:cNvSpPr>
            <a:spLocks noGrp="1"/>
          </p:cNvSpPr>
          <p:nvPr>
            <p:ph type="title"/>
          </p:nvPr>
        </p:nvSpPr>
        <p:spPr/>
        <p:txBody>
          <a:bodyPr/>
          <a:lstStyle/>
          <a:p>
            <a:r>
              <a:rPr lang="en-US" dirty="0"/>
              <a:t>Incentive compatible mechanism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2DAD10D-F2AC-EB41-BFB6-F951BB5B577A}"/>
                  </a:ext>
                </a:extLst>
              </p:cNvPr>
              <p:cNvSpPr>
                <a:spLocks noGrp="1"/>
              </p:cNvSpPr>
              <p:nvPr>
                <p:ph idx="1"/>
              </p:nvPr>
            </p:nvSpPr>
            <p:spPr/>
            <p:txBody>
              <a:bodyPr>
                <a:normAutofit lnSpcReduction="10000"/>
              </a:bodyPr>
              <a:lstStyle/>
              <a:p>
                <a:r>
                  <a:rPr lang="en-US" dirty="0"/>
                  <a:t>Three students are voting on what to have for dinner</a:t>
                </a:r>
              </a:p>
              <a:p>
                <a:pPr lvl="1"/>
                <a:r>
                  <a:rPr lang="en-US" dirty="0"/>
                  <a:t>One vote per student, single winner, ties broken for pizza</a:t>
                </a:r>
              </a:p>
              <a:p>
                <a:pPr lvl="1"/>
                <a:r>
                  <a:rPr lang="en-US" dirty="0"/>
                  <a:t>Pizza (p), sushi (s), hamburger (h)</a:t>
                </a:r>
              </a:p>
              <a:p>
                <a:r>
                  <a:rPr lang="en-US" dirty="0"/>
                  <a:t>Their preferences are as follows:</a:t>
                </a:r>
              </a:p>
              <a:p>
                <a:pPr lvl="1"/>
                <a:r>
                  <a:rPr lang="en-US" dirty="0"/>
                  <a:t>1: </a:t>
                </a:r>
                <a14:m>
                  <m:oMath xmlns:m="http://schemas.openxmlformats.org/officeDocument/2006/math">
                    <m:r>
                      <a:rPr lang="en-US" b="0" i="1" smtClean="0">
                        <a:latin typeface="Cambria Math" panose="02040503050406030204" pitchFamily="18" charset="0"/>
                      </a:rPr>
                      <m:t>𝑝</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𝑠</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m:t>
                        </m:r>
                      </m:e>
                      <m:sub>
                        <m:r>
                          <a:rPr lang="en-US" i="1">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h</m:t>
                    </m:r>
                  </m:oMath>
                </a14:m>
                <a:endParaRPr lang="en-US" b="0" dirty="0">
                  <a:ea typeface="Cambria Math" panose="02040503050406030204" pitchFamily="18" charset="0"/>
                </a:endParaRPr>
              </a:p>
              <a:p>
                <a:pPr lvl="1"/>
                <a:r>
                  <a:rPr lang="en-US" dirty="0"/>
                  <a:t>2: </a:t>
                </a:r>
                <a14:m>
                  <m:oMath xmlns:m="http://schemas.openxmlformats.org/officeDocument/2006/math">
                    <m:r>
                      <a:rPr lang="en-US" b="0" i="1" smtClean="0">
                        <a:latin typeface="Cambria Math" panose="02040503050406030204" pitchFamily="18" charset="0"/>
                      </a:rPr>
                      <m:t>𝑠</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m:t>
                        </m:r>
                      </m:e>
                      <m:sub>
                        <m:r>
                          <a:rPr lang="en-US" i="1">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𝑝</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m:t>
                        </m:r>
                      </m:e>
                      <m:sub>
                        <m:r>
                          <a:rPr lang="en-US" i="1">
                            <a:latin typeface="Cambria Math" panose="02040503050406030204" pitchFamily="18" charset="0"/>
                            <a:ea typeface="Cambria Math" panose="02040503050406030204" pitchFamily="18" charset="0"/>
                          </a:rPr>
                          <m:t>1</m:t>
                        </m:r>
                      </m:sub>
                    </m:sSub>
                    <m:r>
                      <a:rPr lang="en-US" i="1">
                        <a:latin typeface="Cambria Math" panose="02040503050406030204" pitchFamily="18" charset="0"/>
                        <a:ea typeface="Cambria Math" panose="02040503050406030204" pitchFamily="18" charset="0"/>
                      </a:rPr>
                      <m:t>h</m:t>
                    </m:r>
                  </m:oMath>
                </a14:m>
                <a:endParaRPr lang="en-US" dirty="0">
                  <a:ea typeface="Cambria Math" panose="02040503050406030204" pitchFamily="18" charset="0"/>
                </a:endParaRPr>
              </a:p>
              <a:p>
                <a:pPr lvl="1"/>
                <a:r>
                  <a:rPr lang="en-US" dirty="0"/>
                  <a:t>3: </a:t>
                </a:r>
                <a14:m>
                  <m:oMath xmlns:m="http://schemas.openxmlformats.org/officeDocument/2006/math">
                    <m:r>
                      <a:rPr lang="en-US" b="0" i="1" smtClean="0">
                        <a:latin typeface="Cambria Math" panose="02040503050406030204" pitchFamily="18" charset="0"/>
                      </a:rPr>
                      <m:t>h</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m:t>
                        </m:r>
                      </m:e>
                      <m:sub>
                        <m:r>
                          <a:rPr lang="en-US" i="1">
                            <a:latin typeface="Cambria Math" panose="02040503050406030204" pitchFamily="18" charset="0"/>
                            <a:ea typeface="Cambria Math" panose="02040503050406030204" pitchFamily="18" charset="0"/>
                          </a:rPr>
                          <m:t>1</m:t>
                        </m:r>
                      </m:sub>
                    </m:sSub>
                    <m:r>
                      <a:rPr lang="en-US" i="1">
                        <a:latin typeface="Cambria Math" panose="02040503050406030204" pitchFamily="18" charset="0"/>
                        <a:ea typeface="Cambria Math" panose="02040503050406030204" pitchFamily="18" charset="0"/>
                      </a:rPr>
                      <m:t>𝑠</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m:t>
                        </m:r>
                      </m:e>
                      <m:sub>
                        <m:r>
                          <a:rPr lang="en-US" i="1">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𝑝</m:t>
                    </m:r>
                  </m:oMath>
                </a14:m>
                <a:endParaRPr lang="en-US" dirty="0">
                  <a:ea typeface="Cambria Math" panose="02040503050406030204" pitchFamily="18" charset="0"/>
                </a:endParaRPr>
              </a:p>
              <a:p>
                <a:r>
                  <a:rPr lang="en-US" dirty="0">
                    <a:ea typeface="Cambria Math" panose="02040503050406030204" pitchFamily="18" charset="0"/>
                  </a:rPr>
                  <a:t>Knowing the preferences of 1 and 2, what should 3 vote for?</a:t>
                </a:r>
              </a:p>
              <a:p>
                <a:pPr lvl="1"/>
                <a:r>
                  <a:rPr lang="en-US" dirty="0">
                    <a:ea typeface="Cambria Math" panose="02040503050406030204" pitchFamily="18" charset="0"/>
                  </a:rPr>
                  <a:t>3 can </a:t>
                </a:r>
                <a:r>
                  <a:rPr lang="en-US" dirty="0"/>
                  <a:t>strategically manipulate the mechanism by misrepresenting preferences</a:t>
                </a:r>
                <a:endParaRPr lang="en-US" dirty="0">
                  <a:ea typeface="Cambria Math" panose="02040503050406030204" pitchFamily="18" charset="0"/>
                </a:endParaRPr>
              </a:p>
              <a:p>
                <a:r>
                  <a:rPr lang="en-US" dirty="0"/>
                  <a:t>A mechanism is incentive compatible if it cannot be manipulated</a:t>
                </a:r>
              </a:p>
            </p:txBody>
          </p:sp>
        </mc:Choice>
        <mc:Fallback xmlns="">
          <p:sp>
            <p:nvSpPr>
              <p:cNvPr id="3" name="Content Placeholder 2">
                <a:extLst>
                  <a:ext uri="{FF2B5EF4-FFF2-40B4-BE49-F238E27FC236}">
                    <a16:creationId xmlns:a16="http://schemas.microsoft.com/office/drawing/2014/main" id="{02DAD10D-F2AC-EB41-BFB6-F951BB5B577A}"/>
                  </a:ext>
                </a:extLst>
              </p:cNvPr>
              <p:cNvSpPr>
                <a:spLocks noGrp="1" noRot="1" noChangeAspect="1" noMove="1" noResize="1" noEditPoints="1" noAdjustHandles="1" noChangeArrowheads="1" noChangeShapeType="1" noTextEdit="1"/>
              </p:cNvSpPr>
              <p:nvPr>
                <p:ph idx="1"/>
              </p:nvPr>
            </p:nvSpPr>
            <p:spPr>
              <a:blipFill>
                <a:blip r:embed="rId2"/>
                <a:stretch>
                  <a:fillRect l="-1087" t="-3207" r="-604"/>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7A3389A0-13AC-FBD9-C02A-310B84EC9CD5}"/>
              </a:ext>
            </a:extLst>
          </p:cNvPr>
          <p:cNvSpPr>
            <a:spLocks noGrp="1"/>
          </p:cNvSpPr>
          <p:nvPr>
            <p:ph type="sldNum" sz="quarter" idx="12"/>
          </p:nvPr>
        </p:nvSpPr>
        <p:spPr/>
        <p:txBody>
          <a:bodyPr/>
          <a:lstStyle/>
          <a:p>
            <a:fld id="{5E14A864-8846-DC49-9FDC-14F56CA6E9FC}" type="slidenum">
              <a:rPr lang="en-US" smtClean="0"/>
              <a:t>99</a:t>
            </a:fld>
            <a:endParaRPr lang="en-US"/>
          </a:p>
        </p:txBody>
      </p:sp>
    </p:spTree>
    <p:extLst>
      <p:ext uri="{BB962C8B-B14F-4D97-AF65-F5344CB8AC3E}">
        <p14:creationId xmlns:p14="http://schemas.microsoft.com/office/powerpoint/2010/main" val="145574042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21FCE-E52E-9945-9D77-4809D51D8EA7}"/>
              </a:ext>
            </a:extLst>
          </p:cNvPr>
          <p:cNvSpPr>
            <a:spLocks noGrp="1"/>
          </p:cNvSpPr>
          <p:nvPr>
            <p:ph type="title"/>
          </p:nvPr>
        </p:nvSpPr>
        <p:spPr/>
        <p:txBody>
          <a:bodyPr/>
          <a:lstStyle/>
          <a:p>
            <a:r>
              <a:rPr lang="en-US" dirty="0"/>
              <a:t>What did we learn?</a:t>
            </a:r>
          </a:p>
        </p:txBody>
      </p:sp>
      <p:sp>
        <p:nvSpPr>
          <p:cNvPr id="3" name="Content Placeholder 2">
            <a:extLst>
              <a:ext uri="{FF2B5EF4-FFF2-40B4-BE49-F238E27FC236}">
                <a16:creationId xmlns:a16="http://schemas.microsoft.com/office/drawing/2014/main" id="{FA8B5E69-5F5B-124D-AC7D-FAECEF73E34C}"/>
              </a:ext>
            </a:extLst>
          </p:cNvPr>
          <p:cNvSpPr>
            <a:spLocks noGrp="1"/>
          </p:cNvSpPr>
          <p:nvPr>
            <p:ph idx="1"/>
          </p:nvPr>
        </p:nvSpPr>
        <p:spPr/>
        <p:txBody>
          <a:bodyPr>
            <a:normAutofit fontScale="92500" lnSpcReduction="10000"/>
          </a:bodyPr>
          <a:lstStyle/>
          <a:p>
            <a:r>
              <a:rPr lang="en-US" dirty="0"/>
              <a:t>Mechanism design – design a game such that rational players will reach a desirable equilibrium </a:t>
            </a:r>
          </a:p>
          <a:p>
            <a:r>
              <a:rPr lang="en-US" dirty="0"/>
              <a:t>A VCG mechanism: each player is charged the utility decrease it inflicts on others – is both efficient (socially optimal) and incentive compatible (truthful)</a:t>
            </a:r>
          </a:p>
          <a:p>
            <a:r>
              <a:rPr lang="en-US" dirty="0"/>
              <a:t>Nash equilibrium – no player can benefit from unilaterally changing its strategy</a:t>
            </a:r>
          </a:p>
          <a:p>
            <a:r>
              <a:rPr lang="en-US" dirty="0"/>
              <a:t>Pure NE doesn’t always exist</a:t>
            </a:r>
          </a:p>
          <a:p>
            <a:r>
              <a:rPr lang="en-US" dirty="0"/>
              <a:t>Mixed NE always exists (assuming </a:t>
            </a:r>
            <a:r>
              <a:rPr lang="en-US" b="1" dirty="0"/>
              <a:t>finite</a:t>
            </a:r>
            <a:r>
              <a:rPr lang="en-US" dirty="0"/>
              <a:t> set of players and </a:t>
            </a:r>
            <a:r>
              <a:rPr lang="en-US" b="1" dirty="0"/>
              <a:t>finite</a:t>
            </a:r>
            <a:r>
              <a:rPr lang="en-US" dirty="0"/>
              <a:t> set of strategies)</a:t>
            </a:r>
          </a:p>
          <a:p>
            <a:r>
              <a:rPr lang="en-US" dirty="0"/>
              <a:t>NE are not necessarily efficient (price of anarchy)</a:t>
            </a:r>
          </a:p>
        </p:txBody>
      </p:sp>
      <p:sp>
        <p:nvSpPr>
          <p:cNvPr id="4" name="Slide Number Placeholder 3">
            <a:extLst>
              <a:ext uri="{FF2B5EF4-FFF2-40B4-BE49-F238E27FC236}">
                <a16:creationId xmlns:a16="http://schemas.microsoft.com/office/drawing/2014/main" id="{81105CAA-5CC4-BD8A-5E33-28D27C82A431}"/>
              </a:ext>
            </a:extLst>
          </p:cNvPr>
          <p:cNvSpPr>
            <a:spLocks noGrp="1"/>
          </p:cNvSpPr>
          <p:nvPr>
            <p:ph type="sldNum" sz="quarter" idx="12"/>
          </p:nvPr>
        </p:nvSpPr>
        <p:spPr/>
        <p:txBody>
          <a:bodyPr/>
          <a:lstStyle/>
          <a:p>
            <a:fld id="{5E14A864-8846-DC49-9FDC-14F56CA6E9FC}" type="slidenum">
              <a:rPr lang="en-US" smtClean="0"/>
              <a:t>100</a:t>
            </a:fld>
            <a:endParaRPr lang="en-US"/>
          </a:p>
        </p:txBody>
      </p:sp>
    </p:spTree>
    <p:extLst>
      <p:ext uri="{BB962C8B-B14F-4D97-AF65-F5344CB8AC3E}">
        <p14:creationId xmlns:p14="http://schemas.microsoft.com/office/powerpoint/2010/main" val="1240183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3146</TotalTime>
  <Words>6602</Words>
  <Application>Microsoft Macintosh PowerPoint</Application>
  <PresentationFormat>Widescreen</PresentationFormat>
  <Paragraphs>942</Paragraphs>
  <Slides>100</Slides>
  <Notes>2</Notes>
  <HiddenSlides>5</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100</vt:i4>
      </vt:variant>
    </vt:vector>
  </HeadingPairs>
  <TitlesOfParts>
    <vt:vector size="107" baseType="lpstr">
      <vt:lpstr>Arial</vt:lpstr>
      <vt:lpstr>Calibri</vt:lpstr>
      <vt:lpstr>Calibri Light</vt:lpstr>
      <vt:lpstr>Cambria Math</vt:lpstr>
      <vt:lpstr>Verdana</vt:lpstr>
      <vt:lpstr>Wingdings</vt:lpstr>
      <vt:lpstr>Office Theme</vt:lpstr>
      <vt:lpstr>CSCE-420: Artificial Intelligence  Algorithmic Game Theory</vt:lpstr>
      <vt:lpstr>Announcements </vt:lpstr>
      <vt:lpstr>Game Theory</vt:lpstr>
      <vt:lpstr>What is AGT?</vt:lpstr>
      <vt:lpstr>Strategic Games</vt:lpstr>
      <vt:lpstr>The Prisoner’s Dilemma</vt:lpstr>
      <vt:lpstr>Battle of the sexes</vt:lpstr>
      <vt:lpstr>Matching pennies</vt:lpstr>
      <vt:lpstr>Dominant Strategy Solution</vt:lpstr>
      <vt:lpstr>Mechanism design</vt:lpstr>
      <vt:lpstr>Solution 1</vt:lpstr>
      <vt:lpstr>Solution 2</vt:lpstr>
      <vt:lpstr>Second price (Vickrey) auction</vt:lpstr>
      <vt:lpstr>Pure Strategy Nash Equilibrium</vt:lpstr>
      <vt:lpstr>Nash Equilibrium</vt:lpstr>
      <vt:lpstr>Games with No Nash Equilibria</vt:lpstr>
      <vt:lpstr>Games with No Nash Equilibria</vt:lpstr>
      <vt:lpstr>Mixed Strategy Nash Equilibria</vt:lpstr>
      <vt:lpstr>Compute NE: Two-Player Zero-Sum Games</vt:lpstr>
      <vt:lpstr>Compute NE: Two-Player Zero-Sum Games</vt:lpstr>
      <vt:lpstr>Compute mixed NE: battle of the sexes</vt:lpstr>
      <vt:lpstr>Compute mixed NE: battle of the sexes</vt:lpstr>
      <vt:lpstr>Correlated Equilibrium</vt:lpstr>
      <vt:lpstr>Games with Turns: Ultimatum game</vt:lpstr>
      <vt:lpstr>Complexity of Finding Nash Equilibria</vt:lpstr>
      <vt:lpstr>Vickrey–Clarke–Groves mechanism </vt:lpstr>
      <vt:lpstr>VCG in a single item auction</vt:lpstr>
      <vt:lpstr>VCG in a 5-item auction</vt:lpstr>
      <vt:lpstr>VCG in a k item auction</vt:lpstr>
      <vt:lpstr>Fisher’s linear case</vt:lpstr>
      <vt:lpstr>Market clearing prices</vt:lpstr>
      <vt:lpstr>Eisenberg–Gale convex program</vt:lpstr>
      <vt:lpstr>Real-world application: traffic flow optimization </vt:lpstr>
      <vt:lpstr>Flow model</vt:lpstr>
      <vt:lpstr>Example network</vt:lpstr>
      <vt:lpstr>Example network </vt:lpstr>
      <vt:lpstr>Flow model</vt:lpstr>
      <vt:lpstr>Flow model</vt:lpstr>
      <vt:lpstr>Flow model</vt:lpstr>
      <vt:lpstr>User equilibrium </vt:lpstr>
      <vt:lpstr>Principle of user equilibrium</vt:lpstr>
      <vt:lpstr>Principle of user equilibrium</vt:lpstr>
      <vt:lpstr>User equilibrium</vt:lpstr>
      <vt:lpstr>User equilibrium</vt:lpstr>
      <vt:lpstr>Braess’s paradox</vt:lpstr>
      <vt:lpstr>Braess’s paradox</vt:lpstr>
      <vt:lpstr>Braess’s paradox</vt:lpstr>
      <vt:lpstr>Price of anarchy – network routing</vt:lpstr>
      <vt:lpstr>Computing the UE</vt:lpstr>
      <vt:lpstr>Brouwer's Theorem</vt:lpstr>
      <vt:lpstr>Convex set</vt:lpstr>
      <vt:lpstr>Convex set</vt:lpstr>
      <vt:lpstr>Convex set - example</vt:lpstr>
      <vt:lpstr>Brouwer's Theorem - example</vt:lpstr>
      <vt:lpstr>Brouwer's Theorem</vt:lpstr>
      <vt:lpstr>Variational inequality</vt:lpstr>
      <vt:lpstr>Variational inequality</vt:lpstr>
      <vt:lpstr>g:H→H</vt:lpstr>
      <vt:lpstr>System optimal flow </vt:lpstr>
      <vt:lpstr>System optimal flow </vt:lpstr>
      <vt:lpstr>Captain convex to the rescue </vt:lpstr>
      <vt:lpstr>Convex function</vt:lpstr>
      <vt:lpstr>Convex function: definition 1</vt:lpstr>
      <vt:lpstr>Convex function: definition 2</vt:lpstr>
      <vt:lpstr>Convex function - example</vt:lpstr>
      <vt:lpstr>Convex function: definition 3</vt:lpstr>
      <vt:lpstr>High-dimensional derivatives</vt:lpstr>
      <vt:lpstr>Convexity of high-dimensional functions</vt:lpstr>
      <vt:lpstr>Example</vt:lpstr>
      <vt:lpstr>Tricks for proving convexity </vt:lpstr>
      <vt:lpstr>Convexity implications </vt:lpstr>
      <vt:lpstr>Convexity and optimization </vt:lpstr>
      <vt:lpstr>Convexity and optimization </vt:lpstr>
      <vt:lpstr>The optimality conditions</vt:lpstr>
      <vt:lpstr>Example </vt:lpstr>
      <vt:lpstr>Example </vt:lpstr>
      <vt:lpstr>Multivariable functions</vt:lpstr>
      <vt:lpstr>Multivariable functions</vt:lpstr>
      <vt:lpstr>Example </vt:lpstr>
      <vt:lpstr>Example </vt:lpstr>
      <vt:lpstr>Back to flow optimization </vt:lpstr>
      <vt:lpstr>Method of Lagrange multipliers</vt:lpstr>
      <vt:lpstr>Example</vt:lpstr>
      <vt:lpstr>Example</vt:lpstr>
      <vt:lpstr>Equality + nonnegativity</vt:lpstr>
      <vt:lpstr>Equality + nonnegativity</vt:lpstr>
      <vt:lpstr>Back to flow optimization </vt:lpstr>
      <vt:lpstr>Traffic assignment</vt:lpstr>
      <vt:lpstr>Traffic assignment</vt:lpstr>
      <vt:lpstr>Working backwards</vt:lpstr>
      <vt:lpstr>Working backwards</vt:lpstr>
      <vt:lpstr>Objective function for UE</vt:lpstr>
      <vt:lpstr>UE criteria (Beckmann function)</vt:lpstr>
      <vt:lpstr>SO flow</vt:lpstr>
      <vt:lpstr>Meaning of l_e (f_e )+f_e l_e^′ (f_e )</vt:lpstr>
      <vt:lpstr>Vickrey–Clarke–Groves mechanism </vt:lpstr>
      <vt:lpstr>Extra reading </vt:lpstr>
      <vt:lpstr>Mechanism Design</vt:lpstr>
      <vt:lpstr>Incentive compatible mechanism</vt:lpstr>
      <vt:lpstr>What did we learn?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CSCE-625: Artificial Intelligence  Uncertainty and Utilities</dc:title>
  <dc:creator>Guni Sharon</dc:creator>
  <cp:lastModifiedBy>Sharon, Guni</cp:lastModifiedBy>
  <cp:revision>121</cp:revision>
  <dcterms:created xsi:type="dcterms:W3CDTF">2020-07-06T19:52:26Z</dcterms:created>
  <dcterms:modified xsi:type="dcterms:W3CDTF">2025-02-18T16:52:40Z</dcterms:modified>
</cp:coreProperties>
</file>