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9" r:id="rId2"/>
    <p:sldId id="797" r:id="rId3"/>
    <p:sldId id="761" r:id="rId4"/>
    <p:sldId id="735" r:id="rId5"/>
    <p:sldId id="788" r:id="rId6"/>
    <p:sldId id="789" r:id="rId7"/>
    <p:sldId id="770" r:id="rId8"/>
    <p:sldId id="771" r:id="rId9"/>
    <p:sldId id="737" r:id="rId10"/>
    <p:sldId id="798" r:id="rId11"/>
    <p:sldId id="799" r:id="rId12"/>
    <p:sldId id="800" r:id="rId13"/>
    <p:sldId id="801" r:id="rId14"/>
    <p:sldId id="802" r:id="rId15"/>
    <p:sldId id="738" r:id="rId16"/>
    <p:sldId id="739" r:id="rId17"/>
    <p:sldId id="803" r:id="rId18"/>
    <p:sldId id="767" r:id="rId19"/>
    <p:sldId id="685" r:id="rId20"/>
    <p:sldId id="773" r:id="rId21"/>
    <p:sldId id="691" r:id="rId22"/>
    <p:sldId id="762" r:id="rId23"/>
    <p:sldId id="763" r:id="rId24"/>
    <p:sldId id="741" r:id="rId25"/>
    <p:sldId id="772" r:id="rId26"/>
    <p:sldId id="795" r:id="rId27"/>
    <p:sldId id="790" r:id="rId28"/>
    <p:sldId id="791" r:id="rId29"/>
    <p:sldId id="792" r:id="rId30"/>
    <p:sldId id="793" r:id="rId31"/>
    <p:sldId id="764" r:id="rId32"/>
    <p:sldId id="732" r:id="rId33"/>
    <p:sldId id="733" r:id="rId34"/>
    <p:sldId id="734" r:id="rId35"/>
    <p:sldId id="765" r:id="rId36"/>
    <p:sldId id="743" r:id="rId37"/>
    <p:sldId id="742" r:id="rId38"/>
    <p:sldId id="744" r:id="rId39"/>
    <p:sldId id="745" r:id="rId40"/>
    <p:sldId id="746" r:id="rId41"/>
    <p:sldId id="768" r:id="rId42"/>
    <p:sldId id="747" r:id="rId43"/>
    <p:sldId id="748" r:id="rId44"/>
    <p:sldId id="749" r:id="rId45"/>
    <p:sldId id="750" r:id="rId46"/>
    <p:sldId id="751" r:id="rId47"/>
    <p:sldId id="752" r:id="rId48"/>
    <p:sldId id="753" r:id="rId49"/>
    <p:sldId id="756" r:id="rId50"/>
    <p:sldId id="48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06383-04FC-5546-8BAF-AE3D6520D903}" type="datetimeFigureOut">
              <a:rPr lang="en-US" smtClean="0"/>
              <a:t>2/10/25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1D2AF-BF20-BB43-B895-6E89F1D5B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1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</a:t>
            </a:r>
            <a:r>
              <a:rPr lang="en-US" baseline="0" dirty="0" err="1"/>
              <a:t>minimax</a:t>
            </a:r>
            <a:r>
              <a:rPr lang="en-US" baseline="0" dirty="0"/>
              <a:t>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5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E13D75-3764-4B96-AB14-8A910A94CEF9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27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421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419C55-7AEA-4EB9-BA9F-F72D46856111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00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419C55-7AEA-4EB9-BA9F-F72D46856111}" type="slidenum">
              <a:rPr lang="en-US" smtClean="0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701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22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286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python pacman.py -g SmartGhost -l trapped2 -p ExpectimaxAgent -a depth=4,evalFn=better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744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python pacman.py -g SmartGhost -l trapped2 -p ExpectimaxAgent -a depth=4,evalFn=better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26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576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C3337F-E14C-4722-B064-8328E1374C64}" type="slidenum">
              <a:rPr lang="en-US" smtClean="0">
                <a:latin typeface="Arial" charset="0"/>
              </a:rPr>
              <a:pPr/>
              <a:t>32</a:t>
            </a:fld>
            <a:endParaRPr lang="en-US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If it’s terminal or we reached our depth limit, return utility</a:t>
            </a:r>
          </a:p>
        </p:txBody>
      </p:sp>
    </p:spTree>
    <p:extLst>
      <p:ext uri="{BB962C8B-B14F-4D97-AF65-F5344CB8AC3E}">
        <p14:creationId xmlns:p14="http://schemas.microsoft.com/office/powerpoint/2010/main" val="1276526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E85BB2-29B2-497D-B377-09C1EC678A88}" type="slidenum">
              <a:rPr lang="en-US" smtClean="0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80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4F12C2-6B70-47BE-8D0C-A492A0D8319E}" type="slidenum">
              <a:rPr lang="en-US" smtClean="0">
                <a:latin typeface="Arial" charset="0"/>
              </a:rPr>
              <a:pPr/>
              <a:t>39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132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Apple, banana, carrot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A7C6D-2FF4-4AE8-921F-BA4CD0961139}" type="slidenum">
              <a:rPr lang="en-US" smtClean="0">
                <a:latin typeface="Arial" charset="0"/>
              </a:rPr>
              <a:pPr/>
              <a:t>42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041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Draw Jensen’s for utility curve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40384-0448-47C6-BDE1-0574BBB738D1}" type="slidenum">
              <a:rPr lang="en-US" smtClean="0">
                <a:latin typeface="Arial" charset="0"/>
              </a:rPr>
              <a:pPr/>
              <a:t>47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08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C699-34CC-2A40-B1CD-1FA1FF072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07BD4-26C4-5540-8B3E-48F1B4D8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77EF5-9D43-2C41-83D5-CB8645AFD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B9D2E-0358-BF4F-8DF9-D823E02D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F0432-D988-4E4D-A29C-C7E39F08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4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6575-B356-5B49-AEBF-462834C7D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8C1A0-F4DE-5A46-AF28-0C447A985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86413-7CA1-FE44-A3A2-67765476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C2880-9D3C-F848-BE1D-4A9ADA44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6B81B-27B7-494E-B964-4599BF149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94922-439B-8943-99FE-8E4309A4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8AD88-EE21-D647-B65E-B503FA91F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B9B40-1A77-0F4D-8158-58819BC3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3E7C9-F16D-1F42-865C-57363D98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1114F-D244-084D-8848-2FA49E9F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1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83274-BE61-E743-B9ED-631D69BD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EF606-6A76-7142-9B64-E8281FBD4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D9DF-54C5-E648-8E59-9A47BE482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66992-464A-8248-B83D-B1EF4A8B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3E5F0-D567-644E-8E21-3930729C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C482E-7E88-9E4A-B794-068299C83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9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9F994-7407-D44B-AAFA-8375E238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0BB4C-96FA-4140-9899-A3F6D119C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EC0EF-6EAA-0E44-8153-CDA72A4AB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6CC6B6-E9EB-7941-9F25-C2BA6D543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3E408F-A71F-9E4A-B816-E2B012B9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78A473-78CF-AE4F-85C9-80E1E9397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0DC935-3FD8-8347-A283-C57452E4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AE56C2-412C-134E-98A9-B54D90A4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3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0996-3459-F84C-8279-5658E1B4A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38D8E-F939-D642-9CD0-38FD9891D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F4E336-F48F-5D46-9202-3093CE6FE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7D236A-1272-AE4B-BC3E-33492D147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7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CC8687-6BCE-154E-8C43-0150C4AF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AE4F2A-29AE-D441-B5D9-184E5DB8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B9AF8-AFDB-564B-B6FB-BEBCE1ED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2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23113-5CA9-824B-86CA-84577D57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78C7-0D59-E844-8679-0733BC61A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DAA1D-5A92-BB41-AAF8-DA6191B28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74D56-6333-C941-9DC9-C4101023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1EF20-EECA-8142-A77A-B29FE7BAC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692E8-BDF9-2348-9CB8-7FE89B379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2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0284-2C2C-824B-B982-DFC8FEC4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B4081C-2988-0540-AD61-6FA2940E03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4A4D4-4BC3-444B-9528-B2EE67E5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40E99-A690-BB42-AED9-1EE8E0D0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01174-A44A-964A-9B6B-098B9768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5A00E-33A7-2E4A-8C0B-FCF2F1A4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87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AE19-B19E-E24F-AE8E-AB5704BFF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F995E4-F6B9-E647-914D-ACDE4F1F1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979F3-A3BF-9849-8686-6778E2DC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A2C18-026E-A84B-88AF-F6AD61F4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29D9A-11D7-2E4E-81D6-83F67BE5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2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146FCC-6284-F84E-844F-72FB094B92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55FE54-E3C5-A344-BC97-562134CA0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3607A-C8AF-3D49-94F7-EAD2E37B8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AE7AC-0C55-4E44-B759-03332CCE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14EE3-ABF7-9140-A7B6-29CB5801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4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3C6516-CDBB-B042-AA9B-B0404F6ED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2E9A7-FA99-B04C-B79E-2B482B98F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019C1-4C26-CA45-B5CD-8E2287AC4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38879-F063-AA45-AADB-F31FBB07FDD8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06FA6-110A-434D-9833-4F74B1E94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803A4-5BAC-D440-BA8B-8B689A68D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4A864-8846-DC49-9FDC-14F56CA6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1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3.xml"/><Relationship Id="rId7" Type="http://schemas.openxmlformats.org/officeDocument/2006/relationships/image" Target="../media/image4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800" dirty="0"/>
              <a:t>Uncertainty and Utilities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DC86042-34A8-1D4E-93C9-6E879093F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0878" y="2401027"/>
            <a:ext cx="5216779" cy="332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33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Assignment 1 is available, due by Feb 10,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Quiz 3 is available on Canvas, due by Feb 6, </a:t>
            </a:r>
            <a:r>
              <a:rPr lang="en-US" dirty="0" err="1"/>
              <a:t>EoD</a:t>
            </a:r>
            <a:r>
              <a:rPr lang="en-US" dirty="0"/>
              <a:t> </a:t>
            </a:r>
          </a:p>
          <a:p>
            <a:r>
              <a:rPr lang="en-US" dirty="0"/>
              <a:t>Contest 1: Multi-Agent Pacman, due by Feb 17,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Quiz4: Adversarial Search, due by Tuesday Feb. 12,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Assignment 2: Multi-Player Games, due by Monday Feb. 24, </a:t>
            </a:r>
            <a:r>
              <a:rPr lang="en-US" dirty="0" err="1"/>
              <a:t>EoD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33729" y="1834588"/>
            <a:ext cx="3672377" cy="143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6173" y="1470022"/>
            <a:ext cx="3626227" cy="256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539" y="1460973"/>
            <a:ext cx="3674720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Worst-Case vs. Average Case vs. Random</a:t>
            </a:r>
          </a:p>
        </p:txBody>
      </p:sp>
      <p:sp>
        <p:nvSpPr>
          <p:cNvPr id="16388" name="AutoShape 5"/>
          <p:cNvSpPr>
            <a:spLocks noChangeArrowheads="1"/>
          </p:cNvSpPr>
          <p:nvPr/>
        </p:nvSpPr>
        <p:spPr bwMode="auto">
          <a:xfrm>
            <a:off x="5791200" y="2057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9" name="AutoShape 6"/>
          <p:cNvSpPr>
            <a:spLocks noChangeArrowheads="1"/>
          </p:cNvSpPr>
          <p:nvPr/>
        </p:nvSpPr>
        <p:spPr bwMode="auto">
          <a:xfrm rot="10800000">
            <a:off x="5029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0" name="AutoShape 7"/>
          <p:cNvSpPr>
            <a:spLocks noChangeArrowheads="1"/>
          </p:cNvSpPr>
          <p:nvPr/>
        </p:nvSpPr>
        <p:spPr bwMode="auto">
          <a:xfrm rot="10800000">
            <a:off x="6553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4648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53340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16393" name="Rectangle 10"/>
          <p:cNvSpPr>
            <a:spLocks noChangeArrowheads="1"/>
          </p:cNvSpPr>
          <p:nvPr/>
        </p:nvSpPr>
        <p:spPr bwMode="auto">
          <a:xfrm>
            <a:off x="6172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6934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100</a:t>
            </a:r>
          </a:p>
        </p:txBody>
      </p:sp>
      <p:cxnSp>
        <p:nvCxnSpPr>
          <p:cNvPr id="16395" name="AutoShape 12"/>
          <p:cNvCxnSpPr>
            <a:cxnSpLocks noChangeShapeType="1"/>
            <a:stCxn id="16388" idx="3"/>
            <a:endCxn id="16389" idx="3"/>
          </p:cNvCxnSpPr>
          <p:nvPr/>
        </p:nvCxnSpPr>
        <p:spPr bwMode="auto">
          <a:xfrm flipH="1">
            <a:off x="5219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6" name="AutoShape 13"/>
          <p:cNvCxnSpPr>
            <a:cxnSpLocks noChangeShapeType="1"/>
            <a:stCxn id="16388" idx="3"/>
            <a:endCxn id="16390" idx="3"/>
          </p:cNvCxnSpPr>
          <p:nvPr/>
        </p:nvCxnSpPr>
        <p:spPr bwMode="auto">
          <a:xfrm>
            <a:off x="5981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7" name="AutoShape 14"/>
          <p:cNvCxnSpPr>
            <a:cxnSpLocks noChangeShapeType="1"/>
            <a:stCxn id="16389" idx="0"/>
            <a:endCxn id="16391" idx="0"/>
          </p:cNvCxnSpPr>
          <p:nvPr/>
        </p:nvCxnSpPr>
        <p:spPr bwMode="auto">
          <a:xfrm flipH="1">
            <a:off x="4838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8" name="AutoShape 15"/>
          <p:cNvCxnSpPr>
            <a:cxnSpLocks noChangeShapeType="1"/>
            <a:stCxn id="16389" idx="0"/>
            <a:endCxn id="16392" idx="0"/>
          </p:cNvCxnSpPr>
          <p:nvPr/>
        </p:nvCxnSpPr>
        <p:spPr bwMode="auto">
          <a:xfrm>
            <a:off x="5219700" y="33528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9" name="AutoShape 16"/>
          <p:cNvCxnSpPr>
            <a:cxnSpLocks noChangeShapeType="1"/>
            <a:stCxn id="16390" idx="0"/>
            <a:endCxn id="16393" idx="0"/>
          </p:cNvCxnSpPr>
          <p:nvPr/>
        </p:nvCxnSpPr>
        <p:spPr bwMode="auto">
          <a:xfrm flipH="1">
            <a:off x="6362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400" name="AutoShape 17"/>
          <p:cNvCxnSpPr>
            <a:cxnSpLocks noChangeShapeType="1"/>
            <a:stCxn id="16390" idx="0"/>
            <a:endCxn id="16394" idx="0"/>
          </p:cNvCxnSpPr>
          <p:nvPr/>
        </p:nvCxnSpPr>
        <p:spPr bwMode="auto">
          <a:xfrm>
            <a:off x="6743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01" name="Text Box 18"/>
          <p:cNvSpPr txBox="1">
            <a:spLocks noChangeArrowheads="1"/>
          </p:cNvSpPr>
          <p:nvPr/>
        </p:nvSpPr>
        <p:spPr bwMode="auto">
          <a:xfrm>
            <a:off x="6194425" y="2057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16402" name="Text Box 19"/>
          <p:cNvSpPr txBox="1">
            <a:spLocks noChangeArrowheads="1"/>
          </p:cNvSpPr>
          <p:nvPr/>
        </p:nvSpPr>
        <p:spPr bwMode="auto">
          <a:xfrm>
            <a:off x="7010400" y="2971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min</a:t>
            </a:r>
          </a:p>
        </p:txBody>
      </p: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5029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5" name="Oval 16"/>
          <p:cNvSpPr>
            <a:spLocks noChangeArrowheads="1"/>
          </p:cNvSpPr>
          <p:nvPr/>
        </p:nvSpPr>
        <p:spPr bwMode="auto">
          <a:xfrm>
            <a:off x="6553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52578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New principle: Uncertain outcomes controlled by chance, not an adversary!</a:t>
            </a:r>
          </a:p>
        </p:txBody>
      </p:sp>
    </p:spTree>
    <p:extLst>
      <p:ext uri="{BB962C8B-B14F-4D97-AF65-F5344CB8AC3E}">
        <p14:creationId xmlns:p14="http://schemas.microsoft.com/office/powerpoint/2010/main" val="373530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0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Search</a:t>
            </a:r>
          </a:p>
        </p:txBody>
      </p:sp>
      <p:sp>
        <p:nvSpPr>
          <p:cNvPr id="11069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467600" cy="487680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Why wouldn’t we know what the result of an action will be?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Explicit randomness: rolling dice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Unpredictable opponents: the ghosts respond randomly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Actions can fail: when moving a robot, wheels might slip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endParaRPr lang="en-US" sz="20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Values should now reflect average-case (</a:t>
            </a:r>
            <a:r>
              <a:rPr lang="en-US" sz="2200" dirty="0" err="1"/>
              <a:t>expectimax</a:t>
            </a:r>
            <a:r>
              <a:rPr lang="en-US" sz="2200" dirty="0"/>
              <a:t>) outcomes, not worst-case (</a:t>
            </a:r>
            <a:r>
              <a:rPr lang="en-US" sz="2200" dirty="0" err="1"/>
              <a:t>minimax</a:t>
            </a:r>
            <a:r>
              <a:rPr lang="en-US" sz="2200" dirty="0"/>
              <a:t>) outcomes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C00000"/>
                </a:solidFill>
              </a:rPr>
              <a:t>Expectimax</a:t>
            </a:r>
            <a:r>
              <a:rPr lang="en-US" sz="2200" dirty="0">
                <a:solidFill>
                  <a:srgbClr val="C00000"/>
                </a:solidFill>
              </a:rPr>
              <a:t> search:</a:t>
            </a:r>
            <a:r>
              <a:rPr lang="en-US" sz="2200" dirty="0"/>
              <a:t> compute the average score under optimal play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Max nodes as in </a:t>
            </a:r>
            <a:r>
              <a:rPr lang="en-US" sz="2000" dirty="0" err="1"/>
              <a:t>minimax</a:t>
            </a:r>
            <a:r>
              <a:rPr lang="en-US" sz="2000" dirty="0"/>
              <a:t> search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Chance nodes are like min nodes but the outcome is uncertain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Calculate their </a:t>
            </a:r>
            <a:r>
              <a:rPr lang="en-US" sz="2000" dirty="0">
                <a:solidFill>
                  <a:srgbClr val="CC0000"/>
                </a:solidFill>
              </a:rPr>
              <a:t>expected utilities</a:t>
            </a:r>
            <a:endParaRPr lang="en-US" sz="2000" dirty="0"/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I.e. take weighted average (expectation) of children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Later, we’ll learn how to formalize the underlying uncertain-result problems as </a:t>
            </a:r>
            <a:r>
              <a:rPr lang="en-US" sz="2200" dirty="0">
                <a:solidFill>
                  <a:srgbClr val="C00000"/>
                </a:solidFill>
              </a:rPr>
              <a:t>Markov Decision Processes</a:t>
            </a:r>
          </a:p>
        </p:txBody>
      </p:sp>
      <p:sp>
        <p:nvSpPr>
          <p:cNvPr id="5126" name="AutoShape 4"/>
          <p:cNvSpPr>
            <a:spLocks noChangeArrowheads="1"/>
          </p:cNvSpPr>
          <p:nvPr/>
        </p:nvSpPr>
        <p:spPr bwMode="auto">
          <a:xfrm>
            <a:off x="9525000" y="1828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5129" name="Rectangle 7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5</a:t>
            </a:r>
          </a:p>
        </p:txBody>
      </p:sp>
      <p:sp>
        <p:nvSpPr>
          <p:cNvPr id="5130" name="Rectangle 8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7</a:t>
            </a:r>
          </a:p>
        </p:txBody>
      </p:sp>
      <p:cxnSp>
        <p:nvCxnSpPr>
          <p:cNvPr id="5131" name="AutoShape 9"/>
          <p:cNvCxnSpPr>
            <a:cxnSpLocks noChangeShapeType="1"/>
            <a:stCxn id="5126" idx="3"/>
            <a:endCxn id="5137" idx="0"/>
          </p:cNvCxnSpPr>
          <p:nvPr/>
        </p:nvCxnSpPr>
        <p:spPr bwMode="auto">
          <a:xfrm flipH="1">
            <a:off x="8953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2" name="AutoShape 10"/>
          <p:cNvCxnSpPr>
            <a:cxnSpLocks noChangeShapeType="1"/>
            <a:stCxn id="5126" idx="3"/>
            <a:endCxn id="5138" idx="0"/>
          </p:cNvCxnSpPr>
          <p:nvPr/>
        </p:nvCxnSpPr>
        <p:spPr bwMode="auto">
          <a:xfrm>
            <a:off x="9715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3" name="AutoShape 11"/>
          <p:cNvCxnSpPr>
            <a:cxnSpLocks noChangeShapeType="1"/>
            <a:endCxn id="5127" idx="0"/>
          </p:cNvCxnSpPr>
          <p:nvPr/>
        </p:nvCxnSpPr>
        <p:spPr bwMode="auto">
          <a:xfrm flipH="1">
            <a:off x="8572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4" name="AutoShape 12"/>
          <p:cNvCxnSpPr>
            <a:cxnSpLocks noChangeShapeType="1"/>
            <a:endCxn id="5128" idx="0"/>
          </p:cNvCxnSpPr>
          <p:nvPr/>
        </p:nvCxnSpPr>
        <p:spPr bwMode="auto">
          <a:xfrm>
            <a:off x="8953500" y="31242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5" name="AutoShape 13"/>
          <p:cNvCxnSpPr>
            <a:cxnSpLocks noChangeShapeType="1"/>
            <a:endCxn id="5129" idx="0"/>
          </p:cNvCxnSpPr>
          <p:nvPr/>
        </p:nvCxnSpPr>
        <p:spPr bwMode="auto">
          <a:xfrm flipH="1">
            <a:off x="10096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6" name="AutoShape 14"/>
          <p:cNvCxnSpPr>
            <a:cxnSpLocks noChangeShapeType="1"/>
            <a:endCxn id="5130" idx="0"/>
          </p:cNvCxnSpPr>
          <p:nvPr/>
        </p:nvCxnSpPr>
        <p:spPr bwMode="auto">
          <a:xfrm>
            <a:off x="10477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8763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10287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9" name="Text Box 17"/>
          <p:cNvSpPr txBox="1">
            <a:spLocks noChangeArrowheads="1"/>
          </p:cNvSpPr>
          <p:nvPr/>
        </p:nvSpPr>
        <p:spPr bwMode="auto">
          <a:xfrm>
            <a:off x="9928225" y="17668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5140" name="Text Box 18"/>
          <p:cNvSpPr txBox="1">
            <a:spLocks noChangeArrowheads="1"/>
          </p:cNvSpPr>
          <p:nvPr/>
        </p:nvSpPr>
        <p:spPr bwMode="auto">
          <a:xfrm>
            <a:off x="10668000" y="2743200"/>
            <a:ext cx="1066800" cy="369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chance</a:t>
            </a:r>
          </a:p>
        </p:txBody>
      </p:sp>
      <p:sp>
        <p:nvSpPr>
          <p:cNvPr id="5141" name="Rectangle 8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5142" name="Rectangle 9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43" name="Rectangle 10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9</a:t>
            </a:r>
          </a:p>
        </p:txBody>
      </p:sp>
      <p:sp>
        <p:nvSpPr>
          <p:cNvPr id="5144" name="Rectangle 11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1765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(Min)</a:t>
            </a:r>
          </a:p>
        </p:txBody>
      </p:sp>
      <p:pic>
        <p:nvPicPr>
          <p:cNvPr id="4" name="MinMax vs Expectimax (mi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2300" y="1143000"/>
            <a:ext cx="8407400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3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</a:t>
            </a:r>
            <a:r>
              <a:rPr lang="en-US" dirty="0" err="1"/>
              <a:t>Exp</a:t>
            </a:r>
            <a:r>
              <a:rPr lang="en-US" dirty="0"/>
              <a:t>)</a:t>
            </a:r>
          </a:p>
        </p:txBody>
      </p:sp>
      <p:pic>
        <p:nvPicPr>
          <p:cNvPr id="3" name="MinMax vs Expectimax (ex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7700" y="1143001"/>
            <a:ext cx="8356600" cy="52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-Right-Up Arrow 8"/>
          <p:cNvSpPr/>
          <p:nvPr/>
        </p:nvSpPr>
        <p:spPr>
          <a:xfrm>
            <a:off x="5029200" y="2895600"/>
            <a:ext cx="2133600" cy="2590800"/>
          </a:xfrm>
          <a:prstGeom prst="leftRightUpArrow">
            <a:avLst>
              <a:gd name="adj1" fmla="val 18522"/>
              <a:gd name="adj2" fmla="val 19062"/>
              <a:gd name="adj3" fmla="val 19062"/>
            </a:avLst>
          </a:prstGeom>
          <a:solidFill>
            <a:srgbClr val="E8D1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239000" y="3962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8600" y="3962400"/>
            <a:ext cx="4724400" cy="25146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0" y="1805608"/>
            <a:ext cx="8101584" cy="1905000"/>
          </a:xfrm>
          <a:prstGeom prst="roundRect">
            <a:avLst/>
          </a:prstGeom>
          <a:solidFill>
            <a:srgbClr val="E8D1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438400" y="1805608"/>
            <a:ext cx="8229600" cy="3810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endParaRPr lang="en-US" sz="200" dirty="0"/>
          </a:p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en-US" sz="2400" dirty="0">
                <a:solidFill>
                  <a:srgbClr val="7030A0"/>
                </a:solidFill>
              </a:rPr>
              <a:t>def value(state):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state is a terminal state: return the state’s utility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70C0"/>
                </a:solidFill>
              </a:rPr>
              <a:t>MAX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70C0"/>
                </a:solidFill>
              </a:rPr>
              <a:t>max-value(state)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B050"/>
                </a:solidFill>
              </a:rPr>
              <a:t>EXP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B050"/>
                </a:solidFill>
              </a:rPr>
              <a:t>exp-value(state)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365024" y="4114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4624" y="3810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= max(v,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r>
              <a:rPr lang="en-US" sz="2400" kern="0" dirty="0">
                <a:latin typeface="Calibri" pitchFamily="34" charset="0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</p:txBody>
      </p:sp>
    </p:spTree>
    <p:extLst>
      <p:ext uri="{BB962C8B-B14F-4D97-AF65-F5344CB8AC3E}">
        <p14:creationId xmlns:p14="http://schemas.microsoft.com/office/powerpoint/2010/main" val="288481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1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676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11824" y="1828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5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7</a:t>
            </a:r>
          </a:p>
        </p:txBody>
      </p:sp>
      <p:cxnSp>
        <p:nvCxnSpPr>
          <p:cNvPr id="8" name="AutoShape 13"/>
          <p:cNvCxnSpPr>
            <a:cxnSpLocks noChangeShapeType="1"/>
            <a:stCxn id="10" idx="4"/>
            <a:endCxn id="11" idx="0"/>
          </p:cNvCxnSpPr>
          <p:nvPr/>
        </p:nvCxnSpPr>
        <p:spPr bwMode="auto">
          <a:xfrm flipH="1">
            <a:off x="749046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9" name="AutoShape 14"/>
          <p:cNvCxnSpPr>
            <a:cxnSpLocks noChangeShapeType="1"/>
            <a:stCxn id="10" idx="4"/>
            <a:endCxn id="12" idx="0"/>
          </p:cNvCxnSpPr>
          <p:nvPr/>
        </p:nvCxnSpPr>
        <p:spPr bwMode="auto">
          <a:xfrm>
            <a:off x="8801100" y="2407920"/>
            <a:ext cx="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8473440" y="1752600"/>
            <a:ext cx="655320" cy="65532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8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24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78408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-12</a:t>
            </a:r>
          </a:p>
        </p:txBody>
      </p:sp>
      <p:cxnSp>
        <p:nvCxnSpPr>
          <p:cNvPr id="14" name="AutoShape 14"/>
          <p:cNvCxnSpPr>
            <a:cxnSpLocks noChangeShapeType="1"/>
            <a:stCxn id="10" idx="4"/>
            <a:endCxn id="13" idx="0"/>
          </p:cNvCxnSpPr>
          <p:nvPr/>
        </p:nvCxnSpPr>
        <p:spPr bwMode="auto">
          <a:xfrm>
            <a:off x="880110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9" name="TextBox 18"/>
          <p:cNvSpPr txBox="1"/>
          <p:nvPr/>
        </p:nvSpPr>
        <p:spPr>
          <a:xfrm>
            <a:off x="75438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28956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33600" y="49530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v = (1/2) (8) + (1/3) (24) + (1/6) (-12) = 10</a:t>
            </a:r>
          </a:p>
        </p:txBody>
      </p:sp>
    </p:spTree>
    <p:extLst>
      <p:ext uri="{BB962C8B-B14F-4D97-AF65-F5344CB8AC3E}">
        <p14:creationId xmlns:p14="http://schemas.microsoft.com/office/powerpoint/2010/main" val="234714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9" grpId="0"/>
      <p:bldP spid="20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Example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752600" y="1539240"/>
            <a:ext cx="8636000" cy="3947160"/>
            <a:chOff x="1219200" y="1992630"/>
            <a:chExt cx="6477000" cy="2960370"/>
          </a:xfrm>
        </p:grpSpPr>
        <p:sp>
          <p:nvSpPr>
            <p:cNvPr id="6149" name="AutoShape 4"/>
            <p:cNvSpPr>
              <a:spLocks noChangeArrowheads="1"/>
            </p:cNvSpPr>
            <p:nvPr/>
          </p:nvSpPr>
          <p:spPr bwMode="auto">
            <a:xfrm>
              <a:off x="4133850" y="1992630"/>
              <a:ext cx="652463" cy="52197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0" name="Group 60"/>
            <p:cNvGrpSpPr>
              <a:grpSpLocks/>
            </p:cNvGrpSpPr>
            <p:nvPr/>
          </p:nvGrpSpPr>
          <p:grpSpPr bwMode="auto">
            <a:xfrm>
              <a:off x="1981200" y="3765550"/>
              <a:ext cx="381000" cy="1187450"/>
              <a:chOff x="1981200" y="3765550"/>
              <a:chExt cx="381000" cy="1187450"/>
            </a:xfrm>
          </p:grpSpPr>
          <p:cxnSp>
            <p:nvCxnSpPr>
              <p:cNvPr id="6190" name="AutoShape 13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91" name="Rectangle 7"/>
              <p:cNvSpPr>
                <a:spLocks noChangeArrowheads="1"/>
              </p:cNvSpPr>
              <p:nvPr/>
            </p:nvSpPr>
            <p:spPr bwMode="auto">
              <a:xfrm>
                <a:off x="198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12</a:t>
                </a:r>
              </a:p>
            </p:txBody>
          </p:sp>
        </p:grpSp>
        <p:grpSp>
          <p:nvGrpSpPr>
            <p:cNvPr id="6151" name="Group 61"/>
            <p:cNvGrpSpPr>
              <a:grpSpLocks/>
            </p:cNvGrpSpPr>
            <p:nvPr/>
          </p:nvGrpSpPr>
          <p:grpSpPr bwMode="auto">
            <a:xfrm>
              <a:off x="2173288" y="3765550"/>
              <a:ext cx="950912" cy="1187450"/>
              <a:chOff x="2173288" y="3765550"/>
              <a:chExt cx="950912" cy="1187450"/>
            </a:xfrm>
          </p:grpSpPr>
          <p:cxnSp>
            <p:nvCxnSpPr>
              <p:cNvPr id="6188" name="AutoShape 17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9" name="Rectangle 7"/>
              <p:cNvSpPr>
                <a:spLocks noChangeArrowheads="1"/>
              </p:cNvSpPr>
              <p:nvPr/>
            </p:nvSpPr>
            <p:spPr bwMode="auto">
              <a:xfrm>
                <a:off x="274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9</a:t>
                </a:r>
              </a:p>
            </p:txBody>
          </p:sp>
        </p:grpSp>
        <p:grpSp>
          <p:nvGrpSpPr>
            <p:cNvPr id="6152" name="Group 64"/>
            <p:cNvGrpSpPr>
              <a:grpSpLocks/>
            </p:cNvGrpSpPr>
            <p:nvPr/>
          </p:nvGrpSpPr>
          <p:grpSpPr bwMode="auto">
            <a:xfrm>
              <a:off x="6553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86" name="AutoShape 33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7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grpSp>
          <p:nvGrpSpPr>
            <p:cNvPr id="6153" name="Group 65"/>
            <p:cNvGrpSpPr>
              <a:grpSpLocks/>
            </p:cNvGrpSpPr>
            <p:nvPr/>
          </p:nvGrpSpPr>
          <p:grpSpPr bwMode="auto">
            <a:xfrm>
              <a:off x="6745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84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5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0</a:t>
                </a:r>
              </a:p>
            </p:txBody>
          </p:sp>
        </p:grpSp>
        <p:grpSp>
          <p:nvGrpSpPr>
            <p:cNvPr id="6154" name="Group 51"/>
            <p:cNvGrpSpPr>
              <a:grpSpLocks/>
            </p:cNvGrpSpPr>
            <p:nvPr/>
          </p:nvGrpSpPr>
          <p:grpSpPr bwMode="auto">
            <a:xfrm>
              <a:off x="1984375" y="2514600"/>
              <a:ext cx="2475707" cy="1250950"/>
              <a:chOff x="1984375" y="2514601"/>
              <a:chExt cx="2475709" cy="1250949"/>
            </a:xfrm>
          </p:grpSpPr>
          <p:sp>
            <p:nvSpPr>
              <p:cNvPr id="6182" name="AutoShape 6"/>
              <p:cNvSpPr>
                <a:spLocks noChangeArrowheads="1"/>
              </p:cNvSpPr>
              <p:nvPr/>
            </p:nvSpPr>
            <p:spPr bwMode="auto">
              <a:xfrm flipV="1">
                <a:off x="1984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3" name="AutoShape 7"/>
              <p:cNvCxnSpPr>
                <a:cxnSpLocks noChangeShapeType="1"/>
                <a:stCxn id="6149" idx="3"/>
                <a:endCxn id="6167" idx="0"/>
              </p:cNvCxnSpPr>
              <p:nvPr/>
            </p:nvCxnSpPr>
            <p:spPr bwMode="auto">
              <a:xfrm flipH="1">
                <a:off x="2171700" y="2514601"/>
                <a:ext cx="2288384" cy="8381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cxnSp>
          <p:nvCxnSpPr>
            <p:cNvPr id="6155" name="AutoShape 9"/>
            <p:cNvCxnSpPr>
              <a:cxnSpLocks noChangeShapeType="1"/>
              <a:stCxn id="6182" idx="0"/>
            </p:cNvCxnSpPr>
            <p:nvPr/>
          </p:nvCxnSpPr>
          <p:spPr bwMode="auto">
            <a:xfrm flipH="1">
              <a:off x="1412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6156" name="Rectangle 7"/>
            <p:cNvSpPr>
              <a:spLocks noChangeArrowheads="1"/>
            </p:cNvSpPr>
            <p:nvPr/>
          </p:nvSpPr>
          <p:spPr bwMode="auto">
            <a:xfrm>
              <a:off x="1219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cxnSp>
          <p:nvCxnSpPr>
            <p:cNvPr id="6157" name="AutoShape 21"/>
            <p:cNvCxnSpPr>
              <a:cxnSpLocks noChangeShapeType="1"/>
            </p:cNvCxnSpPr>
            <p:nvPr/>
          </p:nvCxnSpPr>
          <p:spPr bwMode="auto">
            <a:xfrm rot="5400000">
              <a:off x="4304507" y="2666206"/>
              <a:ext cx="304800" cy="15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58" name="AutoShape 21"/>
            <p:cNvCxnSpPr>
              <a:cxnSpLocks noChangeShapeType="1"/>
            </p:cNvCxnSpPr>
            <p:nvPr/>
          </p:nvCxnSpPr>
          <p:spPr bwMode="auto">
            <a:xfrm rot="5400000">
              <a:off x="2020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159" name="Group 59"/>
            <p:cNvGrpSpPr>
              <a:grpSpLocks/>
            </p:cNvGrpSpPr>
            <p:nvPr/>
          </p:nvGrpSpPr>
          <p:grpSpPr bwMode="auto">
            <a:xfrm>
              <a:off x="4270375" y="2514600"/>
              <a:ext cx="381000" cy="1235075"/>
              <a:chOff x="4270375" y="2514601"/>
              <a:chExt cx="381000" cy="1235074"/>
            </a:xfrm>
          </p:grpSpPr>
          <p:sp>
            <p:nvSpPr>
              <p:cNvPr id="6180" name="AutoShape 20"/>
              <p:cNvSpPr>
                <a:spLocks noChangeArrowheads="1"/>
              </p:cNvSpPr>
              <p:nvPr/>
            </p:nvSpPr>
            <p:spPr bwMode="auto">
              <a:xfrm flipV="1">
                <a:off x="4270375" y="3444875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1" name="AutoShape 21"/>
              <p:cNvCxnSpPr>
                <a:cxnSpLocks noChangeShapeType="1"/>
                <a:stCxn id="6149" idx="3"/>
                <a:endCxn id="6165" idx="0"/>
              </p:cNvCxnSpPr>
              <p:nvPr/>
            </p:nvCxnSpPr>
            <p:spPr bwMode="auto">
              <a:xfrm flipH="1">
                <a:off x="4457700" y="2514601"/>
                <a:ext cx="2382" cy="7619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0" name="Group 58"/>
            <p:cNvGrpSpPr>
              <a:grpSpLocks/>
            </p:cNvGrpSpPr>
            <p:nvPr/>
          </p:nvGrpSpPr>
          <p:grpSpPr bwMode="auto">
            <a:xfrm>
              <a:off x="3505200" y="3762375"/>
              <a:ext cx="954088" cy="1190625"/>
              <a:chOff x="3505200" y="3762375"/>
              <a:chExt cx="954088" cy="1190625"/>
            </a:xfrm>
          </p:grpSpPr>
          <p:cxnSp>
            <p:nvCxnSpPr>
              <p:cNvPr id="6177" name="AutoShape 23"/>
              <p:cNvCxnSpPr>
                <a:cxnSpLocks noChangeShapeType="1"/>
              </p:cNvCxnSpPr>
              <p:nvPr/>
            </p:nvCxnSpPr>
            <p:spPr bwMode="auto">
              <a:xfrm flipH="1">
                <a:off x="3698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8" name="Rectangle 7"/>
              <p:cNvSpPr>
                <a:spLocks noChangeArrowheads="1"/>
              </p:cNvSpPr>
              <p:nvPr/>
            </p:nvSpPr>
            <p:spPr bwMode="auto">
              <a:xfrm>
                <a:off x="350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2</a:t>
                </a:r>
              </a:p>
            </p:txBody>
          </p:sp>
          <p:cxnSp>
            <p:nvCxnSpPr>
              <p:cNvPr id="6179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4306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1" name="Group 61"/>
            <p:cNvGrpSpPr>
              <a:grpSpLocks/>
            </p:cNvGrpSpPr>
            <p:nvPr/>
          </p:nvGrpSpPr>
          <p:grpSpPr bwMode="auto">
            <a:xfrm>
              <a:off x="4460082" y="2514600"/>
              <a:ext cx="2477296" cy="1250950"/>
              <a:chOff x="4460079" y="2514600"/>
              <a:chExt cx="2477296" cy="1250950"/>
            </a:xfrm>
          </p:grpSpPr>
          <p:sp>
            <p:nvSpPr>
              <p:cNvPr id="6175" name="AutoShape 26"/>
              <p:cNvSpPr>
                <a:spLocks noChangeArrowheads="1"/>
              </p:cNvSpPr>
              <p:nvPr/>
            </p:nvSpPr>
            <p:spPr bwMode="auto">
              <a:xfrm flipV="1">
                <a:off x="6556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76" name="AutoShape 27"/>
              <p:cNvCxnSpPr>
                <a:cxnSpLocks noChangeShapeType="1"/>
                <a:stCxn id="6149" idx="3"/>
                <a:endCxn id="6166" idx="0"/>
              </p:cNvCxnSpPr>
              <p:nvPr/>
            </p:nvCxnSpPr>
            <p:spPr bwMode="auto">
              <a:xfrm>
                <a:off x="4460079" y="2514600"/>
                <a:ext cx="2283618" cy="8382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2" name="Group 60"/>
            <p:cNvGrpSpPr>
              <a:grpSpLocks/>
            </p:cNvGrpSpPr>
            <p:nvPr/>
          </p:nvGrpSpPr>
          <p:grpSpPr bwMode="auto">
            <a:xfrm>
              <a:off x="5791200" y="3762375"/>
              <a:ext cx="954088" cy="1190625"/>
              <a:chOff x="5791200" y="3762375"/>
              <a:chExt cx="954088" cy="1190625"/>
            </a:xfrm>
          </p:grpSpPr>
          <p:cxnSp>
            <p:nvCxnSpPr>
              <p:cNvPr id="6172" name="AutoShape 29"/>
              <p:cNvCxnSpPr>
                <a:cxnSpLocks noChangeShapeType="1"/>
              </p:cNvCxnSpPr>
              <p:nvPr/>
            </p:nvCxnSpPr>
            <p:spPr bwMode="auto">
              <a:xfrm flipH="1">
                <a:off x="5984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3" name="Rectangle 7"/>
              <p:cNvSpPr>
                <a:spLocks noChangeArrowheads="1"/>
              </p:cNvSpPr>
              <p:nvPr/>
            </p:nvSpPr>
            <p:spPr bwMode="auto">
              <a:xfrm>
                <a:off x="579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15</a:t>
                </a:r>
              </a:p>
            </p:txBody>
          </p:sp>
          <p:cxnSp>
            <p:nvCxnSpPr>
              <p:cNvPr id="6174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3" name="Group 64"/>
            <p:cNvGrpSpPr>
              <a:grpSpLocks/>
            </p:cNvGrpSpPr>
            <p:nvPr/>
          </p:nvGrpSpPr>
          <p:grpSpPr bwMode="auto">
            <a:xfrm>
              <a:off x="4267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70" name="AutoShape 33"/>
              <p:cNvCxnSpPr>
                <a:cxnSpLocks noChangeShapeType="1"/>
              </p:cNvCxnSpPr>
              <p:nvPr/>
            </p:nvCxnSpPr>
            <p:spPr bwMode="auto">
              <a:xfrm flipH="1">
                <a:off x="6745288" y="3765550"/>
                <a:ext cx="1" cy="81817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1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4</a:t>
                </a:r>
              </a:p>
            </p:txBody>
          </p:sp>
        </p:grpSp>
        <p:grpSp>
          <p:nvGrpSpPr>
            <p:cNvPr id="6164" name="Group 65"/>
            <p:cNvGrpSpPr>
              <a:grpSpLocks/>
            </p:cNvGrpSpPr>
            <p:nvPr/>
          </p:nvGrpSpPr>
          <p:grpSpPr bwMode="auto">
            <a:xfrm>
              <a:off x="4459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68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69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sp>
          <p:nvSpPr>
            <p:cNvPr id="6165" name="Oval 11"/>
            <p:cNvSpPr>
              <a:spLocks noChangeArrowheads="1"/>
            </p:cNvSpPr>
            <p:nvPr/>
          </p:nvSpPr>
          <p:spPr bwMode="auto">
            <a:xfrm>
              <a:off x="4191000" y="32766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Oval 11"/>
            <p:cNvSpPr>
              <a:spLocks noChangeArrowheads="1"/>
            </p:cNvSpPr>
            <p:nvPr/>
          </p:nvSpPr>
          <p:spPr bwMode="auto">
            <a:xfrm>
              <a:off x="6477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Oval 11"/>
            <p:cNvSpPr>
              <a:spLocks noChangeArrowheads="1"/>
            </p:cNvSpPr>
            <p:nvPr/>
          </p:nvSpPr>
          <p:spPr bwMode="auto">
            <a:xfrm>
              <a:off x="1905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288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7B403-CBA8-5C88-BE3F-0E5FEEE2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Monty Hall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7407D-D831-6656-52A2-101E6FD4F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6351" cy="4351338"/>
          </a:xfrm>
        </p:spPr>
        <p:txBody>
          <a:bodyPr/>
          <a:lstStyle/>
          <a:p>
            <a:r>
              <a:rPr lang="en-US" dirty="0"/>
              <a:t>Choose the right door and get a 10 minutes early release! </a:t>
            </a:r>
          </a:p>
          <a:p>
            <a:r>
              <a:rPr lang="en-US" dirty="0"/>
              <a:t>I need a volunteer…</a:t>
            </a:r>
          </a:p>
        </p:txBody>
      </p:sp>
      <p:pic>
        <p:nvPicPr>
          <p:cNvPr id="1026" name="Picture 2" descr="Devlin's Angle: Monty Hall may now rest in peace, but his problem will  continue to frustrate">
            <a:extLst>
              <a:ext uri="{FF2B5EF4-FFF2-40B4-BE49-F238E27FC236}">
                <a16:creationId xmlns:a16="http://schemas.microsoft.com/office/drawing/2014/main" id="{82CC9876-06AF-BA15-4E71-E71BB9AEE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640" y="2020094"/>
            <a:ext cx="6553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098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A790-F5DF-DB2B-5E83-39357969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rules</a:t>
            </a:r>
          </a:p>
        </p:txBody>
      </p:sp>
      <p:pic>
        <p:nvPicPr>
          <p:cNvPr id="1026" name="Picture 2" descr="A simple explanation to the Monty Hall Problem - Mike Alche">
            <a:extLst>
              <a:ext uri="{FF2B5EF4-FFF2-40B4-BE49-F238E27FC236}">
                <a16:creationId xmlns:a16="http://schemas.microsoft.com/office/drawing/2014/main" id="{A38190E3-EDF2-25A4-4FC2-A3441720B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92285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Monty Hall Problem: A Simple Visual Explanation - Statology">
            <a:extLst>
              <a:ext uri="{FF2B5EF4-FFF2-40B4-BE49-F238E27FC236}">
                <a16:creationId xmlns:a16="http://schemas.microsoft.com/office/drawing/2014/main" id="{AA560360-6796-AF9E-E92B-6DF860998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320" y="244423"/>
            <a:ext cx="6544607" cy="31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78722-B71E-4807-52A8-2BCC0780C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22120" cy="4351338"/>
          </a:xfrm>
        </p:spPr>
        <p:txBody>
          <a:bodyPr/>
          <a:lstStyle/>
          <a:p>
            <a:r>
              <a:rPr lang="en-US" dirty="0"/>
              <a:t>There’s a big prize behind one of the doors</a:t>
            </a:r>
          </a:p>
          <a:p>
            <a:r>
              <a:rPr lang="en-US" dirty="0"/>
              <a:t>There’s a goat behind the other two </a:t>
            </a:r>
          </a:p>
          <a:p>
            <a:r>
              <a:rPr lang="en-US" dirty="0"/>
              <a:t>Choose one of the three doors</a:t>
            </a:r>
          </a:p>
          <a:p>
            <a:r>
              <a:rPr lang="en-US" dirty="0"/>
              <a:t>If you guessed right, you get </a:t>
            </a:r>
            <a:r>
              <a:rPr lang="en-US" strike="sngStrike" dirty="0"/>
              <a:t>a new car</a:t>
            </a:r>
            <a:r>
              <a:rPr lang="en-US" dirty="0"/>
              <a:t> 10 minutes early release</a:t>
            </a:r>
          </a:p>
        </p:txBody>
      </p:sp>
    </p:spTree>
    <p:extLst>
      <p:ext uri="{BB962C8B-B14F-4D97-AF65-F5344CB8AC3E}">
        <p14:creationId xmlns:p14="http://schemas.microsoft.com/office/powerpoint/2010/main" val="1955373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6051D-2C37-FE82-1281-10004AF6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The Easy Way to Understand the Monty Hall Problem">
            <a:extLst>
              <a:ext uri="{FF2B5EF4-FFF2-40B4-BE49-F238E27FC236}">
                <a16:creationId xmlns:a16="http://schemas.microsoft.com/office/drawing/2014/main" id="{5462A9B2-D726-8047-088A-9981E8A7C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460" y="2860640"/>
            <a:ext cx="3392187" cy="19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he Easy Way to Understand the Monty Hall Problem">
            <a:extLst>
              <a:ext uri="{FF2B5EF4-FFF2-40B4-BE49-F238E27FC236}">
                <a16:creationId xmlns:a16="http://schemas.microsoft.com/office/drawing/2014/main" id="{D8EE4952-55B5-9034-0BEC-379FB1D1C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33" y="2860640"/>
            <a:ext cx="3392187" cy="19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rivetime | Advice Center">
            <a:extLst>
              <a:ext uri="{FF2B5EF4-FFF2-40B4-BE49-F238E27FC236}">
                <a16:creationId xmlns:a16="http://schemas.microsoft.com/office/drawing/2014/main" id="{B0C9D06D-B469-E4C4-2FC5-ECC6A4E24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984" y="2860640"/>
            <a:ext cx="3514034" cy="19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8" descr="A file folder with a number on it&#10;&#10;Description automatically generated">
            <a:extLst>
              <a:ext uri="{FF2B5EF4-FFF2-40B4-BE49-F238E27FC236}">
                <a16:creationId xmlns:a16="http://schemas.microsoft.com/office/drawing/2014/main" id="{FEBDB360-7604-AA67-9AC4-7737CB4CE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1481" y="2486361"/>
            <a:ext cx="3789091" cy="2686949"/>
          </a:xfrm>
        </p:spPr>
      </p:pic>
      <p:pic>
        <p:nvPicPr>
          <p:cNvPr id="12" name="Picture 11" descr="A yellow and pink file folder with a number on it&#10;&#10;Description automatically generated">
            <a:extLst>
              <a:ext uri="{FF2B5EF4-FFF2-40B4-BE49-F238E27FC236}">
                <a16:creationId xmlns:a16="http://schemas.microsoft.com/office/drawing/2014/main" id="{B121B019-0EE7-4DBC-4979-7A720EFC3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9664" y="2486363"/>
            <a:ext cx="3789092" cy="2686949"/>
          </a:xfrm>
          <a:prstGeom prst="rect">
            <a:avLst/>
          </a:prstGeom>
        </p:spPr>
      </p:pic>
      <p:pic>
        <p:nvPicPr>
          <p:cNvPr id="14" name="Picture 13" descr="A file folder with a number on it&#10;&#10;Description automatically generated">
            <a:extLst>
              <a:ext uri="{FF2B5EF4-FFF2-40B4-BE49-F238E27FC236}">
                <a16:creationId xmlns:a16="http://schemas.microsoft.com/office/drawing/2014/main" id="{975006A8-0F93-567C-BC7D-2F7397320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0572" y="2486361"/>
            <a:ext cx="3789092" cy="268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17008-6162-0EE4-8941-87832C9F2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711AC-688B-4937-BDC2-B1F441312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C1F23FF-25AE-D9AD-B6CD-4B89AC0464D7}"/>
              </a:ext>
            </a:extLst>
          </p:cNvPr>
          <p:cNvGrpSpPr/>
          <p:nvPr/>
        </p:nvGrpSpPr>
        <p:grpSpPr>
          <a:xfrm>
            <a:off x="555487" y="2545715"/>
            <a:ext cx="8636000" cy="3947160"/>
            <a:chOff x="1778000" y="2027714"/>
            <a:chExt cx="8636000" cy="394716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5745DB8-0221-E69E-C8C7-8A021F2F3016}"/>
                </a:ext>
              </a:extLst>
            </p:cNvPr>
            <p:cNvGrpSpPr/>
            <p:nvPr/>
          </p:nvGrpSpPr>
          <p:grpSpPr>
            <a:xfrm>
              <a:off x="1778000" y="2027714"/>
              <a:ext cx="8636000" cy="3947160"/>
              <a:chOff x="1219200" y="1992630"/>
              <a:chExt cx="6477000" cy="2960370"/>
            </a:xfrm>
          </p:grpSpPr>
          <p:sp>
            <p:nvSpPr>
              <p:cNvPr id="5" name="AutoShape 4">
                <a:extLst>
                  <a:ext uri="{FF2B5EF4-FFF2-40B4-BE49-F238E27FC236}">
                    <a16:creationId xmlns:a16="http://schemas.microsoft.com/office/drawing/2014/main" id="{A0ED4889-6337-B103-C68A-AC025A689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3850" y="1992630"/>
                <a:ext cx="652463" cy="521970"/>
              </a:xfrm>
              <a:prstGeom prst="triangle">
                <a:avLst>
                  <a:gd name="adj" fmla="val 50000"/>
                </a:avLst>
              </a:prstGeom>
              <a:solidFill>
                <a:srgbClr val="99CC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" name="Group 60">
                <a:extLst>
                  <a:ext uri="{FF2B5EF4-FFF2-40B4-BE49-F238E27FC236}">
                    <a16:creationId xmlns:a16="http://schemas.microsoft.com/office/drawing/2014/main" id="{3C1D9D04-7144-4986-FF66-77EE1EEFC6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1200" y="3765550"/>
                <a:ext cx="381000" cy="1187450"/>
                <a:chOff x="1981200" y="3765550"/>
                <a:chExt cx="381000" cy="1187450"/>
              </a:xfrm>
            </p:grpSpPr>
            <p:cxnSp>
              <p:nvCxnSpPr>
                <p:cNvPr id="46" name="AutoShape 13">
                  <a:extLst>
                    <a:ext uri="{FF2B5EF4-FFF2-40B4-BE49-F238E27FC236}">
                      <a16:creationId xmlns:a16="http://schemas.microsoft.com/office/drawing/2014/main" id="{7A5373B3-E1DE-4121-A6CA-971C7907D521}"/>
                    </a:ext>
                  </a:extLst>
                </p:cNvPr>
                <p:cNvCxnSpPr>
                  <a:cxnSpLocks noChangeShapeType="1"/>
                  <a:stCxn id="38" idx="0"/>
                </p:cNvCxnSpPr>
                <p:nvPr/>
              </p:nvCxnSpPr>
              <p:spPr bwMode="auto">
                <a:xfrm>
                  <a:off x="2173288" y="3765550"/>
                  <a:ext cx="1588" cy="806450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</p:cxnSp>
            <p:sp>
              <p:nvSpPr>
                <p:cNvPr id="47" name="Rectangle 7">
                  <a:extLst>
                    <a:ext uri="{FF2B5EF4-FFF2-40B4-BE49-F238E27FC236}">
                      <a16:creationId xmlns:a16="http://schemas.microsoft.com/office/drawing/2014/main" id="{D697BC23-A493-0B6E-0897-6EC6E3E19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1200" y="4648200"/>
                  <a:ext cx="381000" cy="304800"/>
                </a:xfrm>
                <a:prstGeom prst="rect">
                  <a:avLst/>
                </a:prstGeom>
                <a:solidFill>
                  <a:srgbClr val="E8D1FF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dirty="0"/>
                    <a:t>+10</a:t>
                  </a:r>
                </a:p>
              </p:txBody>
            </p:sp>
          </p:grpSp>
          <p:grpSp>
            <p:nvGrpSpPr>
              <p:cNvPr id="8" name="Group 64">
                <a:extLst>
                  <a:ext uri="{FF2B5EF4-FFF2-40B4-BE49-F238E27FC236}">
                    <a16:creationId xmlns:a16="http://schemas.microsoft.com/office/drawing/2014/main" id="{8FDAD023-EB6F-B7D2-B4C0-AE10E32895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53200" y="3765550"/>
                <a:ext cx="381000" cy="1187450"/>
                <a:chOff x="6553200" y="3765550"/>
                <a:chExt cx="381000" cy="1187450"/>
              </a:xfrm>
            </p:grpSpPr>
            <p:cxnSp>
              <p:nvCxnSpPr>
                <p:cNvPr id="42" name="AutoShape 33">
                  <a:extLst>
                    <a:ext uri="{FF2B5EF4-FFF2-40B4-BE49-F238E27FC236}">
                      <a16:creationId xmlns:a16="http://schemas.microsoft.com/office/drawing/2014/main" id="{047501E3-C046-2CBE-6414-FC7EBA98290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6745288" y="3765550"/>
                  <a:ext cx="1588" cy="806450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</p:cxnSp>
            <p:sp>
              <p:nvSpPr>
                <p:cNvPr id="43" name="Rectangle 7">
                  <a:extLst>
                    <a:ext uri="{FF2B5EF4-FFF2-40B4-BE49-F238E27FC236}">
                      <a16:creationId xmlns:a16="http://schemas.microsoft.com/office/drawing/2014/main" id="{E11BAF53-98AF-2487-B349-3DEE230141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53200" y="4648200"/>
                  <a:ext cx="381000" cy="304800"/>
                </a:xfrm>
                <a:prstGeom prst="rect">
                  <a:avLst/>
                </a:prstGeom>
                <a:solidFill>
                  <a:srgbClr val="E8D1FF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dirty="0"/>
                    <a:t>+10</a:t>
                  </a:r>
                </a:p>
              </p:txBody>
            </p:sp>
          </p:grpSp>
          <p:grpSp>
            <p:nvGrpSpPr>
              <p:cNvPr id="9" name="Group 65">
                <a:extLst>
                  <a:ext uri="{FF2B5EF4-FFF2-40B4-BE49-F238E27FC236}">
                    <a16:creationId xmlns:a16="http://schemas.microsoft.com/office/drawing/2014/main" id="{C4F6807E-1B88-EBEB-05CB-9F148090DF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45288" y="3765550"/>
                <a:ext cx="950912" cy="1187450"/>
                <a:chOff x="6745288" y="3765550"/>
                <a:chExt cx="950912" cy="1187450"/>
              </a:xfrm>
            </p:grpSpPr>
            <p:cxnSp>
              <p:nvCxnSpPr>
                <p:cNvPr id="40" name="AutoShape 37">
                  <a:extLst>
                    <a:ext uri="{FF2B5EF4-FFF2-40B4-BE49-F238E27FC236}">
                      <a16:creationId xmlns:a16="http://schemas.microsoft.com/office/drawing/2014/main" id="{57D288EC-6ADD-7C92-415E-CE76D3DA3C68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6745288" y="3765550"/>
                  <a:ext cx="763587" cy="822325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</p:cxnSp>
            <p:sp>
              <p:nvSpPr>
                <p:cNvPr id="41" name="Rectangle 7">
                  <a:extLst>
                    <a:ext uri="{FF2B5EF4-FFF2-40B4-BE49-F238E27FC236}">
                      <a16:creationId xmlns:a16="http://schemas.microsoft.com/office/drawing/2014/main" id="{59F09A93-26FD-A79B-A470-2412E309BA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15200" y="4648200"/>
                  <a:ext cx="381000" cy="304800"/>
                </a:xfrm>
                <a:prstGeom prst="rect">
                  <a:avLst/>
                </a:prstGeom>
                <a:solidFill>
                  <a:srgbClr val="E8D1FF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/>
                    <a:t>0</a:t>
                  </a:r>
                </a:p>
              </p:txBody>
            </p:sp>
          </p:grpSp>
          <p:grpSp>
            <p:nvGrpSpPr>
              <p:cNvPr id="10" name="Group 51">
                <a:extLst>
                  <a:ext uri="{FF2B5EF4-FFF2-40B4-BE49-F238E27FC236}">
                    <a16:creationId xmlns:a16="http://schemas.microsoft.com/office/drawing/2014/main" id="{F0EDB0D9-127E-5EB4-EE41-32F59568F2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4375" y="2514600"/>
                <a:ext cx="2475707" cy="1250950"/>
                <a:chOff x="1984375" y="2514601"/>
                <a:chExt cx="2475709" cy="1250949"/>
              </a:xfrm>
            </p:grpSpPr>
            <p:sp>
              <p:nvSpPr>
                <p:cNvPr id="38" name="AutoShape 6">
                  <a:extLst>
                    <a:ext uri="{FF2B5EF4-FFF2-40B4-BE49-F238E27FC236}">
                      <a16:creationId xmlns:a16="http://schemas.microsoft.com/office/drawing/2014/main" id="{27802765-BF86-0F39-2059-146B234F7B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984375" y="3460750"/>
                  <a:ext cx="381000" cy="304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CCCC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39" name="AutoShape 7">
                  <a:extLst>
                    <a:ext uri="{FF2B5EF4-FFF2-40B4-BE49-F238E27FC236}">
                      <a16:creationId xmlns:a16="http://schemas.microsoft.com/office/drawing/2014/main" id="{1391A105-08AE-E37F-EC26-FF35BA3D6458}"/>
                    </a:ext>
                  </a:extLst>
                </p:cNvPr>
                <p:cNvCxnSpPr>
                  <a:cxnSpLocks noChangeShapeType="1"/>
                  <a:stCxn id="5" idx="3"/>
                  <a:endCxn id="23" idx="0"/>
                </p:cNvCxnSpPr>
                <p:nvPr/>
              </p:nvCxnSpPr>
              <p:spPr bwMode="auto">
                <a:xfrm flipH="1">
                  <a:off x="2171700" y="2514601"/>
                  <a:ext cx="2288384" cy="838199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</p:cxnSp>
          </p:grpSp>
          <p:cxnSp>
            <p:nvCxnSpPr>
              <p:cNvPr id="11" name="AutoShape 9">
                <a:extLst>
                  <a:ext uri="{FF2B5EF4-FFF2-40B4-BE49-F238E27FC236}">
                    <a16:creationId xmlns:a16="http://schemas.microsoft.com/office/drawing/2014/main" id="{DB8FA218-D4DD-76A8-D11B-EDBAEAD834A2}"/>
                  </a:ext>
                </a:extLst>
              </p:cNvPr>
              <p:cNvCxnSpPr>
                <a:cxnSpLocks noChangeShapeType="1"/>
                <a:stCxn id="38" idx="0"/>
              </p:cNvCxnSpPr>
              <p:nvPr/>
            </p:nvCxnSpPr>
            <p:spPr bwMode="auto">
              <a:xfrm flipH="1">
                <a:off x="1412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12" name="Rectangle 7">
                <a:extLst>
                  <a:ext uri="{FF2B5EF4-FFF2-40B4-BE49-F238E27FC236}">
                    <a16:creationId xmlns:a16="http://schemas.microsoft.com/office/drawing/2014/main" id="{B373DCE6-779E-42DB-4FD5-3C99F0998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9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dirty="0"/>
                  <a:t>0</a:t>
                </a:r>
              </a:p>
            </p:txBody>
          </p:sp>
          <p:cxnSp>
            <p:nvCxnSpPr>
              <p:cNvPr id="14" name="AutoShape 21">
                <a:extLst>
                  <a:ext uri="{FF2B5EF4-FFF2-40B4-BE49-F238E27FC236}">
                    <a16:creationId xmlns:a16="http://schemas.microsoft.com/office/drawing/2014/main" id="{0B227302-5231-FF38-DF30-0C38081C8E0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2020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grpSp>
            <p:nvGrpSpPr>
              <p:cNvPr id="17" name="Group 61">
                <a:extLst>
                  <a:ext uri="{FF2B5EF4-FFF2-40B4-BE49-F238E27FC236}">
                    <a16:creationId xmlns:a16="http://schemas.microsoft.com/office/drawing/2014/main" id="{847633E2-2F7E-0FE3-3B90-116EEE39DB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60082" y="2514600"/>
                <a:ext cx="2477296" cy="1250950"/>
                <a:chOff x="4460079" y="2514600"/>
                <a:chExt cx="2477296" cy="1250950"/>
              </a:xfrm>
            </p:grpSpPr>
            <p:sp>
              <p:nvSpPr>
                <p:cNvPr id="31" name="AutoShape 26">
                  <a:extLst>
                    <a:ext uri="{FF2B5EF4-FFF2-40B4-BE49-F238E27FC236}">
                      <a16:creationId xmlns:a16="http://schemas.microsoft.com/office/drawing/2014/main" id="{D48ED935-3AED-3112-AF33-4469A23DDE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6556375" y="3460750"/>
                  <a:ext cx="381000" cy="304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CCCC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32" name="AutoShape 27">
                  <a:extLst>
                    <a:ext uri="{FF2B5EF4-FFF2-40B4-BE49-F238E27FC236}">
                      <a16:creationId xmlns:a16="http://schemas.microsoft.com/office/drawing/2014/main" id="{1CC52535-DED2-1479-38F1-7C875D779D10}"/>
                    </a:ext>
                  </a:extLst>
                </p:cNvPr>
                <p:cNvCxnSpPr>
                  <a:cxnSpLocks noChangeShapeType="1"/>
                  <a:stCxn id="5" idx="3"/>
                  <a:endCxn id="22" idx="0"/>
                </p:cNvCxnSpPr>
                <p:nvPr/>
              </p:nvCxnSpPr>
              <p:spPr bwMode="auto">
                <a:xfrm>
                  <a:off x="4460079" y="2514600"/>
                  <a:ext cx="2283618" cy="838200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</p:cxnSp>
          </p:grpSp>
          <p:cxnSp>
            <p:nvCxnSpPr>
              <p:cNvPr id="30" name="AutoShape 21">
                <a:extLst>
                  <a:ext uri="{FF2B5EF4-FFF2-40B4-BE49-F238E27FC236}">
                    <a16:creationId xmlns:a16="http://schemas.microsoft.com/office/drawing/2014/main" id="{34FFDCF6-8E05-7A8A-38F3-9D642CD79E0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2" name="Oval 11">
                <a:extLst>
                  <a:ext uri="{FF2B5EF4-FFF2-40B4-BE49-F238E27FC236}">
                    <a16:creationId xmlns:a16="http://schemas.microsoft.com/office/drawing/2014/main" id="{6D71AB92-E48C-DE7C-2428-A1AAD119D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7000" y="3352800"/>
                <a:ext cx="533400" cy="533400"/>
              </a:xfrm>
              <a:prstGeom prst="ellipse">
                <a:avLst/>
              </a:prstGeom>
              <a:solidFill>
                <a:srgbClr val="B5EDC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8CC2359A-C373-BA48-1872-5214C01D8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5000" y="3352800"/>
                <a:ext cx="533400" cy="533400"/>
              </a:xfrm>
              <a:prstGeom prst="ellipse">
                <a:avLst/>
              </a:prstGeom>
              <a:solidFill>
                <a:srgbClr val="B5EDC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AFF0D7D-6F44-6970-93E9-54C8D1BBA35A}"/>
                </a:ext>
              </a:extLst>
            </p:cNvPr>
            <p:cNvSpPr txBox="1"/>
            <p:nvPr/>
          </p:nvSpPr>
          <p:spPr>
            <a:xfrm rot="20109680">
              <a:off x="3921802" y="2886199"/>
              <a:ext cx="7923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Stay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18662EC-A7AC-9838-1A71-2BCB100C131D}"/>
                </a:ext>
              </a:extLst>
            </p:cNvPr>
            <p:cNvSpPr txBox="1"/>
            <p:nvPr/>
          </p:nvSpPr>
          <p:spPr>
            <a:xfrm rot="1482605">
              <a:off x="7237103" y="2833176"/>
              <a:ext cx="11423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Switch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A909134-733F-808D-919A-DA5DD9E3E40B}"/>
                </a:ext>
              </a:extLst>
            </p:cNvPr>
            <p:cNvSpPr txBox="1"/>
            <p:nvPr/>
          </p:nvSpPr>
          <p:spPr>
            <a:xfrm>
              <a:off x="2248569" y="4538676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?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9DF64F-69ED-8D23-DEF7-B666F03033E4}"/>
                </a:ext>
              </a:extLst>
            </p:cNvPr>
            <p:cNvSpPr txBox="1"/>
            <p:nvPr/>
          </p:nvSpPr>
          <p:spPr>
            <a:xfrm>
              <a:off x="3028176" y="4651097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?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13E98B0-9C8A-C340-4B49-13F7F77A5D86}"/>
                </a:ext>
              </a:extLst>
            </p:cNvPr>
            <p:cNvSpPr txBox="1"/>
            <p:nvPr/>
          </p:nvSpPr>
          <p:spPr>
            <a:xfrm>
              <a:off x="8692250" y="4623843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?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544A1E4-DBCF-BA22-85E4-F94BFC4EA45E}"/>
                </a:ext>
              </a:extLst>
            </p:cNvPr>
            <p:cNvSpPr txBox="1"/>
            <p:nvPr/>
          </p:nvSpPr>
          <p:spPr>
            <a:xfrm>
              <a:off x="9610077" y="4501386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?</a:t>
              </a:r>
            </a:p>
          </p:txBody>
        </p:sp>
      </p:grpSp>
      <p:pic>
        <p:nvPicPr>
          <p:cNvPr id="3074" name="Picture 2" descr="Monty Hall Problem | Brilliant Math &amp; Science Wiki">
            <a:extLst>
              <a:ext uri="{FF2B5EF4-FFF2-40B4-BE49-F238E27FC236}">
                <a16:creationId xmlns:a16="http://schemas.microsoft.com/office/drawing/2014/main" id="{71B5C757-BDBB-B768-99AC-CD3D436F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63" y="244546"/>
            <a:ext cx="4984993" cy="235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967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BCD8-4DA7-D4B9-B60D-86A4355C0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fact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7BF69-CA84-53FC-41C2-7AFFEEE17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10670" cy="4351338"/>
          </a:xfrm>
        </p:spPr>
        <p:txBody>
          <a:bodyPr/>
          <a:lstStyle/>
          <a:p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The correct solution for this problem was first provided in 1990 by Marilyn </a:t>
            </a:r>
            <a:r>
              <a:rPr lang="en-US" dirty="0" err="1">
                <a:solidFill>
                  <a:srgbClr val="202122"/>
                </a:solidFill>
                <a:latin typeface="Arial" panose="020B0604020202020204" pitchFamily="34" charset="0"/>
              </a:rPr>
              <a:t>vos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 Savant </a:t>
            </a:r>
          </a:p>
          <a:p>
            <a:pPr lvl="1"/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an American magazine columnist. she has written "Ask Marilyn", a Parade magazine column wherein she solves puzzles and answers questions on various subjects</a:t>
            </a:r>
          </a:p>
          <a:p>
            <a:r>
              <a:rPr lang="en-US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“She received thousands of letters from her readers – the vast majority of which, including many from readers with PhDs, disagreed with her answer”</a:t>
            </a: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F885C6E-74BD-A3E3-B51E-E6BF1ACA0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408" y="175146"/>
            <a:ext cx="3492500" cy="600181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AB0BDB3-A687-4F57-7EE9-7722F3CAAC2A}"/>
              </a:ext>
            </a:extLst>
          </p:cNvPr>
          <p:cNvSpPr txBox="1">
            <a:spLocks/>
          </p:cNvSpPr>
          <p:nvPr/>
        </p:nvSpPr>
        <p:spPr>
          <a:xfrm>
            <a:off x="838200" y="1830388"/>
            <a:ext cx="75106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The correct solution for this problem was first provided in 1990 by Marilyn </a:t>
            </a:r>
            <a:r>
              <a:rPr lang="en-US" dirty="0" err="1">
                <a:solidFill>
                  <a:srgbClr val="202122"/>
                </a:solidFill>
                <a:latin typeface="Arial" panose="020B0604020202020204" pitchFamily="34" charset="0"/>
              </a:rPr>
              <a:t>vos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 Savant </a:t>
            </a:r>
          </a:p>
          <a:p>
            <a:pPr lvl="1"/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an American magazine columnist. she has written "Ask Marilyn", a Parade magazine column wherein she solves puzzles and answers questions on various subjects</a:t>
            </a:r>
          </a:p>
          <a:p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“She received thousands of letters from her readers – the vast majority of which, including many from readers with PhDs, disagreed with her answer”</a:t>
            </a:r>
          </a:p>
        </p:txBody>
      </p:sp>
    </p:spTree>
    <p:extLst>
      <p:ext uri="{BB962C8B-B14F-4D97-AF65-F5344CB8AC3E}">
        <p14:creationId xmlns:p14="http://schemas.microsoft.com/office/powerpoint/2010/main" val="2808608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E8D1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3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Depth-Limited Expectimax</a:t>
            </a:r>
          </a:p>
        </p:txBody>
      </p:sp>
      <p:sp>
        <p:nvSpPr>
          <p:cNvPr id="9219" name="AutoShape 27"/>
          <p:cNvSpPr>
            <a:spLocks noChangeArrowheads="1"/>
          </p:cNvSpPr>
          <p:nvPr/>
        </p:nvSpPr>
        <p:spPr bwMode="auto">
          <a:xfrm>
            <a:off x="5507038" y="16002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20" name="AutoShape 28"/>
          <p:cNvCxnSpPr>
            <a:cxnSpLocks noChangeShapeType="1"/>
            <a:stCxn id="9219" idx="3"/>
            <a:endCxn id="9226" idx="0"/>
          </p:cNvCxnSpPr>
          <p:nvPr/>
        </p:nvCxnSpPr>
        <p:spPr bwMode="auto">
          <a:xfrm flipH="1">
            <a:off x="5078413" y="1828800"/>
            <a:ext cx="571500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1" name="AutoShape 29"/>
          <p:cNvCxnSpPr>
            <a:cxnSpLocks noChangeShapeType="1"/>
            <a:stCxn id="9219" idx="3"/>
            <a:endCxn id="9227" idx="0"/>
          </p:cNvCxnSpPr>
          <p:nvPr/>
        </p:nvCxnSpPr>
        <p:spPr bwMode="auto">
          <a:xfrm>
            <a:off x="5649913" y="1828800"/>
            <a:ext cx="573087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2" name="AutoShape 30"/>
          <p:cNvCxnSpPr>
            <a:cxnSpLocks noChangeShapeType="1"/>
          </p:cNvCxnSpPr>
          <p:nvPr/>
        </p:nvCxnSpPr>
        <p:spPr bwMode="auto">
          <a:xfrm flipH="1">
            <a:off x="4791075" y="2573338"/>
            <a:ext cx="287338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3" name="AutoShape 31"/>
          <p:cNvCxnSpPr>
            <a:cxnSpLocks noChangeShapeType="1"/>
          </p:cNvCxnSpPr>
          <p:nvPr/>
        </p:nvCxnSpPr>
        <p:spPr bwMode="auto">
          <a:xfrm>
            <a:off x="5078413" y="2573338"/>
            <a:ext cx="22860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4" name="AutoShape 32"/>
          <p:cNvCxnSpPr>
            <a:cxnSpLocks noChangeShapeType="1"/>
          </p:cNvCxnSpPr>
          <p:nvPr/>
        </p:nvCxnSpPr>
        <p:spPr bwMode="auto">
          <a:xfrm flipH="1">
            <a:off x="593725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5" name="AutoShape 33"/>
          <p:cNvCxnSpPr>
            <a:cxnSpLocks noChangeShapeType="1"/>
          </p:cNvCxnSpPr>
          <p:nvPr/>
        </p:nvCxnSpPr>
        <p:spPr bwMode="auto">
          <a:xfrm>
            <a:off x="622300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26" name="Oval 34"/>
          <p:cNvSpPr>
            <a:spLocks noChangeArrowheads="1"/>
          </p:cNvSpPr>
          <p:nvPr/>
        </p:nvSpPr>
        <p:spPr bwMode="auto">
          <a:xfrm>
            <a:off x="4933950" y="2287588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27" name="Oval 35"/>
          <p:cNvSpPr>
            <a:spLocks noChangeArrowheads="1"/>
          </p:cNvSpPr>
          <p:nvPr/>
        </p:nvSpPr>
        <p:spPr bwMode="auto">
          <a:xfrm>
            <a:off x="6080125" y="2287588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28" name="Pictur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25" y="2287588"/>
            <a:ext cx="2571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5150" y="3376613"/>
            <a:ext cx="2349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1338" y="16002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Oval 40"/>
          <p:cNvSpPr>
            <a:spLocks noChangeArrowheads="1"/>
          </p:cNvSpPr>
          <p:nvPr/>
        </p:nvSpPr>
        <p:spPr bwMode="auto">
          <a:xfrm>
            <a:off x="5221288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2" name="Oval 41"/>
          <p:cNvSpPr>
            <a:spLocks noChangeArrowheads="1"/>
          </p:cNvSpPr>
          <p:nvPr/>
        </p:nvSpPr>
        <p:spPr bwMode="auto">
          <a:xfrm>
            <a:off x="5792788" y="3319463"/>
            <a:ext cx="287337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3" name="Oval 42"/>
          <p:cNvSpPr>
            <a:spLocks noChangeArrowheads="1"/>
          </p:cNvSpPr>
          <p:nvPr/>
        </p:nvSpPr>
        <p:spPr bwMode="auto">
          <a:xfrm>
            <a:off x="6365875" y="3319463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34" name="AutoShape 43"/>
          <p:cNvCxnSpPr>
            <a:cxnSpLocks noChangeShapeType="1"/>
          </p:cNvCxnSpPr>
          <p:nvPr/>
        </p:nvCxnSpPr>
        <p:spPr bwMode="auto">
          <a:xfrm>
            <a:off x="4800600" y="3581400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5" name="Line 44"/>
          <p:cNvSpPr>
            <a:spLocks noChangeShapeType="1"/>
          </p:cNvSpPr>
          <p:nvPr/>
        </p:nvSpPr>
        <p:spPr bwMode="auto">
          <a:xfrm flipH="1">
            <a:off x="4572000" y="3581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6" name="AutoShape 45"/>
          <p:cNvSpPr>
            <a:spLocks noChangeArrowheads="1"/>
          </p:cNvSpPr>
          <p:nvPr/>
        </p:nvSpPr>
        <p:spPr bwMode="auto">
          <a:xfrm>
            <a:off x="441960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37" name="Picture 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625" y="43434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38" name="AutoShape 47"/>
          <p:cNvCxnSpPr>
            <a:cxnSpLocks noChangeShapeType="1"/>
          </p:cNvCxnSpPr>
          <p:nvPr/>
        </p:nvCxnSpPr>
        <p:spPr bwMode="auto">
          <a:xfrm rot="16200000" flipH="1">
            <a:off x="4478338" y="4665662"/>
            <a:ext cx="30480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9" name="Oval 39"/>
          <p:cNvSpPr>
            <a:spLocks noChangeArrowheads="1"/>
          </p:cNvSpPr>
          <p:nvPr/>
        </p:nvSpPr>
        <p:spPr bwMode="auto">
          <a:xfrm>
            <a:off x="4648200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0" name="AutoShape 45"/>
          <p:cNvSpPr>
            <a:spLocks noChangeArrowheads="1"/>
          </p:cNvSpPr>
          <p:nvPr/>
        </p:nvSpPr>
        <p:spPr bwMode="auto">
          <a:xfrm>
            <a:off x="497205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41" name="AutoShape 47"/>
          <p:cNvCxnSpPr>
            <a:cxnSpLocks noChangeShapeType="1"/>
          </p:cNvCxnSpPr>
          <p:nvPr/>
        </p:nvCxnSpPr>
        <p:spPr bwMode="auto">
          <a:xfrm rot="16200000" flipH="1">
            <a:off x="5035550" y="4654550"/>
            <a:ext cx="304800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2" name="Line 48"/>
          <p:cNvSpPr>
            <a:spLocks noChangeShapeType="1"/>
          </p:cNvSpPr>
          <p:nvPr/>
        </p:nvSpPr>
        <p:spPr bwMode="auto">
          <a:xfrm flipH="1">
            <a:off x="5029200" y="4572000"/>
            <a:ext cx="889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3" name="TextBox 33"/>
          <p:cNvSpPr txBox="1">
            <a:spLocks noChangeArrowheads="1"/>
          </p:cNvSpPr>
          <p:nvPr/>
        </p:nvSpPr>
        <p:spPr bwMode="auto">
          <a:xfrm>
            <a:off x="5756275" y="42672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9244" name="TextBox 34"/>
          <p:cNvSpPr txBox="1">
            <a:spLocks noChangeArrowheads="1"/>
          </p:cNvSpPr>
          <p:nvPr/>
        </p:nvSpPr>
        <p:spPr bwMode="auto">
          <a:xfrm>
            <a:off x="4918075" y="51054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434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492</a:t>
            </a:r>
          </a:p>
        </p:txBody>
      </p:sp>
      <p:sp>
        <p:nvSpPr>
          <p:cNvPr id="9246" name="Rectangle 38"/>
          <p:cNvSpPr>
            <a:spLocks noChangeArrowheads="1"/>
          </p:cNvSpPr>
          <p:nvPr/>
        </p:nvSpPr>
        <p:spPr bwMode="auto">
          <a:xfrm>
            <a:off x="53340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362</a:t>
            </a:r>
          </a:p>
        </p:txBody>
      </p:sp>
      <p:sp>
        <p:nvSpPr>
          <p:cNvPr id="9247" name="TextBox 40"/>
          <p:cNvSpPr txBox="1">
            <a:spLocks noChangeArrowheads="1"/>
          </p:cNvSpPr>
          <p:nvPr/>
        </p:nvSpPr>
        <p:spPr bwMode="auto">
          <a:xfrm>
            <a:off x="6213475" y="5649913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43" name="Freeform 42"/>
          <p:cNvSpPr/>
          <p:nvPr/>
        </p:nvSpPr>
        <p:spPr>
          <a:xfrm>
            <a:off x="4421188" y="4589463"/>
            <a:ext cx="346075" cy="1036637"/>
          </a:xfrm>
          <a:custGeom>
            <a:avLst/>
            <a:gdLst>
              <a:gd name="connsiteX0" fmla="*/ 122829 w 354842"/>
              <a:gd name="connsiteY0" fmla="*/ 0 h 1037230"/>
              <a:gd name="connsiteX1" fmla="*/ 0 w 354842"/>
              <a:gd name="connsiteY1" fmla="*/ 1910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22829 w 354842"/>
              <a:gd name="connsiteY0" fmla="*/ 0 h 1037230"/>
              <a:gd name="connsiteX1" fmla="*/ 0 w 354842"/>
              <a:gd name="connsiteY1" fmla="*/ 4196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48229 w 355220"/>
              <a:gd name="connsiteY0" fmla="*/ 0 h 1037230"/>
              <a:gd name="connsiteX1" fmla="*/ 25400 w 355220"/>
              <a:gd name="connsiteY1" fmla="*/ 419668 h 1037230"/>
              <a:gd name="connsiteX2" fmla="*/ 300629 w 355220"/>
              <a:gd name="connsiteY2" fmla="*/ 545910 h 1037230"/>
              <a:gd name="connsiteX3" fmla="*/ 352946 w 355220"/>
              <a:gd name="connsiteY3" fmla="*/ 832513 h 1037230"/>
              <a:gd name="connsiteX4" fmla="*/ 312003 w 355220"/>
              <a:gd name="connsiteY4" fmla="*/ 1037230 h 1037230"/>
              <a:gd name="connsiteX0" fmla="*/ 148229 w 346122"/>
              <a:gd name="connsiteY0" fmla="*/ 0 h 1037230"/>
              <a:gd name="connsiteX1" fmla="*/ 25400 w 346122"/>
              <a:gd name="connsiteY1" fmla="*/ 419668 h 1037230"/>
              <a:gd name="connsiteX2" fmla="*/ 300629 w 346122"/>
              <a:gd name="connsiteY2" fmla="*/ 545910 h 1037230"/>
              <a:gd name="connsiteX3" fmla="*/ 200546 w 346122"/>
              <a:gd name="connsiteY3" fmla="*/ 832513 h 1037230"/>
              <a:gd name="connsiteX4" fmla="*/ 312003 w 346122"/>
              <a:gd name="connsiteY4" fmla="*/ 1037230 h 103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122" h="1037230">
                <a:moveTo>
                  <a:pt x="148229" y="0"/>
                </a:moveTo>
                <a:cubicBezTo>
                  <a:pt x="86814" y="50041"/>
                  <a:pt x="0" y="328683"/>
                  <a:pt x="25400" y="419668"/>
                </a:cubicBezTo>
                <a:cubicBezTo>
                  <a:pt x="50800" y="510653"/>
                  <a:pt x="271438" y="477103"/>
                  <a:pt x="300629" y="545910"/>
                </a:cubicBezTo>
                <a:cubicBezTo>
                  <a:pt x="329820" y="614718"/>
                  <a:pt x="198650" y="750626"/>
                  <a:pt x="200546" y="832513"/>
                </a:cubicBezTo>
                <a:cubicBezTo>
                  <a:pt x="202442" y="914400"/>
                  <a:pt x="346122" y="975815"/>
                  <a:pt x="312003" y="103723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34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30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300</a:t>
            </a:r>
          </a:p>
        </p:txBody>
      </p:sp>
      <p:sp>
        <p:nvSpPr>
          <p:cNvPr id="42" name="Rounded Rectangular Callout 41"/>
          <p:cNvSpPr/>
          <p:nvPr/>
        </p:nvSpPr>
        <p:spPr>
          <a:xfrm>
            <a:off x="5638800" y="3962400"/>
            <a:ext cx="2133600" cy="1600200"/>
          </a:xfrm>
          <a:prstGeom prst="wedgeRoundRectCallout">
            <a:avLst>
              <a:gd name="adj1" fmla="val -59213"/>
              <a:gd name="adj2" fmla="val -17670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Estimate of true </a:t>
            </a:r>
            <a:r>
              <a:rPr lang="en-US" dirty="0" err="1">
                <a:latin typeface="Calibri"/>
                <a:cs typeface="Calibri"/>
              </a:rPr>
              <a:t>expectimax</a:t>
            </a:r>
            <a:r>
              <a:rPr lang="en-US" dirty="0">
                <a:latin typeface="Calibri"/>
                <a:cs typeface="Calibri"/>
              </a:rPr>
              <a:t> value (which would require a lot of work to compute)</a:t>
            </a:r>
          </a:p>
        </p:txBody>
      </p:sp>
    </p:spTree>
    <p:extLst>
      <p:ext uri="{BB962C8B-B14F-4D97-AF65-F5344CB8AC3E}">
        <p14:creationId xmlns:p14="http://schemas.microsoft.com/office/powerpoint/2010/main" val="299249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Sampling-based </a:t>
            </a:r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9219" name="AutoShape 27"/>
          <p:cNvSpPr>
            <a:spLocks noChangeArrowheads="1"/>
          </p:cNvSpPr>
          <p:nvPr/>
        </p:nvSpPr>
        <p:spPr bwMode="auto">
          <a:xfrm>
            <a:off x="5507038" y="16002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20" name="AutoShape 28"/>
          <p:cNvCxnSpPr>
            <a:cxnSpLocks noChangeShapeType="1"/>
            <a:stCxn id="9219" idx="3"/>
            <a:endCxn id="9226" idx="0"/>
          </p:cNvCxnSpPr>
          <p:nvPr/>
        </p:nvCxnSpPr>
        <p:spPr bwMode="auto">
          <a:xfrm flipH="1">
            <a:off x="5078413" y="1828800"/>
            <a:ext cx="571500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1" name="AutoShape 29"/>
          <p:cNvCxnSpPr>
            <a:cxnSpLocks noChangeShapeType="1"/>
            <a:stCxn id="9219" idx="3"/>
            <a:endCxn id="9227" idx="0"/>
          </p:cNvCxnSpPr>
          <p:nvPr/>
        </p:nvCxnSpPr>
        <p:spPr bwMode="auto">
          <a:xfrm>
            <a:off x="5649913" y="1828800"/>
            <a:ext cx="573087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2" name="AutoShape 30"/>
          <p:cNvCxnSpPr>
            <a:cxnSpLocks noChangeShapeType="1"/>
          </p:cNvCxnSpPr>
          <p:nvPr/>
        </p:nvCxnSpPr>
        <p:spPr bwMode="auto">
          <a:xfrm flipH="1">
            <a:off x="4791075" y="2573338"/>
            <a:ext cx="287338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3" name="AutoShape 31"/>
          <p:cNvCxnSpPr>
            <a:cxnSpLocks noChangeShapeType="1"/>
          </p:cNvCxnSpPr>
          <p:nvPr/>
        </p:nvCxnSpPr>
        <p:spPr bwMode="auto">
          <a:xfrm>
            <a:off x="5078413" y="2573338"/>
            <a:ext cx="22860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4" name="AutoShape 32"/>
          <p:cNvCxnSpPr>
            <a:cxnSpLocks noChangeShapeType="1"/>
          </p:cNvCxnSpPr>
          <p:nvPr/>
        </p:nvCxnSpPr>
        <p:spPr bwMode="auto">
          <a:xfrm flipH="1">
            <a:off x="593725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5" name="AutoShape 33"/>
          <p:cNvCxnSpPr>
            <a:cxnSpLocks noChangeShapeType="1"/>
          </p:cNvCxnSpPr>
          <p:nvPr/>
        </p:nvCxnSpPr>
        <p:spPr bwMode="auto">
          <a:xfrm>
            <a:off x="622300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26" name="Oval 34"/>
          <p:cNvSpPr>
            <a:spLocks noChangeArrowheads="1"/>
          </p:cNvSpPr>
          <p:nvPr/>
        </p:nvSpPr>
        <p:spPr bwMode="auto">
          <a:xfrm>
            <a:off x="4933950" y="2287588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27" name="Oval 35"/>
          <p:cNvSpPr>
            <a:spLocks noChangeArrowheads="1"/>
          </p:cNvSpPr>
          <p:nvPr/>
        </p:nvSpPr>
        <p:spPr bwMode="auto">
          <a:xfrm>
            <a:off x="6080125" y="2287588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28" name="Pictur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25" y="2287588"/>
            <a:ext cx="2571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5150" y="3376613"/>
            <a:ext cx="2349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1338" y="16002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Oval 40"/>
          <p:cNvSpPr>
            <a:spLocks noChangeArrowheads="1"/>
          </p:cNvSpPr>
          <p:nvPr/>
        </p:nvSpPr>
        <p:spPr bwMode="auto">
          <a:xfrm>
            <a:off x="5221288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2" name="Oval 41"/>
          <p:cNvSpPr>
            <a:spLocks noChangeArrowheads="1"/>
          </p:cNvSpPr>
          <p:nvPr/>
        </p:nvSpPr>
        <p:spPr bwMode="auto">
          <a:xfrm>
            <a:off x="5792788" y="3319463"/>
            <a:ext cx="287337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3" name="Oval 42"/>
          <p:cNvSpPr>
            <a:spLocks noChangeArrowheads="1"/>
          </p:cNvSpPr>
          <p:nvPr/>
        </p:nvSpPr>
        <p:spPr bwMode="auto">
          <a:xfrm>
            <a:off x="6365875" y="3319463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34" name="AutoShape 43"/>
          <p:cNvCxnSpPr>
            <a:cxnSpLocks noChangeShapeType="1"/>
          </p:cNvCxnSpPr>
          <p:nvPr/>
        </p:nvCxnSpPr>
        <p:spPr bwMode="auto">
          <a:xfrm>
            <a:off x="4800600" y="3581400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5" name="Line 44"/>
          <p:cNvSpPr>
            <a:spLocks noChangeShapeType="1"/>
          </p:cNvSpPr>
          <p:nvPr/>
        </p:nvSpPr>
        <p:spPr bwMode="auto">
          <a:xfrm flipH="1">
            <a:off x="4572000" y="3581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6" name="AutoShape 45"/>
          <p:cNvSpPr>
            <a:spLocks noChangeArrowheads="1"/>
          </p:cNvSpPr>
          <p:nvPr/>
        </p:nvSpPr>
        <p:spPr bwMode="auto">
          <a:xfrm>
            <a:off x="441960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37" name="Picture 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625" y="43434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38" name="AutoShape 47"/>
          <p:cNvCxnSpPr>
            <a:cxnSpLocks noChangeShapeType="1"/>
          </p:cNvCxnSpPr>
          <p:nvPr/>
        </p:nvCxnSpPr>
        <p:spPr bwMode="auto">
          <a:xfrm rot="16200000" flipH="1">
            <a:off x="4478338" y="4665662"/>
            <a:ext cx="30480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9" name="Oval 39"/>
          <p:cNvSpPr>
            <a:spLocks noChangeArrowheads="1"/>
          </p:cNvSpPr>
          <p:nvPr/>
        </p:nvSpPr>
        <p:spPr bwMode="auto">
          <a:xfrm>
            <a:off x="4648200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0" name="AutoShape 45"/>
          <p:cNvSpPr>
            <a:spLocks noChangeArrowheads="1"/>
          </p:cNvSpPr>
          <p:nvPr/>
        </p:nvSpPr>
        <p:spPr bwMode="auto">
          <a:xfrm>
            <a:off x="497205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41" name="AutoShape 47"/>
          <p:cNvCxnSpPr>
            <a:cxnSpLocks noChangeShapeType="1"/>
          </p:cNvCxnSpPr>
          <p:nvPr/>
        </p:nvCxnSpPr>
        <p:spPr bwMode="auto">
          <a:xfrm rot="16200000" flipH="1">
            <a:off x="5035550" y="4654550"/>
            <a:ext cx="304800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2" name="Line 48"/>
          <p:cNvSpPr>
            <a:spLocks noChangeShapeType="1"/>
          </p:cNvSpPr>
          <p:nvPr/>
        </p:nvSpPr>
        <p:spPr bwMode="auto">
          <a:xfrm flipH="1">
            <a:off x="5029200" y="4572000"/>
            <a:ext cx="889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3" name="TextBox 33"/>
          <p:cNvSpPr txBox="1">
            <a:spLocks noChangeArrowheads="1"/>
          </p:cNvSpPr>
          <p:nvPr/>
        </p:nvSpPr>
        <p:spPr bwMode="auto">
          <a:xfrm>
            <a:off x="5756275" y="42672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9244" name="TextBox 34"/>
          <p:cNvSpPr txBox="1">
            <a:spLocks noChangeArrowheads="1"/>
          </p:cNvSpPr>
          <p:nvPr/>
        </p:nvSpPr>
        <p:spPr bwMode="auto">
          <a:xfrm>
            <a:off x="4918075" y="51054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434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492</a:t>
            </a:r>
          </a:p>
        </p:txBody>
      </p:sp>
      <p:sp>
        <p:nvSpPr>
          <p:cNvPr id="9246" name="Rectangle 38"/>
          <p:cNvSpPr>
            <a:spLocks noChangeArrowheads="1"/>
          </p:cNvSpPr>
          <p:nvPr/>
        </p:nvSpPr>
        <p:spPr bwMode="auto">
          <a:xfrm>
            <a:off x="53340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362</a:t>
            </a:r>
          </a:p>
        </p:txBody>
      </p:sp>
      <p:sp>
        <p:nvSpPr>
          <p:cNvPr id="9247" name="TextBox 40"/>
          <p:cNvSpPr txBox="1">
            <a:spLocks noChangeArrowheads="1"/>
          </p:cNvSpPr>
          <p:nvPr/>
        </p:nvSpPr>
        <p:spPr bwMode="auto">
          <a:xfrm>
            <a:off x="6213475" y="5649913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43" name="Freeform 42"/>
          <p:cNvSpPr/>
          <p:nvPr/>
        </p:nvSpPr>
        <p:spPr>
          <a:xfrm>
            <a:off x="4421188" y="4589463"/>
            <a:ext cx="346075" cy="1036637"/>
          </a:xfrm>
          <a:custGeom>
            <a:avLst/>
            <a:gdLst>
              <a:gd name="connsiteX0" fmla="*/ 122829 w 354842"/>
              <a:gd name="connsiteY0" fmla="*/ 0 h 1037230"/>
              <a:gd name="connsiteX1" fmla="*/ 0 w 354842"/>
              <a:gd name="connsiteY1" fmla="*/ 1910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22829 w 354842"/>
              <a:gd name="connsiteY0" fmla="*/ 0 h 1037230"/>
              <a:gd name="connsiteX1" fmla="*/ 0 w 354842"/>
              <a:gd name="connsiteY1" fmla="*/ 4196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48229 w 355220"/>
              <a:gd name="connsiteY0" fmla="*/ 0 h 1037230"/>
              <a:gd name="connsiteX1" fmla="*/ 25400 w 355220"/>
              <a:gd name="connsiteY1" fmla="*/ 419668 h 1037230"/>
              <a:gd name="connsiteX2" fmla="*/ 300629 w 355220"/>
              <a:gd name="connsiteY2" fmla="*/ 545910 h 1037230"/>
              <a:gd name="connsiteX3" fmla="*/ 352946 w 355220"/>
              <a:gd name="connsiteY3" fmla="*/ 832513 h 1037230"/>
              <a:gd name="connsiteX4" fmla="*/ 312003 w 355220"/>
              <a:gd name="connsiteY4" fmla="*/ 1037230 h 1037230"/>
              <a:gd name="connsiteX0" fmla="*/ 148229 w 346122"/>
              <a:gd name="connsiteY0" fmla="*/ 0 h 1037230"/>
              <a:gd name="connsiteX1" fmla="*/ 25400 w 346122"/>
              <a:gd name="connsiteY1" fmla="*/ 419668 h 1037230"/>
              <a:gd name="connsiteX2" fmla="*/ 300629 w 346122"/>
              <a:gd name="connsiteY2" fmla="*/ 545910 h 1037230"/>
              <a:gd name="connsiteX3" fmla="*/ 200546 w 346122"/>
              <a:gd name="connsiteY3" fmla="*/ 832513 h 1037230"/>
              <a:gd name="connsiteX4" fmla="*/ 312003 w 346122"/>
              <a:gd name="connsiteY4" fmla="*/ 1037230 h 103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122" h="1037230">
                <a:moveTo>
                  <a:pt x="148229" y="0"/>
                </a:moveTo>
                <a:cubicBezTo>
                  <a:pt x="86814" y="50041"/>
                  <a:pt x="0" y="328683"/>
                  <a:pt x="25400" y="419668"/>
                </a:cubicBezTo>
                <a:cubicBezTo>
                  <a:pt x="50800" y="510653"/>
                  <a:pt x="271438" y="477103"/>
                  <a:pt x="300629" y="545910"/>
                </a:cubicBezTo>
                <a:cubicBezTo>
                  <a:pt x="329820" y="614718"/>
                  <a:pt x="198650" y="750626"/>
                  <a:pt x="200546" y="832513"/>
                </a:cubicBezTo>
                <a:cubicBezTo>
                  <a:pt x="202442" y="914400"/>
                  <a:pt x="346122" y="975815"/>
                  <a:pt x="312003" y="103723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34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492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30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362</a:t>
            </a:r>
          </a:p>
        </p:txBody>
      </p:sp>
      <p:sp>
        <p:nvSpPr>
          <p:cNvPr id="42" name="Rounded Rectangular Callout 41"/>
          <p:cNvSpPr/>
          <p:nvPr/>
        </p:nvSpPr>
        <p:spPr>
          <a:xfrm>
            <a:off x="5638800" y="3962400"/>
            <a:ext cx="2133600" cy="1600200"/>
          </a:xfrm>
          <a:prstGeom prst="wedgeRoundRectCallout">
            <a:avLst>
              <a:gd name="adj1" fmla="val -59213"/>
              <a:gd name="adj2" fmla="val -17670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Samples comes from the same distribution so unbiased</a:t>
            </a:r>
          </a:p>
        </p:txBody>
      </p:sp>
    </p:spTree>
    <p:extLst>
      <p:ext uri="{BB962C8B-B14F-4D97-AF65-F5344CB8AC3E}">
        <p14:creationId xmlns:p14="http://schemas.microsoft.com/office/powerpoint/2010/main" val="256422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  <p:extLst>
      <p:ext uri="{BB962C8B-B14F-4D97-AF65-F5344CB8AC3E}">
        <p14:creationId xmlns:p14="http://schemas.microsoft.com/office/powerpoint/2010/main" val="687320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06256" y="2718816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52589" y="1027013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06574" y="4497019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28799"/>
            <a:ext cx="8766048" cy="43016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random variable</a:t>
            </a:r>
            <a:r>
              <a:rPr lang="en-US" sz="20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probability distribution</a:t>
            </a:r>
            <a:r>
              <a:rPr lang="en-US" sz="20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Distribution: P(T=none) = 0.25, P(T=light) = 0.50, P(T=heavy) = 0.25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Some laws of probability (more later):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are always non-negative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over all possible outcomes sum to one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As we get more evidence, probabilities may change: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P(T=heavy) = 0.25, P(T=heavy | Hour=8am) = 0.60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We’ll talk about methods for reasoning and updating probabilities later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11256" y="1575816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11256" y="3328416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11256" y="5182041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19295134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4864" y="1413993"/>
            <a:ext cx="2854416" cy="182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30624"/>
            <a:ext cx="8915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The expected value of a function of a random variable is the average, weighted by the probability distribution over outcomes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387055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1504"/>
            <a:ext cx="7239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 search, we have a probabilistic model of how the opponent (or environment) will behave in any state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a simple uniform distribution (roll a dice)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sophisticated and require a great deal of computation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We have a chance node for any outcome out of our control: opponent or environment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The model might say that adversarial actions are likely!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For now, assume each chance node magically comes along with probabilities that specify the distribution over its outcomes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What Probabilities to Use?</a:t>
            </a:r>
          </a:p>
        </p:txBody>
      </p:sp>
      <p:grpSp>
        <p:nvGrpSpPr>
          <p:cNvPr id="11268" name="Group 50"/>
          <p:cNvGrpSpPr>
            <a:grpSpLocks/>
          </p:cNvGrpSpPr>
          <p:nvPr/>
        </p:nvGrpSpPr>
        <p:grpSpPr bwMode="auto">
          <a:xfrm>
            <a:off x="8382000" y="1676400"/>
            <a:ext cx="2819400" cy="3733800"/>
            <a:chOff x="3408" y="1248"/>
            <a:chExt cx="1776" cy="2352"/>
          </a:xfrm>
        </p:grpSpPr>
        <p:sp>
          <p:nvSpPr>
            <p:cNvPr id="11271" name="AutoShape 27"/>
            <p:cNvSpPr>
              <a:spLocks noChangeArrowheads="1"/>
            </p:cNvSpPr>
            <p:nvPr/>
          </p:nvSpPr>
          <p:spPr bwMode="auto">
            <a:xfrm>
              <a:off x="4141" y="1248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72" name="AutoShape 28"/>
            <p:cNvCxnSpPr>
              <a:cxnSpLocks noChangeShapeType="1"/>
              <a:stCxn id="11271" idx="3"/>
              <a:endCxn id="11278" idx="0"/>
            </p:cNvCxnSpPr>
            <p:nvPr/>
          </p:nvCxnSpPr>
          <p:spPr bwMode="auto">
            <a:xfrm flipH="1">
              <a:off x="3871" y="1392"/>
              <a:ext cx="360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3" name="AutoShape 29"/>
            <p:cNvCxnSpPr>
              <a:cxnSpLocks noChangeShapeType="1"/>
              <a:stCxn id="11271" idx="3"/>
              <a:endCxn id="11279" idx="0"/>
            </p:cNvCxnSpPr>
            <p:nvPr/>
          </p:nvCxnSpPr>
          <p:spPr bwMode="auto">
            <a:xfrm>
              <a:off x="4231" y="1392"/>
              <a:ext cx="361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4" name="AutoShape 30"/>
            <p:cNvCxnSpPr>
              <a:cxnSpLocks noChangeShapeType="1"/>
            </p:cNvCxnSpPr>
            <p:nvPr/>
          </p:nvCxnSpPr>
          <p:spPr bwMode="auto">
            <a:xfrm flipH="1">
              <a:off x="3690" y="1861"/>
              <a:ext cx="181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5" name="AutoShape 31"/>
            <p:cNvCxnSpPr>
              <a:cxnSpLocks noChangeShapeType="1"/>
            </p:cNvCxnSpPr>
            <p:nvPr/>
          </p:nvCxnSpPr>
          <p:spPr bwMode="auto">
            <a:xfrm>
              <a:off x="3871" y="1861"/>
              <a:ext cx="144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6" name="AutoShape 32"/>
            <p:cNvCxnSpPr>
              <a:cxnSpLocks noChangeShapeType="1"/>
            </p:cNvCxnSpPr>
            <p:nvPr/>
          </p:nvCxnSpPr>
          <p:spPr bwMode="auto">
            <a:xfrm flipH="1">
              <a:off x="441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7" name="AutoShape 33"/>
            <p:cNvCxnSpPr>
              <a:cxnSpLocks noChangeShapeType="1"/>
            </p:cNvCxnSpPr>
            <p:nvPr/>
          </p:nvCxnSpPr>
          <p:spPr bwMode="auto">
            <a:xfrm>
              <a:off x="459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78" name="Oval 34"/>
            <p:cNvSpPr>
              <a:spLocks noChangeArrowheads="1"/>
            </p:cNvSpPr>
            <p:nvPr/>
          </p:nvSpPr>
          <p:spPr bwMode="auto">
            <a:xfrm>
              <a:off x="3780" y="168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79" name="Oval 35"/>
            <p:cNvSpPr>
              <a:spLocks noChangeArrowheads="1"/>
            </p:cNvSpPr>
            <p:nvPr/>
          </p:nvSpPr>
          <p:spPr bwMode="auto">
            <a:xfrm>
              <a:off x="4502" y="168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0" name="Picture 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22" y="1681"/>
              <a:ext cx="162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8" y="2367"/>
              <a:ext cx="148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3" y="1248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3" name="Oval 40"/>
            <p:cNvSpPr>
              <a:spLocks noChangeArrowheads="1"/>
            </p:cNvSpPr>
            <p:nvPr/>
          </p:nvSpPr>
          <p:spPr bwMode="auto">
            <a:xfrm>
              <a:off x="3961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4" name="Oval 41"/>
            <p:cNvSpPr>
              <a:spLocks noChangeArrowheads="1"/>
            </p:cNvSpPr>
            <p:nvPr/>
          </p:nvSpPr>
          <p:spPr bwMode="auto">
            <a:xfrm>
              <a:off x="4321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5" name="Oval 42"/>
            <p:cNvSpPr>
              <a:spLocks noChangeArrowheads="1"/>
            </p:cNvSpPr>
            <p:nvPr/>
          </p:nvSpPr>
          <p:spPr bwMode="auto">
            <a:xfrm>
              <a:off x="4682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86" name="AutoShape 43"/>
            <p:cNvCxnSpPr>
              <a:cxnSpLocks noChangeShapeType="1"/>
            </p:cNvCxnSpPr>
            <p:nvPr/>
          </p:nvCxnSpPr>
          <p:spPr bwMode="auto">
            <a:xfrm>
              <a:off x="3696" y="2496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87" name="Line 44"/>
            <p:cNvSpPr>
              <a:spLocks noChangeShapeType="1"/>
            </p:cNvSpPr>
            <p:nvPr/>
          </p:nvSpPr>
          <p:spPr bwMode="auto">
            <a:xfrm flipH="1">
              <a:off x="3552" y="2496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8" name="AutoShape 45"/>
            <p:cNvSpPr>
              <a:spLocks noChangeArrowheads="1"/>
            </p:cNvSpPr>
            <p:nvPr/>
          </p:nvSpPr>
          <p:spPr bwMode="auto">
            <a:xfrm>
              <a:off x="3456" y="2976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9" name="Picture 4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22" y="2976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90" name="AutoShape 47"/>
            <p:cNvCxnSpPr>
              <a:cxnSpLocks noChangeShapeType="1"/>
            </p:cNvCxnSpPr>
            <p:nvPr/>
          </p:nvCxnSpPr>
          <p:spPr bwMode="auto">
            <a:xfrm>
              <a:off x="3552" y="3120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91" name="Line 48"/>
            <p:cNvSpPr>
              <a:spLocks noChangeShapeType="1"/>
            </p:cNvSpPr>
            <p:nvPr/>
          </p:nvSpPr>
          <p:spPr bwMode="auto">
            <a:xfrm flipH="1">
              <a:off x="3408" y="3120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92" name="Oval 39"/>
            <p:cNvSpPr>
              <a:spLocks noChangeArrowheads="1"/>
            </p:cNvSpPr>
            <p:nvPr/>
          </p:nvSpPr>
          <p:spPr bwMode="auto">
            <a:xfrm>
              <a:off x="3600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11269" name="Text Box 51"/>
          <p:cNvSpPr txBox="1">
            <a:spLocks noChangeArrowheads="1"/>
          </p:cNvSpPr>
          <p:nvPr/>
        </p:nvSpPr>
        <p:spPr bwMode="auto">
          <a:xfrm>
            <a:off x="8077200" y="5715000"/>
            <a:ext cx="3886200" cy="915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Having a probabilistic belief about another agent’s action does not mean that the agent is flipping any coins!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6706" y="1519387"/>
            <a:ext cx="2206625" cy="227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33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Informed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Let’s say you know that your opponent is actually running a depth 2 </a:t>
            </a:r>
            <a:r>
              <a:rPr lang="en-US" sz="2400" dirty="0" err="1"/>
              <a:t>minimax</a:t>
            </a:r>
            <a:r>
              <a:rPr lang="en-US" sz="2400" dirty="0"/>
              <a:t>, using the result 80% of the time, and moving randomly otherwise</a:t>
            </a:r>
          </a:p>
          <a:p>
            <a:r>
              <a:rPr lang="en-US" sz="2400" dirty="0"/>
              <a:t>Question: What tree search should you use?  </a:t>
            </a:r>
          </a:p>
          <a:p>
            <a:endParaRPr lang="en-US" sz="2400" dirty="0"/>
          </a:p>
        </p:txBody>
      </p:sp>
      <p:sp>
        <p:nvSpPr>
          <p:cNvPr id="29" name="Cloud Callout 28"/>
          <p:cNvSpPr/>
          <p:nvPr/>
        </p:nvSpPr>
        <p:spPr>
          <a:xfrm>
            <a:off x="533400" y="3790121"/>
            <a:ext cx="2286000" cy="2362200"/>
          </a:xfrm>
          <a:prstGeom prst="cloudCallout">
            <a:avLst>
              <a:gd name="adj1" fmla="val 85321"/>
              <a:gd name="adj2" fmla="val -25814"/>
            </a:avLst>
          </a:prstGeom>
          <a:solidFill>
            <a:srgbClr val="B5E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914400" y="4323521"/>
            <a:ext cx="1524000" cy="943442"/>
            <a:chOff x="7620000" y="2801226"/>
            <a:chExt cx="3352800" cy="2075574"/>
          </a:xfrm>
        </p:grpSpPr>
        <p:sp>
          <p:nvSpPr>
            <p:cNvPr id="40" name="AutoShape 5"/>
            <p:cNvSpPr>
              <a:spLocks noChangeArrowheads="1"/>
            </p:cNvSpPr>
            <p:nvPr/>
          </p:nvSpPr>
          <p:spPr bwMode="auto">
            <a:xfrm>
              <a:off x="82296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 rot="10800000">
              <a:off x="7848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 rot="10800000">
              <a:off x="8610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43" name="AutoShape 12"/>
            <p:cNvCxnSpPr>
              <a:cxnSpLocks noChangeShapeType="1"/>
              <a:stCxn id="40" idx="3"/>
              <a:endCxn id="41" idx="3"/>
            </p:cNvCxnSpPr>
            <p:nvPr/>
          </p:nvCxnSpPr>
          <p:spPr bwMode="auto">
            <a:xfrm flipH="1">
              <a:off x="8039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4" name="AutoShape 13"/>
            <p:cNvCxnSpPr>
              <a:cxnSpLocks noChangeShapeType="1"/>
              <a:stCxn id="40" idx="3"/>
              <a:endCxn id="42" idx="3"/>
            </p:cNvCxnSpPr>
            <p:nvPr/>
          </p:nvCxnSpPr>
          <p:spPr bwMode="auto">
            <a:xfrm>
              <a:off x="8420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9" name="AutoShape 5"/>
            <p:cNvSpPr>
              <a:spLocks noChangeArrowheads="1"/>
            </p:cNvSpPr>
            <p:nvPr/>
          </p:nvSpPr>
          <p:spPr bwMode="auto">
            <a:xfrm>
              <a:off x="99822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0" name="AutoShape 6"/>
            <p:cNvSpPr>
              <a:spLocks noChangeArrowheads="1"/>
            </p:cNvSpPr>
            <p:nvPr/>
          </p:nvSpPr>
          <p:spPr bwMode="auto">
            <a:xfrm rot="10800000">
              <a:off x="9601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 rot="10800000">
              <a:off x="10363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52" name="AutoShape 12"/>
            <p:cNvCxnSpPr>
              <a:cxnSpLocks noChangeShapeType="1"/>
              <a:stCxn id="49" idx="3"/>
              <a:endCxn id="50" idx="3"/>
            </p:cNvCxnSpPr>
            <p:nvPr/>
          </p:nvCxnSpPr>
          <p:spPr bwMode="auto">
            <a:xfrm flipH="1">
              <a:off x="9791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13"/>
            <p:cNvCxnSpPr>
              <a:cxnSpLocks noChangeShapeType="1"/>
              <a:stCxn id="49" idx="3"/>
              <a:endCxn id="51" idx="3"/>
            </p:cNvCxnSpPr>
            <p:nvPr/>
          </p:nvCxnSpPr>
          <p:spPr bwMode="auto">
            <a:xfrm>
              <a:off x="10172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" name="AutoShape 12"/>
            <p:cNvCxnSpPr>
              <a:cxnSpLocks noChangeShapeType="1"/>
              <a:stCxn id="58" idx="0"/>
              <a:endCxn id="40" idx="0"/>
            </p:cNvCxnSpPr>
            <p:nvPr/>
          </p:nvCxnSpPr>
          <p:spPr bwMode="auto">
            <a:xfrm flipH="1">
              <a:off x="8420100" y="3106025"/>
              <a:ext cx="838200" cy="3229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5" name="AutoShape 13"/>
            <p:cNvCxnSpPr>
              <a:cxnSpLocks noChangeShapeType="1"/>
              <a:stCxn id="58" idx="0"/>
              <a:endCxn id="49" idx="0"/>
            </p:cNvCxnSpPr>
            <p:nvPr/>
          </p:nvCxnSpPr>
          <p:spPr bwMode="auto">
            <a:xfrm>
              <a:off x="9258300" y="3106025"/>
              <a:ext cx="914399" cy="322973"/>
            </a:xfrm>
            <a:prstGeom prst="straightConnector1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</p:cxn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 rot="10800000">
              <a:off x="9067800" y="2801226"/>
              <a:ext cx="381000" cy="304799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AutoShape 5"/>
            <p:cNvSpPr>
              <a:spLocks noChangeArrowheads="1"/>
            </p:cNvSpPr>
            <p:nvPr/>
          </p:nvSpPr>
          <p:spPr bwMode="auto">
            <a:xfrm>
              <a:off x="7620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AutoShape 5"/>
            <p:cNvSpPr>
              <a:spLocks noChangeArrowheads="1"/>
            </p:cNvSpPr>
            <p:nvPr/>
          </p:nvSpPr>
          <p:spPr bwMode="auto">
            <a:xfrm>
              <a:off x="8001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3" name="AutoShape 12"/>
            <p:cNvCxnSpPr>
              <a:cxnSpLocks noChangeShapeType="1"/>
              <a:stCxn id="41" idx="0"/>
              <a:endCxn id="61" idx="0"/>
            </p:cNvCxnSpPr>
            <p:nvPr/>
          </p:nvCxnSpPr>
          <p:spPr bwMode="auto">
            <a:xfrm flipH="1">
              <a:off x="78105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4" name="AutoShape 13"/>
            <p:cNvCxnSpPr>
              <a:cxnSpLocks noChangeShapeType="1"/>
              <a:stCxn id="41" idx="0"/>
              <a:endCxn id="62" idx="0"/>
            </p:cNvCxnSpPr>
            <p:nvPr/>
          </p:nvCxnSpPr>
          <p:spPr bwMode="auto">
            <a:xfrm>
              <a:off x="80391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5"/>
            <p:cNvSpPr>
              <a:spLocks noChangeArrowheads="1"/>
            </p:cNvSpPr>
            <p:nvPr/>
          </p:nvSpPr>
          <p:spPr bwMode="auto">
            <a:xfrm>
              <a:off x="8458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5"/>
            <p:cNvSpPr>
              <a:spLocks noChangeArrowheads="1"/>
            </p:cNvSpPr>
            <p:nvPr/>
          </p:nvSpPr>
          <p:spPr bwMode="auto">
            <a:xfrm>
              <a:off x="8839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2" name="AutoShape 12"/>
            <p:cNvCxnSpPr>
              <a:cxnSpLocks noChangeShapeType="1"/>
              <a:stCxn id="42" idx="0"/>
              <a:endCxn id="70" idx="0"/>
            </p:cNvCxnSpPr>
            <p:nvPr/>
          </p:nvCxnSpPr>
          <p:spPr bwMode="auto">
            <a:xfrm flipH="1">
              <a:off x="8648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3" name="AutoShape 13"/>
            <p:cNvCxnSpPr>
              <a:cxnSpLocks noChangeShapeType="1"/>
              <a:stCxn id="42" idx="0"/>
              <a:endCxn id="71" idx="0"/>
            </p:cNvCxnSpPr>
            <p:nvPr/>
          </p:nvCxnSpPr>
          <p:spPr bwMode="auto">
            <a:xfrm>
              <a:off x="8801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6" name="AutoShape 5"/>
            <p:cNvSpPr>
              <a:spLocks noChangeArrowheads="1"/>
            </p:cNvSpPr>
            <p:nvPr/>
          </p:nvSpPr>
          <p:spPr bwMode="auto">
            <a:xfrm>
              <a:off x="9372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7" name="AutoShape 5"/>
            <p:cNvSpPr>
              <a:spLocks noChangeArrowheads="1"/>
            </p:cNvSpPr>
            <p:nvPr/>
          </p:nvSpPr>
          <p:spPr bwMode="auto">
            <a:xfrm>
              <a:off x="9753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8" name="AutoShape 12"/>
            <p:cNvCxnSpPr>
              <a:cxnSpLocks noChangeShapeType="1"/>
              <a:endCxn id="76" idx="0"/>
            </p:cNvCxnSpPr>
            <p:nvPr/>
          </p:nvCxnSpPr>
          <p:spPr bwMode="auto">
            <a:xfrm flipH="1">
              <a:off x="9563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9" name="AutoShape 13"/>
            <p:cNvCxnSpPr>
              <a:cxnSpLocks noChangeShapeType="1"/>
              <a:endCxn id="77" idx="0"/>
            </p:cNvCxnSpPr>
            <p:nvPr/>
          </p:nvCxnSpPr>
          <p:spPr bwMode="auto">
            <a:xfrm>
              <a:off x="9791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80" name="AutoShape 5"/>
            <p:cNvSpPr>
              <a:spLocks noChangeArrowheads="1"/>
            </p:cNvSpPr>
            <p:nvPr/>
          </p:nvSpPr>
          <p:spPr bwMode="auto">
            <a:xfrm>
              <a:off x="10210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1" name="AutoShape 5"/>
            <p:cNvSpPr>
              <a:spLocks noChangeArrowheads="1"/>
            </p:cNvSpPr>
            <p:nvPr/>
          </p:nvSpPr>
          <p:spPr bwMode="auto">
            <a:xfrm>
              <a:off x="10591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82" name="AutoShape 12"/>
            <p:cNvCxnSpPr>
              <a:cxnSpLocks noChangeShapeType="1"/>
              <a:endCxn id="80" idx="0"/>
            </p:cNvCxnSpPr>
            <p:nvPr/>
          </p:nvCxnSpPr>
          <p:spPr bwMode="auto">
            <a:xfrm flipH="1">
              <a:off x="104013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3" name="AutoShape 13"/>
            <p:cNvCxnSpPr>
              <a:cxnSpLocks noChangeShapeType="1"/>
              <a:endCxn id="81" idx="0"/>
            </p:cNvCxnSpPr>
            <p:nvPr/>
          </p:nvCxnSpPr>
          <p:spPr bwMode="auto">
            <a:xfrm>
              <a:off x="105537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6" name="TextBox 85"/>
          <p:cNvSpPr txBox="1"/>
          <p:nvPr/>
        </p:nvSpPr>
        <p:spPr>
          <a:xfrm>
            <a:off x="3285392" y="4552121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0.1          0.9</a:t>
            </a:r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auto">
          <a:xfrm>
            <a:off x="5943600" y="3485320"/>
            <a:ext cx="5918200" cy="323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Answer: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Expectimax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!</a:t>
            </a:r>
            <a:endParaRPr lang="en-US" sz="2400" kern="0" noProof="0" dirty="0">
              <a:solidFill>
                <a:schemeClr val="accent2"/>
              </a:solidFill>
              <a:latin typeface="Calibri" pitchFamily="34" charset="0"/>
            </a:endParaRP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To figure out EACH chance node’s probabilities, you have to run a simulation of your opponent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This</a:t>
            </a:r>
            <a:r>
              <a:rPr kumimoji="0" lang="en-US" sz="2000" b="0" i="0" u="none" strike="noStrike" kern="0" cap="none" spc="0" normalizeH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kind of thing gets very slow very quickly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</a:rPr>
              <a:t>Even worse if you have to simulate your opponent simulating you…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… except for </a:t>
            </a:r>
            <a:r>
              <a:rPr lang="en-US" sz="2000" kern="0" noProof="0" dirty="0" err="1">
                <a:latin typeface="Calibri" pitchFamily="34" charset="0"/>
              </a:rPr>
              <a:t>minimax</a:t>
            </a:r>
            <a:r>
              <a:rPr lang="en-US" sz="2000" kern="0" noProof="0" dirty="0">
                <a:latin typeface="Calibri" pitchFamily="34" charset="0"/>
              </a:rPr>
              <a:t>, which</a:t>
            </a:r>
            <a:r>
              <a:rPr lang="en-US" sz="2000" kern="0" dirty="0">
                <a:latin typeface="Calibri" pitchFamily="34" charset="0"/>
              </a:rPr>
              <a:t> has the nice property that it all collapses into one game tree</a:t>
            </a:r>
            <a:endParaRPr lang="en-US" sz="2000" kern="0" noProof="0" dirty="0">
              <a:latin typeface="Calibri" pitchFamily="34" charset="0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3429000" y="3485321"/>
            <a:ext cx="2133600" cy="2286000"/>
            <a:chOff x="3429000" y="3048000"/>
            <a:chExt cx="2133600" cy="2286000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4364038" y="3048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" name="AutoShape 28"/>
            <p:cNvCxnSpPr>
              <a:cxnSpLocks noChangeShapeType="1"/>
              <a:stCxn id="4" idx="3"/>
              <a:endCxn id="11" idx="0"/>
            </p:cNvCxnSpPr>
            <p:nvPr/>
          </p:nvCxnSpPr>
          <p:spPr bwMode="auto">
            <a:xfrm flipH="1">
              <a:off x="3935413" y="3276600"/>
              <a:ext cx="571500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" name="AutoShape 29"/>
            <p:cNvCxnSpPr>
              <a:cxnSpLocks noChangeShapeType="1"/>
              <a:stCxn id="4" idx="3"/>
              <a:endCxn id="12" idx="0"/>
            </p:cNvCxnSpPr>
            <p:nvPr/>
          </p:nvCxnSpPr>
          <p:spPr bwMode="auto">
            <a:xfrm>
              <a:off x="4506913" y="3276600"/>
              <a:ext cx="573087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" name="AutoShape 30"/>
            <p:cNvCxnSpPr>
              <a:cxnSpLocks noChangeShapeType="1"/>
              <a:stCxn id="11" idx="4"/>
              <a:endCxn id="18" idx="0"/>
            </p:cNvCxnSpPr>
            <p:nvPr/>
          </p:nvCxnSpPr>
          <p:spPr bwMode="auto">
            <a:xfrm flipH="1">
              <a:off x="3648075" y="4021138"/>
              <a:ext cx="286544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" name="AutoShape 31"/>
            <p:cNvCxnSpPr>
              <a:cxnSpLocks noChangeShapeType="1"/>
              <a:stCxn id="11" idx="4"/>
              <a:endCxn id="21" idx="0"/>
            </p:cNvCxnSpPr>
            <p:nvPr/>
          </p:nvCxnSpPr>
          <p:spPr bwMode="auto">
            <a:xfrm>
              <a:off x="3934619" y="4021138"/>
              <a:ext cx="246856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" name="AutoShape 32"/>
            <p:cNvCxnSpPr>
              <a:cxnSpLocks noChangeShapeType="1"/>
              <a:stCxn id="12" idx="4"/>
              <a:endCxn id="27" idx="0"/>
            </p:cNvCxnSpPr>
            <p:nvPr/>
          </p:nvCxnSpPr>
          <p:spPr bwMode="auto">
            <a:xfrm flipH="1">
              <a:off x="4810125" y="4021138"/>
              <a:ext cx="26987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33"/>
            <p:cNvCxnSpPr>
              <a:cxnSpLocks noChangeShapeType="1"/>
              <a:stCxn id="12" idx="4"/>
              <a:endCxn id="28" idx="0"/>
            </p:cNvCxnSpPr>
            <p:nvPr/>
          </p:nvCxnSpPr>
          <p:spPr bwMode="auto">
            <a:xfrm>
              <a:off x="5080000" y="4021138"/>
              <a:ext cx="26352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3790950" y="37353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4937125" y="37353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43"/>
            <p:cNvCxnSpPr>
              <a:cxnSpLocks noChangeShapeType="1"/>
            </p:cNvCxnSpPr>
            <p:nvPr/>
          </p:nvCxnSpPr>
          <p:spPr bwMode="auto">
            <a:xfrm>
              <a:off x="3657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7" name="Line 44"/>
            <p:cNvSpPr>
              <a:spLocks noChangeShapeType="1"/>
            </p:cNvSpPr>
            <p:nvPr/>
          </p:nvSpPr>
          <p:spPr bwMode="auto">
            <a:xfrm flipH="1">
              <a:off x="3429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AutoShape 45"/>
            <p:cNvSpPr>
              <a:spLocks noChangeArrowheads="1"/>
            </p:cNvSpPr>
            <p:nvPr/>
          </p:nvSpPr>
          <p:spPr bwMode="auto">
            <a:xfrm>
              <a:off x="35052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45"/>
            <p:cNvSpPr>
              <a:spLocks noChangeArrowheads="1"/>
            </p:cNvSpPr>
            <p:nvPr/>
          </p:nvSpPr>
          <p:spPr bwMode="auto">
            <a:xfrm>
              <a:off x="40386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utoShape 45"/>
            <p:cNvSpPr>
              <a:spLocks noChangeArrowheads="1"/>
            </p:cNvSpPr>
            <p:nvPr/>
          </p:nvSpPr>
          <p:spPr bwMode="auto">
            <a:xfrm>
              <a:off x="46672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45"/>
            <p:cNvSpPr>
              <a:spLocks noChangeArrowheads="1"/>
            </p:cNvSpPr>
            <p:nvPr/>
          </p:nvSpPr>
          <p:spPr bwMode="auto">
            <a:xfrm>
              <a:off x="52006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89" name="AutoShape 43"/>
            <p:cNvCxnSpPr>
              <a:cxnSpLocks noChangeShapeType="1"/>
            </p:cNvCxnSpPr>
            <p:nvPr/>
          </p:nvCxnSpPr>
          <p:spPr bwMode="auto">
            <a:xfrm>
              <a:off x="4191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0" name="Line 44"/>
            <p:cNvSpPr>
              <a:spLocks noChangeShapeType="1"/>
            </p:cNvSpPr>
            <p:nvPr/>
          </p:nvSpPr>
          <p:spPr bwMode="auto">
            <a:xfrm flipH="1">
              <a:off x="3962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1" name="AutoShape 43"/>
            <p:cNvCxnSpPr>
              <a:cxnSpLocks noChangeShapeType="1"/>
            </p:cNvCxnSpPr>
            <p:nvPr/>
          </p:nvCxnSpPr>
          <p:spPr bwMode="auto">
            <a:xfrm>
              <a:off x="4800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2" name="Line 44"/>
            <p:cNvSpPr>
              <a:spLocks noChangeShapeType="1"/>
            </p:cNvSpPr>
            <p:nvPr/>
          </p:nvSpPr>
          <p:spPr bwMode="auto">
            <a:xfrm flipH="1">
              <a:off x="4572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3" name="AutoShape 43"/>
            <p:cNvCxnSpPr>
              <a:cxnSpLocks noChangeShapeType="1"/>
            </p:cNvCxnSpPr>
            <p:nvPr/>
          </p:nvCxnSpPr>
          <p:spPr bwMode="auto">
            <a:xfrm>
              <a:off x="5334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4" name="Line 44"/>
            <p:cNvSpPr>
              <a:spLocks noChangeShapeType="1"/>
            </p:cNvSpPr>
            <p:nvPr/>
          </p:nvSpPr>
          <p:spPr bwMode="auto">
            <a:xfrm flipH="1">
              <a:off x="5105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46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7471" y="1340652"/>
            <a:ext cx="8362412" cy="438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624185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130" y="2727044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2275" y="2881680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484864" cy="1143000"/>
          </a:xfrm>
        </p:spPr>
        <p:txBody>
          <a:bodyPr>
            <a:noAutofit/>
          </a:bodyPr>
          <a:lstStyle/>
          <a:p>
            <a:r>
              <a:rPr lang="en-US" sz="4800" dirty="0"/>
              <a:t>The Dangers of Optimism and Pessimism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752744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1752744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the worst case when it’s not likely</a:t>
            </a:r>
          </a:p>
        </p:txBody>
      </p:sp>
    </p:spTree>
    <p:extLst>
      <p:ext uri="{BB962C8B-B14F-4D97-AF65-F5344CB8AC3E}">
        <p14:creationId xmlns:p14="http://schemas.microsoft.com/office/powerpoint/2010/main" val="120237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pic>
        <p:nvPicPr>
          <p:cNvPr id="15363" name="Picture 2" descr="\\.host\Shared Folders\Shared with PC\images\min-vs-exp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52600"/>
            <a:ext cx="32893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Adversarial 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483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5"/>
          <p:cNvSpPr txBox="1">
            <a:spLocks noChangeArrowheads="1"/>
          </p:cNvSpPr>
          <p:nvPr/>
        </p:nvSpPr>
        <p:spPr bwMode="auto">
          <a:xfrm>
            <a:off x="8107411" y="6488668"/>
            <a:ext cx="4056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[Demos: world assumptions (L7D3,4,5,6)]</a:t>
            </a:r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8545068" y="5105400"/>
            <a:ext cx="2961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15384" name="TextBox 7"/>
          <p:cNvSpPr txBox="1">
            <a:spLocks noChangeArrowheads="1"/>
          </p:cNvSpPr>
          <p:nvPr/>
        </p:nvSpPr>
        <p:spPr bwMode="auto">
          <a:xfrm>
            <a:off x="1066800" y="6059269"/>
            <a:ext cx="67200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Pacman</a:t>
            </a:r>
            <a:r>
              <a:rPr lang="en-US" dirty="0">
                <a:latin typeface="Calibri" pitchFamily="34" charset="0"/>
              </a:rPr>
              <a:t> used depth 4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avoids trouble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Ghost used depth 2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seeks </a:t>
            </a:r>
            <a:r>
              <a:rPr lang="en-US" dirty="0" err="1">
                <a:latin typeface="Calibri" pitchFamily="34" charset="0"/>
              </a:rPr>
              <a:t>Pacman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0" y="2971800"/>
            <a:ext cx="1524000" cy="762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677400" y="4114800"/>
            <a:ext cx="1600200" cy="762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677400" y="2895600"/>
            <a:ext cx="1600200" cy="838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3800" y="4038600"/>
            <a:ext cx="1676400" cy="838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1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pic>
        <p:nvPicPr>
          <p:cNvPr id="15363" name="Picture 2" descr="\\.host\Shared Folders\Shared with PC\images\min-vs-exp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52600"/>
            <a:ext cx="32893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Adversarial 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483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5"/>
          <p:cNvSpPr txBox="1">
            <a:spLocks noChangeArrowheads="1"/>
          </p:cNvSpPr>
          <p:nvPr/>
        </p:nvSpPr>
        <p:spPr bwMode="auto">
          <a:xfrm>
            <a:off x="8107411" y="6488668"/>
            <a:ext cx="4056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[Demos: world assumptions (L7D3,4,5,6)]</a:t>
            </a:r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8545068" y="5105400"/>
            <a:ext cx="2961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15384" name="TextBox 7"/>
          <p:cNvSpPr txBox="1">
            <a:spLocks noChangeArrowheads="1"/>
          </p:cNvSpPr>
          <p:nvPr/>
        </p:nvSpPr>
        <p:spPr bwMode="auto">
          <a:xfrm>
            <a:off x="1066800" y="6059269"/>
            <a:ext cx="67200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Pacman</a:t>
            </a:r>
            <a:r>
              <a:rPr lang="en-US" dirty="0">
                <a:latin typeface="Calibri" pitchFamily="34" charset="0"/>
              </a:rPr>
              <a:t> used depth 4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avoids trouble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Ghost used depth 2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seeks </a:t>
            </a:r>
            <a:r>
              <a:rPr lang="en-US" dirty="0" err="1">
                <a:latin typeface="Calibri" pitchFamily="34" charset="0"/>
              </a:rPr>
              <a:t>Pacman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395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143001"/>
            <a:ext cx="829055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9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3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43000"/>
            <a:ext cx="83820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4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430338"/>
            <a:ext cx="516255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Game Types</a:t>
            </a:r>
          </a:p>
        </p:txBody>
      </p:sp>
    </p:spTree>
    <p:extLst>
      <p:ext uri="{BB962C8B-B14F-4D97-AF65-F5344CB8AC3E}">
        <p14:creationId xmlns:p14="http://schemas.microsoft.com/office/powerpoint/2010/main" val="3314002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8250" y="2036502"/>
            <a:ext cx="2432553" cy="27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Mixed Layer Types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24536" y="2036502"/>
            <a:ext cx="4493458" cy="5029200"/>
          </a:xfrm>
        </p:spPr>
        <p:txBody>
          <a:bodyPr>
            <a:normAutofit/>
          </a:bodyPr>
          <a:lstStyle/>
          <a:p>
            <a:r>
              <a:rPr lang="en-US" sz="2800" dirty="0"/>
              <a:t>E.g. Backgammon</a:t>
            </a:r>
          </a:p>
          <a:p>
            <a:r>
              <a:rPr lang="en-US" sz="2800" dirty="0" err="1"/>
              <a:t>Expectiminimax</a:t>
            </a:r>
            <a:endParaRPr lang="en-US" sz="2800" dirty="0"/>
          </a:p>
          <a:p>
            <a:pPr lvl="1"/>
            <a:r>
              <a:rPr lang="en-US" sz="2400" dirty="0"/>
              <a:t>Environment is an extra “random agent” player that moves after each min/max agent</a:t>
            </a:r>
          </a:p>
          <a:p>
            <a:pPr lvl="1"/>
            <a:r>
              <a:rPr lang="en-US" sz="2400" dirty="0"/>
              <a:t>Each node computes the appropriate combination of its children</a:t>
            </a:r>
          </a:p>
          <a:p>
            <a:pPr lvl="1"/>
            <a:endParaRPr lang="en-US" sz="2200" dirty="0"/>
          </a:p>
          <a:p>
            <a:endParaRPr lang="en-US" sz="2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2865" y="1219200"/>
            <a:ext cx="1045620" cy="1033462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4200" y="3310622"/>
            <a:ext cx="928884" cy="1032093"/>
          </a:xfrm>
          <a:prstGeom prst="rect">
            <a:avLst/>
          </a:prstGeom>
          <a:noFill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542" y="2258167"/>
            <a:ext cx="909315" cy="1018433"/>
          </a:xfrm>
          <a:prstGeom prst="rect">
            <a:avLst/>
          </a:prstGeom>
          <a:noFill/>
        </p:spPr>
      </p:pic>
      <p:grpSp>
        <p:nvGrpSpPr>
          <p:cNvPr id="60" name="Group 59"/>
          <p:cNvGrpSpPr/>
          <p:nvPr/>
        </p:nvGrpSpPr>
        <p:grpSpPr>
          <a:xfrm>
            <a:off x="7782715" y="1430337"/>
            <a:ext cx="3048000" cy="3352800"/>
            <a:chOff x="7315200" y="1539240"/>
            <a:chExt cx="2133600" cy="2346960"/>
          </a:xfrm>
        </p:grpSpPr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8229600" y="153924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28"/>
            <p:cNvCxnSpPr>
              <a:cxnSpLocks noChangeShapeType="1"/>
              <a:stCxn id="15" idx="3"/>
              <a:endCxn id="22" idx="0"/>
            </p:cNvCxnSpPr>
            <p:nvPr/>
          </p:nvCxnSpPr>
          <p:spPr bwMode="auto">
            <a:xfrm flipH="1">
              <a:off x="7720807" y="1767840"/>
              <a:ext cx="651669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" name="AutoShape 29"/>
            <p:cNvCxnSpPr>
              <a:cxnSpLocks noChangeShapeType="1"/>
              <a:stCxn id="15" idx="3"/>
              <a:endCxn id="23" idx="0"/>
            </p:cNvCxnSpPr>
            <p:nvPr/>
          </p:nvCxnSpPr>
          <p:spPr bwMode="auto">
            <a:xfrm>
              <a:off x="8372475" y="1767840"/>
              <a:ext cx="646112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8" name="AutoShape 30"/>
            <p:cNvCxnSpPr>
              <a:cxnSpLocks noChangeShapeType="1"/>
              <a:stCxn id="22" idx="4"/>
              <a:endCxn id="30" idx="3"/>
            </p:cNvCxnSpPr>
            <p:nvPr/>
          </p:nvCxnSpPr>
          <p:spPr bwMode="auto">
            <a:xfrm flipH="1">
              <a:off x="7458075" y="2573338"/>
              <a:ext cx="262731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9" name="AutoShape 31"/>
            <p:cNvCxnSpPr>
              <a:cxnSpLocks noChangeShapeType="1"/>
              <a:stCxn id="22" idx="4"/>
              <a:endCxn id="31" idx="3"/>
            </p:cNvCxnSpPr>
            <p:nvPr/>
          </p:nvCxnSpPr>
          <p:spPr bwMode="auto">
            <a:xfrm>
              <a:off x="7720806" y="2573338"/>
              <a:ext cx="289719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32"/>
            <p:cNvCxnSpPr>
              <a:cxnSpLocks noChangeShapeType="1"/>
              <a:stCxn id="23" idx="4"/>
              <a:endCxn id="32" idx="3"/>
            </p:cNvCxnSpPr>
            <p:nvPr/>
          </p:nvCxnSpPr>
          <p:spPr bwMode="auto">
            <a:xfrm flipH="1">
              <a:off x="8753475" y="2573338"/>
              <a:ext cx="265112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1" name="AutoShape 33"/>
            <p:cNvCxnSpPr>
              <a:cxnSpLocks noChangeShapeType="1"/>
              <a:stCxn id="23" idx="4"/>
              <a:endCxn id="33" idx="3"/>
            </p:cNvCxnSpPr>
            <p:nvPr/>
          </p:nvCxnSpPr>
          <p:spPr bwMode="auto">
            <a:xfrm>
              <a:off x="9018587" y="2573338"/>
              <a:ext cx="287338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2" name="Oval 34"/>
            <p:cNvSpPr>
              <a:spLocks noChangeArrowheads="1"/>
            </p:cNvSpPr>
            <p:nvPr/>
          </p:nvSpPr>
          <p:spPr bwMode="auto">
            <a:xfrm>
              <a:off x="7577137" y="22875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35"/>
            <p:cNvSpPr>
              <a:spLocks noChangeArrowheads="1"/>
            </p:cNvSpPr>
            <p:nvPr/>
          </p:nvSpPr>
          <p:spPr bwMode="auto">
            <a:xfrm>
              <a:off x="8875712" y="22875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27"/>
            <p:cNvSpPr>
              <a:spLocks noChangeArrowheads="1"/>
            </p:cNvSpPr>
            <p:nvPr/>
          </p:nvSpPr>
          <p:spPr bwMode="auto">
            <a:xfrm rot="10800000">
              <a:off x="73152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27"/>
            <p:cNvSpPr>
              <a:spLocks noChangeArrowheads="1"/>
            </p:cNvSpPr>
            <p:nvPr/>
          </p:nvSpPr>
          <p:spPr bwMode="auto">
            <a:xfrm rot="10800000">
              <a:off x="78676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 rot="10800000">
              <a:off x="86106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AutoShape 27"/>
            <p:cNvSpPr>
              <a:spLocks noChangeArrowheads="1"/>
            </p:cNvSpPr>
            <p:nvPr/>
          </p:nvSpPr>
          <p:spPr bwMode="auto">
            <a:xfrm rot="10800000">
              <a:off x="91630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" name="AutoShape 32"/>
            <p:cNvCxnSpPr>
              <a:cxnSpLocks noChangeShapeType="1"/>
              <a:stCxn id="30" idx="0"/>
            </p:cNvCxnSpPr>
            <p:nvPr/>
          </p:nvCxnSpPr>
          <p:spPr bwMode="auto">
            <a:xfrm flipH="1">
              <a:off x="7315200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3" name="AutoShape 33"/>
            <p:cNvCxnSpPr>
              <a:cxnSpLocks noChangeShapeType="1"/>
              <a:stCxn id="30" idx="0"/>
            </p:cNvCxnSpPr>
            <p:nvPr/>
          </p:nvCxnSpPr>
          <p:spPr bwMode="auto">
            <a:xfrm>
              <a:off x="74580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8" name="AutoShape 32"/>
            <p:cNvCxnSpPr>
              <a:cxnSpLocks noChangeShapeType="1"/>
              <a:stCxn id="31" idx="0"/>
            </p:cNvCxnSpPr>
            <p:nvPr/>
          </p:nvCxnSpPr>
          <p:spPr bwMode="auto">
            <a:xfrm flipH="1">
              <a:off x="7848601" y="3352800"/>
              <a:ext cx="16192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" name="AutoShape 33"/>
            <p:cNvCxnSpPr>
              <a:cxnSpLocks noChangeShapeType="1"/>
              <a:stCxn id="31" idx="0"/>
            </p:cNvCxnSpPr>
            <p:nvPr/>
          </p:nvCxnSpPr>
          <p:spPr bwMode="auto">
            <a:xfrm>
              <a:off x="8010525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2" name="AutoShape 32"/>
            <p:cNvCxnSpPr>
              <a:cxnSpLocks noChangeShapeType="1"/>
              <a:stCxn id="32" idx="0"/>
            </p:cNvCxnSpPr>
            <p:nvPr/>
          </p:nvCxnSpPr>
          <p:spPr bwMode="auto">
            <a:xfrm flipH="1">
              <a:off x="8610601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33"/>
            <p:cNvCxnSpPr>
              <a:cxnSpLocks noChangeShapeType="1"/>
              <a:stCxn id="32" idx="0"/>
            </p:cNvCxnSpPr>
            <p:nvPr/>
          </p:nvCxnSpPr>
          <p:spPr bwMode="auto">
            <a:xfrm>
              <a:off x="87534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6" name="AutoShape 32"/>
            <p:cNvCxnSpPr>
              <a:cxnSpLocks noChangeShapeType="1"/>
              <a:stCxn id="33" idx="0"/>
            </p:cNvCxnSpPr>
            <p:nvPr/>
          </p:nvCxnSpPr>
          <p:spPr bwMode="auto">
            <a:xfrm flipH="1">
              <a:off x="9144000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7" name="AutoShape 33"/>
            <p:cNvCxnSpPr>
              <a:cxnSpLocks noChangeShapeType="1"/>
              <a:stCxn id="33" idx="0"/>
            </p:cNvCxnSpPr>
            <p:nvPr/>
          </p:nvCxnSpPr>
          <p:spPr bwMode="auto">
            <a:xfrm>
              <a:off x="9305925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214895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Backgammon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9366"/>
            <a:ext cx="6553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Dice rolls increase </a:t>
            </a:r>
            <a:r>
              <a:rPr lang="en-US" sz="2200" i="1" dirty="0"/>
              <a:t>b</a:t>
            </a:r>
            <a:r>
              <a:rPr lang="en-US" sz="2200" dirty="0"/>
              <a:t>: 21 possible rolls with 2 dice</a:t>
            </a:r>
          </a:p>
          <a:p>
            <a:pPr lvl="1"/>
            <a:r>
              <a:rPr lang="en-US" sz="2000" dirty="0"/>
              <a:t>Backgammon </a:t>
            </a:r>
            <a:r>
              <a:rPr lang="en-US" sz="2000" dirty="0">
                <a:sym typeface="Symbol" pitchFamily="18" charset="2"/>
              </a:rPr>
              <a:t></a:t>
            </a:r>
            <a:r>
              <a:rPr lang="en-US" sz="2000" dirty="0"/>
              <a:t> 20 legal moves</a:t>
            </a:r>
          </a:p>
          <a:p>
            <a:pPr lvl="1"/>
            <a:r>
              <a:rPr lang="en-US" sz="2000" dirty="0"/>
              <a:t>Depth 2 (+ current move) = 20 x (21 x 20)</a:t>
            </a:r>
            <a:r>
              <a:rPr lang="en-US" sz="2000" baseline="30000" dirty="0"/>
              <a:t>3</a:t>
            </a:r>
            <a:r>
              <a:rPr lang="en-US" sz="2000" dirty="0"/>
              <a:t> = 1.2 x 10</a:t>
            </a:r>
            <a:r>
              <a:rPr lang="en-US" sz="2000" baseline="30000" dirty="0"/>
              <a:t>9</a:t>
            </a:r>
          </a:p>
          <a:p>
            <a:pPr lvl="4"/>
            <a:endParaRPr lang="en-US" sz="1200" dirty="0"/>
          </a:p>
          <a:p>
            <a:r>
              <a:rPr lang="en-US" sz="2200" dirty="0"/>
              <a:t>As depth increases, probability of reaching a given search node shrinks</a:t>
            </a:r>
          </a:p>
          <a:p>
            <a:pPr lvl="1"/>
            <a:r>
              <a:rPr lang="en-US" sz="2000" dirty="0"/>
              <a:t>So usefulness of search is diminished</a:t>
            </a:r>
          </a:p>
          <a:p>
            <a:pPr lvl="1"/>
            <a:r>
              <a:rPr lang="en-US" sz="2000" dirty="0"/>
              <a:t>So limiting depth is less damaging</a:t>
            </a:r>
          </a:p>
          <a:p>
            <a:pPr lvl="1"/>
            <a:r>
              <a:rPr lang="en-US" sz="2000" dirty="0"/>
              <a:t>But pruning is trickier…</a:t>
            </a:r>
          </a:p>
          <a:p>
            <a:pPr lvl="4"/>
            <a:endParaRPr lang="en-US" sz="1200" dirty="0"/>
          </a:p>
          <a:p>
            <a:r>
              <a:rPr lang="en-US" sz="2200" dirty="0"/>
              <a:t>Historic AI: </a:t>
            </a:r>
            <a:r>
              <a:rPr lang="en-US" sz="2200" dirty="0" err="1"/>
              <a:t>TDGammon</a:t>
            </a:r>
            <a:r>
              <a:rPr lang="en-US" sz="2200" dirty="0"/>
              <a:t> uses depth-2 search + very good evaluation function + reinforcement learning: </a:t>
            </a:r>
            <a:br>
              <a:rPr lang="en-US" sz="2200" dirty="0"/>
            </a:br>
            <a:r>
              <a:rPr lang="en-US" sz="2200" dirty="0"/>
              <a:t>world-champion level play</a:t>
            </a:r>
          </a:p>
          <a:p>
            <a:pPr lvl="3"/>
            <a:endParaRPr lang="en-US" sz="1000" dirty="0"/>
          </a:p>
          <a:p>
            <a:r>
              <a:rPr lang="en-US" sz="2200" dirty="0"/>
              <a:t>1</a:t>
            </a:r>
            <a:r>
              <a:rPr lang="en-US" sz="2200" baseline="30000" dirty="0"/>
              <a:t>st</a:t>
            </a:r>
            <a:r>
              <a:rPr lang="en-US" sz="2200" dirty="0"/>
              <a:t> AI world champion in any game! (1992)</a:t>
            </a:r>
          </a:p>
        </p:txBody>
      </p:sp>
      <p:pic>
        <p:nvPicPr>
          <p:cNvPr id="9218" name="Picture 2" descr="http://upload.wikimedia.org/wikipedia/commons/3/30/Backgammon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0452" y="114742"/>
            <a:ext cx="3097696" cy="20651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001000" y="6550223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itchFamily="34" charset="0"/>
              </a:rPr>
              <a:t>Image: Wikipedia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9F2538-C105-5643-90C7-4E55E0FBF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631" y="2280392"/>
            <a:ext cx="4042012" cy="442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57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37112" y="228600"/>
            <a:ext cx="3454888" cy="20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Multi-Agent Utilities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</a:t>
            </a:r>
            <a:r>
              <a:rPr lang="en-US" sz="2400" dirty="0" err="1"/>
              <a:t>minimax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6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6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5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7142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1987" y="1568450"/>
            <a:ext cx="6389338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</a:t>
            </a:r>
          </a:p>
        </p:txBody>
      </p:sp>
    </p:spTree>
    <p:extLst>
      <p:ext uri="{BB962C8B-B14F-4D97-AF65-F5344CB8AC3E}">
        <p14:creationId xmlns:p14="http://schemas.microsoft.com/office/powerpoint/2010/main" val="4061256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4824" y="1504578"/>
            <a:ext cx="3704463" cy="276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Expected Utility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8"/>
            <a:ext cx="79248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Why should we average utilities?  Why not </a:t>
            </a:r>
            <a:r>
              <a:rPr lang="en-US" sz="2400" dirty="0" err="1"/>
              <a:t>minimax</a:t>
            </a:r>
            <a:r>
              <a:rPr lang="en-US" sz="2400" dirty="0"/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Principle of maximum expected utility: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rational agent should chose the action that </a:t>
            </a:r>
            <a:r>
              <a:rPr lang="en-US" sz="2000" dirty="0">
                <a:solidFill>
                  <a:srgbClr val="CC0000"/>
                </a:solidFill>
              </a:rPr>
              <a:t>maximizes its expected utility, given its knowledge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r>
              <a:rPr lang="en-US" sz="2400" dirty="0"/>
              <a:t>Questions:</a:t>
            </a:r>
          </a:p>
          <a:p>
            <a:pPr lvl="1"/>
            <a:r>
              <a:rPr lang="en-US" sz="2000" dirty="0"/>
              <a:t>Where do utilities come from?</a:t>
            </a:r>
          </a:p>
          <a:p>
            <a:pPr lvl="1"/>
            <a:r>
              <a:rPr lang="en-US" sz="2000" dirty="0"/>
              <a:t>How do we know such utilities even exist?</a:t>
            </a:r>
          </a:p>
          <a:p>
            <a:pPr lvl="1"/>
            <a:r>
              <a:rPr lang="en-US" sz="2000" dirty="0"/>
              <a:t>How do we know that averaging even makes sense?</a:t>
            </a:r>
          </a:p>
          <a:p>
            <a:pPr lvl="1"/>
            <a:r>
              <a:rPr lang="en-US" sz="2000" dirty="0"/>
              <a:t>What if our behavior (preferences) can’t be described by utilities?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8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743200" y="2414952"/>
            <a:ext cx="6553200" cy="386864"/>
            <a:chOff x="2743200" y="2414952"/>
            <a:chExt cx="6553200" cy="386864"/>
          </a:xfrm>
        </p:grpSpPr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 rot="10800000">
              <a:off x="2743200" y="2414952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4" name="AutoShape 6"/>
            <p:cNvSpPr>
              <a:spLocks noChangeArrowheads="1"/>
            </p:cNvSpPr>
            <p:nvPr/>
          </p:nvSpPr>
          <p:spPr bwMode="auto">
            <a:xfrm rot="10800000">
              <a:off x="44196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5" name="AutoShape 6"/>
            <p:cNvSpPr>
              <a:spLocks noChangeArrowheads="1"/>
            </p:cNvSpPr>
            <p:nvPr/>
          </p:nvSpPr>
          <p:spPr bwMode="auto">
            <a:xfrm rot="10800000">
              <a:off x="71628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6" name="AutoShape 6"/>
            <p:cNvSpPr>
              <a:spLocks noChangeArrowheads="1"/>
            </p:cNvSpPr>
            <p:nvPr/>
          </p:nvSpPr>
          <p:spPr bwMode="auto">
            <a:xfrm rot="10800000">
              <a:off x="8820150" y="2420816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Utilities to Use?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191000"/>
            <a:ext cx="11049000" cy="2362200"/>
          </a:xfrm>
        </p:spPr>
        <p:txBody>
          <a:bodyPr>
            <a:normAutofit/>
          </a:bodyPr>
          <a:lstStyle/>
          <a:p>
            <a:r>
              <a:rPr lang="en-US" sz="2400" dirty="0"/>
              <a:t>For worst-case </a:t>
            </a:r>
            <a:r>
              <a:rPr lang="en-US" sz="2400" dirty="0" err="1"/>
              <a:t>minimax</a:t>
            </a:r>
            <a:r>
              <a:rPr lang="en-US" sz="2400" dirty="0"/>
              <a:t> reasoning, terminal function scale doesn’t matter</a:t>
            </a:r>
          </a:p>
          <a:p>
            <a:pPr lvl="1"/>
            <a:r>
              <a:rPr lang="en-US" sz="2400" dirty="0"/>
              <a:t>We just want better states to have higher evaluations (get the ordering right)</a:t>
            </a:r>
          </a:p>
          <a:p>
            <a:pPr lvl="1"/>
            <a:r>
              <a:rPr lang="en-US" sz="2400" dirty="0"/>
              <a:t>We call this </a:t>
            </a:r>
            <a:r>
              <a:rPr lang="en-US" sz="2400" dirty="0">
                <a:solidFill>
                  <a:srgbClr val="C00000"/>
                </a:solidFill>
              </a:rPr>
              <a:t>insensitivity to monotonic transformations</a:t>
            </a:r>
          </a:p>
          <a:p>
            <a:pPr lvl="2"/>
            <a:endParaRPr lang="en-US" sz="1600" dirty="0"/>
          </a:p>
          <a:p>
            <a:r>
              <a:rPr lang="en-US" sz="2400" dirty="0"/>
              <a:t>For average-case </a:t>
            </a:r>
            <a:r>
              <a:rPr lang="en-US" sz="2400" dirty="0" err="1"/>
              <a:t>expectimax</a:t>
            </a:r>
            <a:r>
              <a:rPr lang="en-US" sz="2400" dirty="0"/>
              <a:t> reasoning, we need </a:t>
            </a:r>
            <a:r>
              <a:rPr lang="en-US" sz="2400" i="1" dirty="0"/>
              <a:t>magnitudes</a:t>
            </a:r>
            <a:r>
              <a:rPr lang="en-US" sz="2400" dirty="0"/>
              <a:t> to be meaningful</a:t>
            </a:r>
          </a:p>
        </p:txBody>
      </p:sp>
      <p:cxnSp>
        <p:nvCxnSpPr>
          <p:cNvPr id="10260" name="AutoShape 43"/>
          <p:cNvCxnSpPr>
            <a:cxnSpLocks noChangeShapeType="1"/>
            <a:stCxn id="10261" idx="4"/>
            <a:endCxn id="9" idx="0"/>
          </p:cNvCxnSpPr>
          <p:nvPr/>
        </p:nvCxnSpPr>
        <p:spPr bwMode="auto">
          <a:xfrm rot="16200000" flipH="1">
            <a:off x="30051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" name="Rectangle 7"/>
          <p:cNvSpPr/>
          <p:nvPr/>
        </p:nvSpPr>
        <p:spPr bwMode="auto">
          <a:xfrm>
            <a:off x="24384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9718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</a:t>
            </a:r>
          </a:p>
        </p:txBody>
      </p:sp>
      <p:cxnSp>
        <p:nvCxnSpPr>
          <p:cNvPr id="10264" name="AutoShape 43"/>
          <p:cNvCxnSpPr>
            <a:cxnSpLocks noChangeShapeType="1"/>
            <a:stCxn id="10261" idx="4"/>
            <a:endCxn id="8" idx="0"/>
          </p:cNvCxnSpPr>
          <p:nvPr/>
        </p:nvCxnSpPr>
        <p:spPr bwMode="auto">
          <a:xfrm rot="5400000">
            <a:off x="27003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5" name="AutoShape 43"/>
          <p:cNvCxnSpPr>
            <a:cxnSpLocks noChangeShapeType="1"/>
            <a:stCxn id="10266" idx="4"/>
            <a:endCxn id="21" idx="0"/>
          </p:cNvCxnSpPr>
          <p:nvPr/>
        </p:nvCxnSpPr>
        <p:spPr bwMode="auto">
          <a:xfrm rot="16200000" flipH="1">
            <a:off x="47005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" name="Rectangle 19"/>
          <p:cNvSpPr/>
          <p:nvPr/>
        </p:nvSpPr>
        <p:spPr bwMode="auto">
          <a:xfrm>
            <a:off x="40386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47244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</a:t>
            </a:r>
          </a:p>
        </p:txBody>
      </p:sp>
      <p:cxnSp>
        <p:nvCxnSpPr>
          <p:cNvPr id="10269" name="AutoShape 43"/>
          <p:cNvCxnSpPr>
            <a:cxnSpLocks noChangeShapeType="1"/>
            <a:stCxn id="10266" idx="4"/>
            <a:endCxn id="20" idx="0"/>
          </p:cNvCxnSpPr>
          <p:nvPr/>
        </p:nvCxnSpPr>
        <p:spPr bwMode="auto">
          <a:xfrm rot="5400000">
            <a:off x="43576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AutoShape 43"/>
          <p:cNvCxnSpPr>
            <a:cxnSpLocks noChangeShapeType="1"/>
            <a:stCxn id="10272" idx="3"/>
            <a:endCxn id="10266" idx="0"/>
          </p:cNvCxnSpPr>
          <p:nvPr/>
        </p:nvCxnSpPr>
        <p:spPr bwMode="auto">
          <a:xfrm rot="16200000" flipH="1">
            <a:off x="4119563" y="1824037"/>
            <a:ext cx="228600" cy="84772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71" name="AutoShape 43"/>
          <p:cNvCxnSpPr>
            <a:cxnSpLocks noChangeShapeType="1"/>
            <a:stCxn id="10272" idx="3"/>
            <a:endCxn id="10261" idx="0"/>
          </p:cNvCxnSpPr>
          <p:nvPr/>
        </p:nvCxnSpPr>
        <p:spPr bwMode="auto">
          <a:xfrm rot="5400000">
            <a:off x="3271838" y="1843088"/>
            <a:ext cx="247650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72" name="Isosceles Triangle 32"/>
          <p:cNvSpPr>
            <a:spLocks noChangeArrowheads="1"/>
          </p:cNvSpPr>
          <p:nvPr/>
        </p:nvSpPr>
        <p:spPr bwMode="auto">
          <a:xfrm>
            <a:off x="35814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5791200" y="2971800"/>
            <a:ext cx="609600" cy="533400"/>
          </a:xfrm>
          <a:prstGeom prst="rightArrow">
            <a:avLst>
              <a:gd name="adj1" fmla="val 100000"/>
              <a:gd name="adj2" fmla="val 26972"/>
            </a:avLst>
          </a:prstGeom>
          <a:ln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x</a:t>
            </a:r>
            <a:r>
              <a:rPr lang="en-US" baseline="30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0247" name="AutoShape 43"/>
          <p:cNvCxnSpPr>
            <a:cxnSpLocks noChangeShapeType="1"/>
            <a:stCxn id="10248" idx="4"/>
            <a:endCxn id="64" idx="0"/>
          </p:cNvCxnSpPr>
          <p:nvPr/>
        </p:nvCxnSpPr>
        <p:spPr bwMode="auto">
          <a:xfrm rot="16200000" flipH="1">
            <a:off x="74247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3" name="Rectangle 62"/>
          <p:cNvSpPr/>
          <p:nvPr/>
        </p:nvSpPr>
        <p:spPr bwMode="auto">
          <a:xfrm>
            <a:off x="68580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73914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1600</a:t>
            </a:r>
          </a:p>
        </p:txBody>
      </p:sp>
      <p:cxnSp>
        <p:nvCxnSpPr>
          <p:cNvPr id="10251" name="AutoShape 43"/>
          <p:cNvCxnSpPr>
            <a:cxnSpLocks noChangeShapeType="1"/>
            <a:stCxn id="10248" idx="4"/>
            <a:endCxn id="63" idx="0"/>
          </p:cNvCxnSpPr>
          <p:nvPr/>
        </p:nvCxnSpPr>
        <p:spPr bwMode="auto">
          <a:xfrm rot="5400000">
            <a:off x="71199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2" name="AutoShape 43"/>
          <p:cNvCxnSpPr>
            <a:cxnSpLocks noChangeShapeType="1"/>
            <a:stCxn id="10253" idx="4"/>
            <a:endCxn id="69" idx="0"/>
          </p:cNvCxnSpPr>
          <p:nvPr/>
        </p:nvCxnSpPr>
        <p:spPr bwMode="auto">
          <a:xfrm rot="16200000" flipH="1">
            <a:off x="91201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39" name="Group 38"/>
          <p:cNvGrpSpPr/>
          <p:nvPr/>
        </p:nvGrpSpPr>
        <p:grpSpPr>
          <a:xfrm>
            <a:off x="2762250" y="2362200"/>
            <a:ext cx="6534150" cy="457200"/>
            <a:chOff x="2762250" y="2362200"/>
            <a:chExt cx="6534150" cy="457200"/>
          </a:xfrm>
        </p:grpSpPr>
        <p:sp>
          <p:nvSpPr>
            <p:cNvPr id="10261" name="Oval 39"/>
            <p:cNvSpPr>
              <a:spLocks noChangeArrowheads="1"/>
            </p:cNvSpPr>
            <p:nvPr/>
          </p:nvSpPr>
          <p:spPr bwMode="auto">
            <a:xfrm>
              <a:off x="27622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6" name="Oval 39"/>
            <p:cNvSpPr>
              <a:spLocks noChangeArrowheads="1"/>
            </p:cNvSpPr>
            <p:nvPr/>
          </p:nvSpPr>
          <p:spPr bwMode="auto">
            <a:xfrm>
              <a:off x="44386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Oval 39"/>
            <p:cNvSpPr>
              <a:spLocks noChangeArrowheads="1"/>
            </p:cNvSpPr>
            <p:nvPr/>
          </p:nvSpPr>
          <p:spPr bwMode="auto">
            <a:xfrm>
              <a:off x="71818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Oval 39"/>
            <p:cNvSpPr>
              <a:spLocks noChangeArrowheads="1"/>
            </p:cNvSpPr>
            <p:nvPr/>
          </p:nvSpPr>
          <p:spPr bwMode="auto">
            <a:xfrm>
              <a:off x="88582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" name="Rectangle 67"/>
          <p:cNvSpPr/>
          <p:nvPr/>
        </p:nvSpPr>
        <p:spPr bwMode="auto">
          <a:xfrm>
            <a:off x="84582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91440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900</a:t>
            </a:r>
          </a:p>
        </p:txBody>
      </p:sp>
      <p:cxnSp>
        <p:nvCxnSpPr>
          <p:cNvPr id="10256" name="AutoShape 43"/>
          <p:cNvCxnSpPr>
            <a:cxnSpLocks noChangeShapeType="1"/>
            <a:stCxn id="10253" idx="4"/>
            <a:endCxn id="68" idx="0"/>
          </p:cNvCxnSpPr>
          <p:nvPr/>
        </p:nvCxnSpPr>
        <p:spPr bwMode="auto">
          <a:xfrm rot="5400000">
            <a:off x="87772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43"/>
          <p:cNvCxnSpPr>
            <a:cxnSpLocks noChangeShapeType="1"/>
            <a:stCxn id="10259" idx="3"/>
            <a:endCxn id="10253" idx="0"/>
          </p:cNvCxnSpPr>
          <p:nvPr/>
        </p:nvCxnSpPr>
        <p:spPr bwMode="auto">
          <a:xfrm rot="16200000" flipH="1">
            <a:off x="8539162" y="1824037"/>
            <a:ext cx="228600" cy="847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2" name="AutoShape 43"/>
          <p:cNvCxnSpPr>
            <a:cxnSpLocks noChangeShapeType="1"/>
            <a:stCxn id="10259" idx="3"/>
            <a:endCxn id="10248" idx="0"/>
          </p:cNvCxnSpPr>
          <p:nvPr/>
        </p:nvCxnSpPr>
        <p:spPr bwMode="auto">
          <a:xfrm rot="5400000">
            <a:off x="7691438" y="1843087"/>
            <a:ext cx="247650" cy="82867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259" name="Isosceles Triangle 72"/>
          <p:cNvSpPr>
            <a:spLocks noChangeArrowheads="1"/>
          </p:cNvSpPr>
          <p:nvPr/>
        </p:nvSpPr>
        <p:spPr bwMode="auto">
          <a:xfrm>
            <a:off x="80010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9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9041"/>
            <a:ext cx="53340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Utilities are functions from outcomes (states of the world) to real numbers that describe an agent’s preferences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Where do utilities come from?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In a game, may be simple (+1/-1)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Utilities summarize the agent’s goals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Theorem: any “rational” preferences can be summarized as a utility function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We hard-wire utilities and let behaviors emerge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0343" y="1905000"/>
            <a:ext cx="1446714" cy="2133600"/>
          </a:xfrm>
          <a:prstGeom prst="rect">
            <a:avLst/>
          </a:prstGeom>
          <a:noFill/>
        </p:spPr>
      </p:pic>
      <p:pic>
        <p:nvPicPr>
          <p:cNvPr id="13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57903" t="75000" r="32764" b="9000"/>
          <a:stretch>
            <a:fillRect/>
          </a:stretch>
        </p:blipFill>
        <p:spPr bwMode="auto">
          <a:xfrm>
            <a:off x="6477000" y="2667000"/>
            <a:ext cx="1066800" cy="1219200"/>
          </a:xfrm>
          <a:prstGeom prst="rect">
            <a:avLst/>
          </a:prstGeom>
          <a:noFill/>
        </p:spPr>
      </p:pic>
      <p:pic>
        <p:nvPicPr>
          <p:cNvPr id="16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41236" t="67000" r="48764" b="9000"/>
          <a:stretch>
            <a:fillRect/>
          </a:stretch>
        </p:blipFill>
        <p:spPr bwMode="auto">
          <a:xfrm>
            <a:off x="8077200" y="2133600"/>
            <a:ext cx="1143000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45291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4353336"/>
            <a:ext cx="2492375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2469" y="4649748"/>
            <a:ext cx="2748262" cy="22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0600" y="4581936"/>
            <a:ext cx="2233454" cy="23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Utilities: Uncertain Outcomes</a:t>
            </a:r>
          </a:p>
        </p:txBody>
      </p:sp>
      <p:sp>
        <p:nvSpPr>
          <p:cNvPr id="14" name="Isosceles Triangle 13"/>
          <p:cNvSpPr/>
          <p:nvPr/>
        </p:nvSpPr>
        <p:spPr>
          <a:xfrm>
            <a:off x="5257800" y="1914936"/>
            <a:ext cx="762000" cy="533400"/>
          </a:xfrm>
          <a:prstGeom prst="triangle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95600" y="3057936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48600" y="3057936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cxnSp>
        <p:nvCxnSpPr>
          <p:cNvPr id="18" name="Straight Arrow Connector 17"/>
          <p:cNvCxnSpPr>
            <a:stCxn id="14" idx="3"/>
            <a:endCxn id="16" idx="0"/>
          </p:cNvCxnSpPr>
          <p:nvPr/>
        </p:nvCxnSpPr>
        <p:spPr>
          <a:xfrm>
            <a:off x="5638800" y="2448336"/>
            <a:ext cx="25146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  <a:endCxn id="15" idx="0"/>
          </p:cNvCxnSpPr>
          <p:nvPr/>
        </p:nvCxnSpPr>
        <p:spPr>
          <a:xfrm flipH="1">
            <a:off x="3200400" y="2448336"/>
            <a:ext cx="24384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4"/>
          </p:cNvCxnSpPr>
          <p:nvPr/>
        </p:nvCxnSpPr>
        <p:spPr>
          <a:xfrm>
            <a:off x="3200400" y="3667536"/>
            <a:ext cx="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153400" y="3667536"/>
            <a:ext cx="1143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4"/>
          </p:cNvCxnSpPr>
          <p:nvPr/>
        </p:nvCxnSpPr>
        <p:spPr>
          <a:xfrm flipH="1">
            <a:off x="7086600" y="3667536"/>
            <a:ext cx="1066800" cy="91440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7" name="TextBox 29"/>
          <p:cNvSpPr txBox="1">
            <a:spLocks noChangeArrowheads="1"/>
          </p:cNvSpPr>
          <p:nvPr/>
        </p:nvSpPr>
        <p:spPr bwMode="auto">
          <a:xfrm>
            <a:off x="4191000" y="1457736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Getting ice cream</a:t>
            </a:r>
          </a:p>
        </p:txBody>
      </p:sp>
      <p:sp>
        <p:nvSpPr>
          <p:cNvPr id="21518" name="TextBox 30"/>
          <p:cNvSpPr txBox="1">
            <a:spLocks noChangeArrowheads="1"/>
          </p:cNvSpPr>
          <p:nvPr/>
        </p:nvSpPr>
        <p:spPr bwMode="auto">
          <a:xfrm>
            <a:off x="2971800" y="2372136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Single</a:t>
            </a:r>
          </a:p>
        </p:txBody>
      </p:sp>
      <p:sp>
        <p:nvSpPr>
          <p:cNvPr id="21519" name="TextBox 31"/>
          <p:cNvSpPr txBox="1">
            <a:spLocks noChangeArrowheads="1"/>
          </p:cNvSpPr>
          <p:nvPr/>
        </p:nvSpPr>
        <p:spPr bwMode="auto">
          <a:xfrm>
            <a:off x="7162800" y="2372136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Double</a:t>
            </a:r>
          </a:p>
        </p:txBody>
      </p:sp>
      <p:sp>
        <p:nvSpPr>
          <p:cNvPr id="15376" name="TextBox 36"/>
          <p:cNvSpPr txBox="1">
            <a:spLocks noChangeArrowheads="1"/>
          </p:cNvSpPr>
          <p:nvPr/>
        </p:nvSpPr>
        <p:spPr bwMode="auto">
          <a:xfrm>
            <a:off x="6705600" y="3819936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Oops</a:t>
            </a:r>
          </a:p>
        </p:txBody>
      </p:sp>
      <p:sp>
        <p:nvSpPr>
          <p:cNvPr id="15377" name="TextBox 37"/>
          <p:cNvSpPr txBox="1">
            <a:spLocks noChangeArrowheads="1"/>
          </p:cNvSpPr>
          <p:nvPr/>
        </p:nvSpPr>
        <p:spPr bwMode="auto">
          <a:xfrm>
            <a:off x="8947640" y="3819936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Whew!</a:t>
            </a:r>
          </a:p>
        </p:txBody>
      </p:sp>
    </p:spTree>
    <p:extLst>
      <p:ext uri="{BB962C8B-B14F-4D97-AF65-F5344CB8AC3E}">
        <p14:creationId xmlns:p14="http://schemas.microsoft.com/office/powerpoint/2010/main" val="109797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" grpId="0"/>
      <p:bldP spid="1537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7817" y="4584660"/>
            <a:ext cx="6506002" cy="177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Preferences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6910"/>
            <a:ext cx="5867400" cy="4525963"/>
          </a:xfrm>
        </p:spPr>
        <p:txBody>
          <a:bodyPr/>
          <a:lstStyle/>
          <a:p>
            <a:r>
              <a:rPr lang="en-US" sz="2400" dirty="0"/>
              <a:t>An agent must have preferences among:</a:t>
            </a:r>
          </a:p>
          <a:p>
            <a:pPr lvl="1"/>
            <a:r>
              <a:rPr lang="en-US" sz="2000" dirty="0"/>
              <a:t>Prizes: </a:t>
            </a:r>
            <a:r>
              <a:rPr lang="en-US" sz="24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sz="2000" dirty="0"/>
              <a:t>, etc.</a:t>
            </a:r>
          </a:p>
          <a:p>
            <a:pPr lvl="1"/>
            <a:r>
              <a:rPr lang="en-US" sz="2000" dirty="0"/>
              <a:t>Lotteries: situations with uncertain prizes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Notation:</a:t>
            </a:r>
          </a:p>
          <a:p>
            <a:pPr lvl="1"/>
            <a:r>
              <a:rPr lang="en-US" sz="2000" dirty="0"/>
              <a:t>Preference:</a:t>
            </a:r>
          </a:p>
          <a:p>
            <a:pPr lvl="1"/>
            <a:r>
              <a:rPr lang="en-US" sz="2000" dirty="0"/>
              <a:t>Indifference:</a:t>
            </a:r>
          </a:p>
          <a:p>
            <a:endParaRPr lang="en-US" sz="2400" dirty="0"/>
          </a:p>
        </p:txBody>
      </p:sp>
      <p:pic>
        <p:nvPicPr>
          <p:cNvPr id="22533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 r="85012" b="-16667"/>
          <a:stretch>
            <a:fillRect/>
          </a:stretch>
        </p:blipFill>
        <p:spPr bwMode="auto">
          <a:xfrm>
            <a:off x="2918017" y="5257800"/>
            <a:ext cx="9144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 r="77951" b="13253"/>
          <a:stretch>
            <a:fillRect/>
          </a:stretch>
        </p:blipFill>
        <p:spPr bwMode="auto">
          <a:xfrm>
            <a:off x="2755392" y="4900571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92300" y="3611480"/>
            <a:ext cx="2997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9677400" y="2219980"/>
            <a:ext cx="457200" cy="4572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Arrow Connector 10"/>
          <p:cNvCxnSpPr>
            <a:stCxn id="10" idx="4"/>
          </p:cNvCxnSpPr>
          <p:nvPr/>
        </p:nvCxnSpPr>
        <p:spPr>
          <a:xfrm flipH="1">
            <a:off x="9144000" y="2677180"/>
            <a:ext cx="762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906000" y="2677180"/>
            <a:ext cx="8382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839200" y="35915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                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67800" y="275338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p   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-p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534400" y="2057400"/>
            <a:ext cx="2819400" cy="2133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0678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Lottery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Prize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781800" y="2057400"/>
            <a:ext cx="8382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010400" y="220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14554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372615"/>
            <a:ext cx="7620000" cy="487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Rationality</a:t>
            </a:r>
          </a:p>
        </p:txBody>
      </p:sp>
    </p:spTree>
    <p:extLst>
      <p:ext uri="{BB962C8B-B14F-4D97-AF65-F5344CB8AC3E}">
        <p14:creationId xmlns:p14="http://schemas.microsoft.com/office/powerpoint/2010/main" val="13865836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543" y="3272539"/>
            <a:ext cx="3642140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10896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We want some constraints on preferences before we call them rational, such as: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For example: an agent with </a:t>
            </a:r>
            <a:r>
              <a:rPr lang="en-US" sz="2400" dirty="0">
                <a:solidFill>
                  <a:srgbClr val="C00000"/>
                </a:solidFill>
              </a:rPr>
              <a:t>intransitive preferences</a:t>
            </a:r>
            <a:r>
              <a:rPr lang="en-US" sz="2400" dirty="0"/>
              <a:t> can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/>
              <a:t>be induced to give away all of its money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B &gt; C, then an agent with C would pay (say) 1 cent to get B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A &gt; B, then an agent with B would pay (say) 1 cent to get 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C &gt; A, then an agent with A would pay (say) 1 cent to get 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67000" y="2209800"/>
            <a:ext cx="6858000" cy="6096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94840" y="2329160"/>
          <a:ext cx="36576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15840" imgH="203040" progId="Equation.3">
                  <p:embed/>
                </p:oleObj>
              </mc:Choice>
              <mc:Fallback>
                <p:oleObj name="Equation" r:id="rId4" imgW="1815840" imgH="203040" progId="Equation.3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840" y="2329160"/>
                        <a:ext cx="36576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228153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Axiom of Transitivity:</a:t>
            </a:r>
          </a:p>
        </p:txBody>
      </p:sp>
    </p:spTree>
    <p:extLst>
      <p:ext uri="{BB962C8B-B14F-4D97-AF65-F5344CB8AC3E}">
        <p14:creationId xmlns:p14="http://schemas.microsoft.com/office/powerpoint/2010/main" val="6875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8594" y="1785276"/>
            <a:ext cx="5296017" cy="370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66800" y="1900535"/>
            <a:ext cx="5715000" cy="3657600"/>
          </a:xfrm>
          <a:prstGeom prst="roundRect">
            <a:avLst>
              <a:gd name="adj" fmla="val 93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pic>
        <p:nvPicPr>
          <p:cNvPr id="2355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2052935"/>
            <a:ext cx="51816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0416" y="5862935"/>
            <a:ext cx="1167993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Theorem: Rational preferences imply behavior describable as maximization of expected utility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290935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The Axioms of Rationality</a:t>
            </a:r>
          </a:p>
        </p:txBody>
      </p:sp>
    </p:spTree>
    <p:extLst>
      <p:ext uri="{BB962C8B-B14F-4D97-AF65-F5344CB8AC3E}">
        <p14:creationId xmlns:p14="http://schemas.microsoft.com/office/powerpoint/2010/main" val="303787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53321" y="2177061"/>
            <a:ext cx="2432050" cy="291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58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29407"/>
            <a:ext cx="10661904" cy="4876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Theorem [Ramsey, 1931; von Neumann &amp; Morgenstern, 1944]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Given any preferences satisfying these constraints, there exists a real-valued</a:t>
            </a:r>
          </a:p>
          <a:p>
            <a:pPr lvl="1">
              <a:lnSpc>
                <a:spcPct val="80000"/>
              </a:lnSpc>
              <a:spcBef>
                <a:spcPts val="200"/>
              </a:spcBef>
              <a:buNone/>
            </a:pPr>
            <a:r>
              <a:rPr lang="en-US" sz="2000" dirty="0"/>
              <a:t>	function U such that: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I.e. values assigned by U preserve preferences of both prizes and lotteries!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Maximum expected utility (MEU) principle: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Choose the action that maximizes expected utility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Note: an agent can act entirely rational (consistent with MEU) without ever representing or manipulating utilities and probabilities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E.g., a lookup table for perfect tic-tac-toe, a reflex vacuum cleaner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MEU Principle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773362"/>
            <a:ext cx="5889625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20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1459" y="1726213"/>
            <a:ext cx="3615489" cy="343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Utility Scales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695172"/>
            <a:ext cx="7899400" cy="472916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Normalized utilities</a:t>
            </a:r>
            <a:r>
              <a:rPr lang="en-US" sz="2400" dirty="0"/>
              <a:t>: u</a:t>
            </a:r>
            <a:r>
              <a:rPr lang="en-US" sz="2400" baseline="-25000" dirty="0"/>
              <a:t>+</a:t>
            </a:r>
            <a:r>
              <a:rPr lang="en-US" sz="2400" dirty="0"/>
              <a:t> = 1.0, u</a:t>
            </a:r>
            <a:r>
              <a:rPr lang="en-US" sz="2400" baseline="-25000" dirty="0"/>
              <a:t>-</a:t>
            </a:r>
            <a:r>
              <a:rPr lang="en-US" sz="2400" dirty="0"/>
              <a:t> = 0.0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 err="1">
                <a:solidFill>
                  <a:srgbClr val="CC0000"/>
                </a:solidFill>
              </a:rPr>
              <a:t>Micromorts</a:t>
            </a:r>
            <a:r>
              <a:rPr lang="en-US" sz="2400" dirty="0"/>
              <a:t>: one-millionth chance of death, useful for paying to reduce product risks, etc.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CC0000"/>
                </a:solidFill>
              </a:rPr>
              <a:t>QALYs</a:t>
            </a:r>
            <a:r>
              <a:rPr lang="en-US" sz="2400" dirty="0"/>
              <a:t>: quality-adjusted life years, useful for medical decisions involving substantial risk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Note: behavior is invariant under positive linear transformation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400" dirty="0"/>
              <a:t>With deterministic prizes only (no lottery choices), only </a:t>
            </a:r>
            <a:r>
              <a:rPr lang="en-US" sz="2400" dirty="0">
                <a:solidFill>
                  <a:srgbClr val="CC0000"/>
                </a:solidFill>
              </a:rPr>
              <a:t>ordinal utility</a:t>
            </a:r>
            <a:r>
              <a:rPr lang="en-US" sz="2400" dirty="0"/>
              <a:t> can be determined, i.e., total order on prizes</a:t>
            </a:r>
          </a:p>
        </p:txBody>
      </p:sp>
      <p:pic>
        <p:nvPicPr>
          <p:cNvPr id="116019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4724400"/>
            <a:ext cx="579278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643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3900" y="2003980"/>
            <a:ext cx="2805152" cy="230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59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02904"/>
            <a:ext cx="9372600" cy="4729164"/>
          </a:xfrm>
        </p:spPr>
        <p:txBody>
          <a:bodyPr/>
          <a:lstStyle/>
          <a:p>
            <a:r>
              <a:rPr lang="en-US" sz="2400" dirty="0"/>
              <a:t>Utilities map states to real numbers. Which numbers?</a:t>
            </a:r>
          </a:p>
          <a:p>
            <a:r>
              <a:rPr lang="en-US" sz="2400" dirty="0"/>
              <a:t>Standard approach to assessment (elicitation) of human utilities to [0,1]:</a:t>
            </a:r>
          </a:p>
          <a:p>
            <a:pPr lvl="1"/>
            <a:r>
              <a:rPr lang="en-US" sz="2200" dirty="0"/>
              <a:t>Compare a prize A to a </a:t>
            </a:r>
            <a:r>
              <a:rPr lang="en-US" sz="2200" dirty="0">
                <a:solidFill>
                  <a:srgbClr val="CC0000"/>
                </a:solidFill>
              </a:rPr>
              <a:t>standard lottery</a:t>
            </a:r>
            <a:r>
              <a:rPr lang="en-US" sz="2200" dirty="0"/>
              <a:t>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r>
              <a:rPr lang="en-US" sz="2200" dirty="0"/>
              <a:t> between</a:t>
            </a:r>
          </a:p>
          <a:p>
            <a:pPr lvl="2"/>
            <a:r>
              <a:rPr lang="en-US" sz="2000" dirty="0"/>
              <a:t>“best possible prize” u</a:t>
            </a:r>
            <a:r>
              <a:rPr lang="en-US" sz="2000" baseline="-25000" dirty="0"/>
              <a:t>+</a:t>
            </a:r>
            <a:r>
              <a:rPr lang="en-US" sz="2000" dirty="0"/>
              <a:t> with probability p</a:t>
            </a:r>
          </a:p>
          <a:p>
            <a:pPr lvl="2"/>
            <a:r>
              <a:rPr lang="en-US" sz="2000" dirty="0"/>
              <a:t>“worst possible catastrophe” u</a:t>
            </a:r>
            <a:r>
              <a:rPr lang="en-US" sz="2000" baseline="-25000" dirty="0"/>
              <a:t>-</a:t>
            </a:r>
            <a:r>
              <a:rPr lang="en-US" sz="2000" dirty="0"/>
              <a:t> with probability 1-p</a:t>
            </a:r>
          </a:p>
          <a:p>
            <a:pPr lvl="1"/>
            <a:r>
              <a:rPr lang="en-US" sz="2200" dirty="0"/>
              <a:t>Adjust lottery probability p until indifference: A ~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endParaRPr lang="en-US" sz="2200" baseline="-25000" dirty="0"/>
          </a:p>
          <a:p>
            <a:pPr lvl="1"/>
            <a:r>
              <a:rPr lang="en-US" sz="2200" dirty="0"/>
              <a:t>Resulting p is a utility for playing the game in [0,1]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313" y="2971134"/>
            <a:ext cx="848743" cy="80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Utilities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l="24887" t="41739" r="68892" b="37391"/>
          <a:stretch>
            <a:fillRect/>
          </a:stretch>
        </p:blipFill>
        <p:spPr bwMode="auto">
          <a:xfrm>
            <a:off x="3810000" y="5284304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817576" y="5284304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Times New Roman" pitchFamily="18" charset="0"/>
              </a:rPr>
              <a:t>0.999999                              0.000001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8800" y="6046304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No change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410200" y="4598504"/>
            <a:ext cx="5486400" cy="2133600"/>
            <a:chOff x="5410200" y="4191000"/>
            <a:chExt cx="5486400" cy="2133600"/>
          </a:xfrm>
        </p:grpSpPr>
        <p:sp>
          <p:nvSpPr>
            <p:cNvPr id="12" name="Oval 11"/>
            <p:cNvSpPr/>
            <p:nvPr/>
          </p:nvSpPr>
          <p:spPr>
            <a:xfrm>
              <a:off x="7772400" y="4419600"/>
              <a:ext cx="457200" cy="457200"/>
            </a:xfrm>
            <a:prstGeom prst="ellipse">
              <a:avLst/>
            </a:prstGeom>
            <a:solidFill>
              <a:srgbClr val="B5EDC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" name="Straight Arrow Connector 12"/>
            <p:cNvCxnSpPr>
              <a:stCxn id="12" idx="4"/>
            </p:cNvCxnSpPr>
            <p:nvPr/>
          </p:nvCxnSpPr>
          <p:spPr>
            <a:xfrm flipH="1">
              <a:off x="6553200" y="4876800"/>
              <a:ext cx="14478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4"/>
            </p:cNvCxnSpPr>
            <p:nvPr/>
          </p:nvCxnSpPr>
          <p:spPr>
            <a:xfrm>
              <a:off x="8001000" y="4876800"/>
              <a:ext cx="17526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5410200" y="4191000"/>
              <a:ext cx="5486400" cy="2133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76400" y="5208104"/>
            <a:ext cx="2438400" cy="838200"/>
            <a:chOff x="6858000" y="3505200"/>
            <a:chExt cx="2438400" cy="838200"/>
          </a:xfrm>
        </p:grpSpPr>
        <p:sp>
          <p:nvSpPr>
            <p:cNvPr id="18" name="Rounded Rectangle 17"/>
            <p:cNvSpPr/>
            <p:nvPr/>
          </p:nvSpPr>
          <p:spPr>
            <a:xfrm>
              <a:off x="6858000" y="3505200"/>
              <a:ext cx="1600200" cy="8382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10400" y="3657600"/>
              <a:ext cx="228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  <a:latin typeface="Calibri" pitchFamily="34" charset="0"/>
                  <a:cs typeface="Times New Roman" pitchFamily="18" charset="0"/>
                </a:rPr>
                <a:t>Pay $30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610600" y="6046304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Instant death</a:t>
            </a:r>
          </a:p>
        </p:txBody>
      </p:sp>
    </p:spTree>
    <p:extLst>
      <p:ext uri="{BB962C8B-B14F-4D97-AF65-F5344CB8AC3E}">
        <p14:creationId xmlns:p14="http://schemas.microsoft.com/office/powerpoint/2010/main" val="143398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3973" y="2228160"/>
            <a:ext cx="4935903" cy="283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 l="9668" t="3678" r="2053"/>
          <a:stretch>
            <a:fillRect/>
          </a:stretch>
        </p:blipFill>
        <p:spPr bwMode="auto">
          <a:xfrm>
            <a:off x="1752600" y="4436163"/>
            <a:ext cx="3276600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Money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3208"/>
            <a:ext cx="8001000" cy="4953000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Money </a:t>
            </a:r>
            <a:r>
              <a:rPr lang="en-US" sz="2000" u="sng" dirty="0"/>
              <a:t>does </a:t>
            </a:r>
            <a:r>
              <a:rPr lang="en-US" sz="2000" u="sng" dirty="0">
                <a:solidFill>
                  <a:schemeClr val="accent6"/>
                </a:solidFill>
              </a:rPr>
              <a:t>not</a:t>
            </a:r>
            <a:r>
              <a:rPr lang="en-US" sz="2000" dirty="0">
                <a:solidFill>
                  <a:srgbClr val="CC0000"/>
                </a:solidFill>
              </a:rPr>
              <a:t> </a:t>
            </a:r>
            <a:r>
              <a:rPr lang="en-US" sz="2000" dirty="0"/>
              <a:t>behave as a utility function, but we can talk about the utility of having money (or being in debt)</a:t>
            </a:r>
          </a:p>
          <a:p>
            <a:pPr>
              <a:defRPr/>
            </a:pPr>
            <a:r>
              <a:rPr lang="en-US" sz="2000" dirty="0"/>
              <a:t>Given a lottery L = [p, $X; (1-p), $Y]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CC0000"/>
                </a:solidFill>
              </a:rPr>
              <a:t>expected monetary value </a:t>
            </a:r>
            <a:r>
              <a:rPr lang="en-US" sz="2000" dirty="0"/>
              <a:t>EMV(L) is p*X + (1-p)*Y</a:t>
            </a:r>
          </a:p>
          <a:p>
            <a:pPr lvl="1">
              <a:defRPr/>
            </a:pPr>
            <a:r>
              <a:rPr lang="en-US" sz="2000" dirty="0"/>
              <a:t>U(L) =? p*U($X) + (1-p)*U($Y)</a:t>
            </a:r>
          </a:p>
          <a:p>
            <a:pPr lvl="1">
              <a:defRPr/>
            </a:pPr>
            <a:r>
              <a:rPr lang="en-US" sz="2000" dirty="0"/>
              <a:t>Typically, U(L) &lt; U( EMV(L) )</a:t>
            </a:r>
          </a:p>
          <a:p>
            <a:pPr lvl="1">
              <a:defRPr/>
            </a:pPr>
            <a:r>
              <a:rPr lang="en-US" sz="2000" dirty="0"/>
              <a:t>In this sense, people are </a:t>
            </a:r>
            <a:r>
              <a:rPr lang="en-US" sz="2000" dirty="0">
                <a:solidFill>
                  <a:srgbClr val="CC0000"/>
                </a:solidFill>
              </a:rPr>
              <a:t>risk-averse</a:t>
            </a:r>
          </a:p>
          <a:p>
            <a:pPr lvl="1">
              <a:defRPr/>
            </a:pPr>
            <a:r>
              <a:rPr lang="en-US" sz="2000" dirty="0"/>
              <a:t>When deep in debt, people are </a:t>
            </a:r>
            <a:r>
              <a:rPr lang="en-US" sz="2000" dirty="0">
                <a:solidFill>
                  <a:srgbClr val="CC0000"/>
                </a:solidFill>
              </a:rPr>
              <a:t>risk-prone</a:t>
            </a:r>
          </a:p>
          <a:p>
            <a:pPr lvl="1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348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307" y="1589883"/>
            <a:ext cx="5835256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Insurance</a:t>
            </a:r>
          </a:p>
        </p:txBody>
      </p:sp>
      <p:sp>
        <p:nvSpPr>
          <p:cNvPr id="1161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705112"/>
            <a:ext cx="5842000" cy="4927599"/>
          </a:xfrm>
        </p:spPr>
        <p:txBody>
          <a:bodyPr>
            <a:normAutofit/>
          </a:bodyPr>
          <a:lstStyle/>
          <a:p>
            <a:r>
              <a:rPr lang="en-US" sz="2400" dirty="0"/>
              <a:t>Consider the lottery </a:t>
            </a:r>
            <a:r>
              <a:rPr lang="en-US" sz="2400" dirty="0">
                <a:solidFill>
                  <a:srgbClr val="CC0000"/>
                </a:solidFill>
              </a:rPr>
              <a:t>[0.5, $1000;  0.5, $0]</a:t>
            </a:r>
            <a:endParaRPr lang="en-US" sz="2400" dirty="0"/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expected monetary value</a:t>
            </a:r>
            <a:r>
              <a:rPr lang="en-US" sz="2000" dirty="0"/>
              <a:t>?  ($500)</a:t>
            </a:r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certainty equivalent</a:t>
            </a:r>
            <a:r>
              <a:rPr lang="en-US" sz="2000" dirty="0"/>
              <a:t>?</a:t>
            </a:r>
          </a:p>
          <a:p>
            <a:pPr lvl="2"/>
            <a:r>
              <a:rPr lang="en-US" sz="1800" dirty="0"/>
              <a:t>Monetary value acceptable in lieu of lottery</a:t>
            </a:r>
          </a:p>
          <a:p>
            <a:pPr lvl="2"/>
            <a:r>
              <a:rPr lang="en-US" sz="1800" dirty="0"/>
              <a:t>$400 for most people</a:t>
            </a:r>
          </a:p>
          <a:p>
            <a:pPr lvl="1"/>
            <a:r>
              <a:rPr lang="en-US" sz="2000" dirty="0"/>
              <a:t>Difference of $100 is the </a:t>
            </a:r>
            <a:r>
              <a:rPr lang="en-US" sz="2000" dirty="0">
                <a:solidFill>
                  <a:srgbClr val="CC0000"/>
                </a:solidFill>
              </a:rPr>
              <a:t>insurance premium</a:t>
            </a:r>
          </a:p>
          <a:p>
            <a:pPr lvl="2"/>
            <a:r>
              <a:rPr lang="en-US" sz="1800" dirty="0"/>
              <a:t>There’s an insurance industry because people will pay to reduce their risk</a:t>
            </a:r>
          </a:p>
          <a:p>
            <a:pPr lvl="2"/>
            <a:r>
              <a:rPr lang="en-US" sz="1800" dirty="0"/>
              <a:t>If everyone were risk-neutral, no insurance needed!</a:t>
            </a:r>
          </a:p>
          <a:p>
            <a:pPr lvl="1"/>
            <a:r>
              <a:rPr lang="en-US" sz="2000" dirty="0"/>
              <a:t>It’s win-win: you’d rather have the $400 and the insurance company would rather have the lottery (their utility curve is flat and they have many lotteries)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76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6011" y="1270171"/>
            <a:ext cx="2913062" cy="401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Human Rationality?</a:t>
            </a:r>
          </a:p>
        </p:txBody>
      </p:sp>
      <p:sp>
        <p:nvSpPr>
          <p:cNvPr id="1163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Famous example of Allais (1953)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dirty="0"/>
              <a:t>A: [0.8, $4k;    0.2,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B: [1.0, $3k;    0.0, $0]</a:t>
            </a:r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C: [0.2, $4k;    0.8,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D: [0.25, $3k;    0.75, $0]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Most people prefer B &gt; A, C &gt; D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But if U($0) = 0, then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 &gt; A </a:t>
            </a:r>
            <a:r>
              <a:rPr lang="en-US" sz="2400" dirty="0">
                <a:sym typeface="Symbol" pitchFamily="18" charset="2"/>
              </a:rPr>
              <a:t> U($3k) &gt; 0.8 U($4k)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 &gt; D </a:t>
            </a:r>
            <a:r>
              <a:rPr lang="en-US" dirty="0">
                <a:sym typeface="Symbol" pitchFamily="18" charset="2"/>
              </a:rPr>
              <a:t> 0.2 U($4k) &gt; 0.25 U($3k) </a:t>
            </a:r>
            <a:r>
              <a:rPr lang="en-US" sz="2400" dirty="0">
                <a:sym typeface="Symbol" pitchFamily="18" charset="2"/>
              </a:rPr>
              <a:t> 0.8 U($4k) &gt; U($3k)</a:t>
            </a:r>
          </a:p>
          <a:p>
            <a:pPr lvl="1">
              <a:lnSpc>
                <a:spcPct val="80000"/>
              </a:lnSpc>
            </a:pPr>
            <a:endParaRPr lang="en-US" sz="2400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1395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face of uncertainty a rational agent seeks to maximize </a:t>
            </a:r>
            <a:r>
              <a:rPr lang="en-US" b="1" dirty="0"/>
              <a:t>expected</a:t>
            </a:r>
            <a:r>
              <a:rPr lang="en-US" dirty="0"/>
              <a:t> utility</a:t>
            </a:r>
          </a:p>
          <a:p>
            <a:r>
              <a:rPr lang="en-US" dirty="0"/>
              <a:t>Computing the expectation requires reasoning over all possible outcomes (can’t prune the search tree)</a:t>
            </a:r>
          </a:p>
          <a:p>
            <a:r>
              <a:rPr lang="en-US" dirty="0"/>
              <a:t>Rational preferences imply a utility function</a:t>
            </a:r>
          </a:p>
          <a:p>
            <a:r>
              <a:rPr lang="en-US" dirty="0"/>
              <a:t>Utility functions allow computation of expected utility</a:t>
            </a:r>
          </a:p>
          <a:p>
            <a:r>
              <a:rPr lang="en-US" dirty="0"/>
              <a:t>Getting a utility function from humans is challenging</a:t>
            </a:r>
          </a:p>
          <a:p>
            <a:r>
              <a:rPr lang="en-US" dirty="0"/>
              <a:t>Next lecture: Game theory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18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im B$} \qquad indifference between $A$ and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17"/>
  <p:tag name="PICTUREFILESIZE" val="239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ucc B$} \qquad $A$ preferred over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07"/>
  <p:tag name="PICTUREFILESIZE" val="189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$L = [p,\textcolor{BrickRed}{A};\ (1-p),\textcolor{BrickRed}{B}]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205"/>
  <p:tag name="PICTUREFILESIZE" val="1212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underline{Orderability}\nl&#10;\mat{$(A \pref B) \lor (B \pref A) \lor (A \indiff B)$}\al&#10;\underline{Transitivity}\nl&#10;\mat{$(A \pref B) \land (B \pref C) \implies (A \pref C)$}\al&#10;\underline{Continuity}\nl&#10;\mat{$A \pref B \pref C \implies \exists p \,\, [p,A;\ 1-p,C] \indiff B$}\al&#10;\underline{Substitutability}\nl&#10;\mat{$A \indiff B \implies [p,A;\ 1-p,C] \indiff [p,B; 1-p,C]$}\al&#10;\underline{Monotonicity}\nl&#10;\mat{$A \pref B \implies$}\nl&#10;\phantom{xx}\mat{$(p \geq q \lequiv [p,A;\ 1-p,B] \prefeq [q,A;\ 1-q,B]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66"/>
  <p:tag name="PICTUREFILESIZE" val="2376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$U(A) \geq U(B)\ \lequiv \ A\prefeq B$}\\[10pt]&#10;\mat{$U([p_1,S_1;\ \ldots\ ;\ p_n,S_n]) = \sum_i p_i U(S_i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62"/>
  <p:tag name="PICTUREFILESIZE" val="4966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U'(x) = k_1 U(x) + k_2 \quad\mbox{where } k_1 &gt; 0&#10;\]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6"/>
  <p:tag name="PICTUREFILESIZE" val="2499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2673</Words>
  <Application>Microsoft Macintosh PowerPoint</Application>
  <PresentationFormat>Widescreen</PresentationFormat>
  <Paragraphs>455</Paragraphs>
  <Slides>50</Slides>
  <Notes>14</Notes>
  <HiddenSlides>3</HiddenSlides>
  <MMClips>6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Equation</vt:lpstr>
      <vt:lpstr>CSCE-420: Artificial Intelligence  Uncertainty and Utilities</vt:lpstr>
      <vt:lpstr>Announcements </vt:lpstr>
      <vt:lpstr>Worst-Case vs. Average Case vs. Random</vt:lpstr>
      <vt:lpstr>Expectimax Search</vt:lpstr>
      <vt:lpstr>Video of Demo Minimax vs Expectimax (Min)</vt:lpstr>
      <vt:lpstr>Video of Demo Minimax vs Expectimax (Exp)</vt:lpstr>
      <vt:lpstr>Expectimax Pseudocode</vt:lpstr>
      <vt:lpstr>Expectimax Pseudocode</vt:lpstr>
      <vt:lpstr>Expectimax Example</vt:lpstr>
      <vt:lpstr>Example: Monty Hall Problem</vt:lpstr>
      <vt:lpstr>Game rules</vt:lpstr>
      <vt:lpstr>PowerPoint Presentation</vt:lpstr>
      <vt:lpstr>PowerPoint Presentation</vt:lpstr>
      <vt:lpstr>Fun fact</vt:lpstr>
      <vt:lpstr>Expectimax Pruning?</vt:lpstr>
      <vt:lpstr>Depth-Limited Expectimax</vt:lpstr>
      <vt:lpstr>Sampling-based Expectimax</vt:lpstr>
      <vt:lpstr>Probabilities</vt:lpstr>
      <vt:lpstr>Reminder: Probabilities</vt:lpstr>
      <vt:lpstr>Reminder: Expectations</vt:lpstr>
      <vt:lpstr>What Probabilities to Use?</vt:lpstr>
      <vt:lpstr>Quiz: Informed Probabilities</vt:lpstr>
      <vt:lpstr>Modeling Assumptions</vt:lpstr>
      <vt:lpstr>The Dangers of Optimism and Pessimism</vt:lpstr>
      <vt:lpstr>Assumptions vs. Reality</vt:lpstr>
      <vt:lpstr>Assumptions vs. Reality</vt:lpstr>
      <vt:lpstr>Video of Demo World Assumptions Random Ghost – Expectimax Pacman</vt:lpstr>
      <vt:lpstr>Video of Demo World Assumptions Adversarial Ghost – Minimax Pacman</vt:lpstr>
      <vt:lpstr>Video of Demo World Assumptions Adversarial Ghost – Expectimax Pacman</vt:lpstr>
      <vt:lpstr>Video of Demo World Assumptions Random Ghost – Minimax Pacman</vt:lpstr>
      <vt:lpstr>Other Game Types</vt:lpstr>
      <vt:lpstr>Mixed Layer Types</vt:lpstr>
      <vt:lpstr>Example: Backgammon</vt:lpstr>
      <vt:lpstr>Multi-Agent Utilities</vt:lpstr>
      <vt:lpstr>Utilities</vt:lpstr>
      <vt:lpstr>Maximum Expected Utility</vt:lpstr>
      <vt:lpstr>What Utilities to Use?</vt:lpstr>
      <vt:lpstr>Utilities</vt:lpstr>
      <vt:lpstr>Utilities: Uncertain Outcomes</vt:lpstr>
      <vt:lpstr>Preferences</vt:lpstr>
      <vt:lpstr>Rationality</vt:lpstr>
      <vt:lpstr>Rational Preferences</vt:lpstr>
      <vt:lpstr>Rational Preferences</vt:lpstr>
      <vt:lpstr>MEU Principle</vt:lpstr>
      <vt:lpstr>Utility Scales</vt:lpstr>
      <vt:lpstr>Human Utilities</vt:lpstr>
      <vt:lpstr>Money</vt:lpstr>
      <vt:lpstr>Example: Insurance</vt:lpstr>
      <vt:lpstr>Example: Human Rationality?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Uncertainty and Utilities</dc:title>
  <dc:creator>Guni Sharon</dc:creator>
  <cp:lastModifiedBy>Sharon, Guni</cp:lastModifiedBy>
  <cp:revision>18</cp:revision>
  <dcterms:created xsi:type="dcterms:W3CDTF">2020-07-06T19:52:26Z</dcterms:created>
  <dcterms:modified xsi:type="dcterms:W3CDTF">2025-02-10T22:51:48Z</dcterms:modified>
</cp:coreProperties>
</file>