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3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5"/>
  </p:notesMasterIdLst>
  <p:sldIdLst>
    <p:sldId id="259" r:id="rId2"/>
    <p:sldId id="600" r:id="rId3"/>
    <p:sldId id="258" r:id="rId4"/>
    <p:sldId id="569" r:id="rId5"/>
    <p:sldId id="570" r:id="rId6"/>
    <p:sldId id="515" r:id="rId7"/>
    <p:sldId id="539" r:id="rId8"/>
    <p:sldId id="520" r:id="rId9"/>
    <p:sldId id="494" r:id="rId10"/>
    <p:sldId id="541" r:id="rId11"/>
    <p:sldId id="547" r:id="rId12"/>
    <p:sldId id="441" r:id="rId13"/>
    <p:sldId id="585" r:id="rId14"/>
    <p:sldId id="584" r:id="rId15"/>
    <p:sldId id="586" r:id="rId16"/>
    <p:sldId id="543" r:id="rId17"/>
    <p:sldId id="556" r:id="rId18"/>
    <p:sldId id="493" r:id="rId19"/>
    <p:sldId id="544" r:id="rId20"/>
    <p:sldId id="546" r:id="rId21"/>
    <p:sldId id="453" r:id="rId22"/>
    <p:sldId id="587" r:id="rId23"/>
    <p:sldId id="588" r:id="rId24"/>
    <p:sldId id="549" r:id="rId25"/>
    <p:sldId id="490" r:id="rId26"/>
    <p:sldId id="452" r:id="rId27"/>
    <p:sldId id="550" r:id="rId28"/>
    <p:sldId id="481" r:id="rId29"/>
    <p:sldId id="447" r:id="rId30"/>
    <p:sldId id="572" r:id="rId31"/>
    <p:sldId id="578" r:id="rId32"/>
    <p:sldId id="579" r:id="rId33"/>
    <p:sldId id="580" r:id="rId34"/>
    <p:sldId id="581" r:id="rId35"/>
    <p:sldId id="436" r:id="rId36"/>
    <p:sldId id="458" r:id="rId37"/>
    <p:sldId id="589" r:id="rId38"/>
    <p:sldId id="597" r:id="rId39"/>
    <p:sldId id="598" r:id="rId40"/>
    <p:sldId id="599" r:id="rId41"/>
    <p:sldId id="594" r:id="rId42"/>
    <p:sldId id="521" r:id="rId43"/>
    <p:sldId id="590" r:id="rId44"/>
    <p:sldId id="529" r:id="rId45"/>
    <p:sldId id="552" r:id="rId46"/>
    <p:sldId id="459" r:id="rId47"/>
    <p:sldId id="491" r:id="rId48"/>
    <p:sldId id="562" r:id="rId49"/>
    <p:sldId id="460" r:id="rId50"/>
    <p:sldId id="463" r:id="rId51"/>
    <p:sldId id="575" r:id="rId52"/>
    <p:sldId id="461" r:id="rId53"/>
    <p:sldId id="553" r:id="rId54"/>
    <p:sldId id="522" r:id="rId55"/>
    <p:sldId id="523" r:id="rId56"/>
    <p:sldId id="530" r:id="rId57"/>
    <p:sldId id="535" r:id="rId58"/>
    <p:sldId id="582" r:id="rId59"/>
    <p:sldId id="583" r:id="rId60"/>
    <p:sldId id="527" r:id="rId61"/>
    <p:sldId id="528" r:id="rId62"/>
    <p:sldId id="601" r:id="rId63"/>
    <p:sldId id="531" r:id="rId64"/>
    <p:sldId id="533" r:id="rId65"/>
    <p:sldId id="496" r:id="rId66"/>
    <p:sldId id="612" r:id="rId67"/>
    <p:sldId id="614" r:id="rId68"/>
    <p:sldId id="613" r:id="rId69"/>
    <p:sldId id="615" r:id="rId70"/>
    <p:sldId id="616" r:id="rId71"/>
    <p:sldId id="617" r:id="rId72"/>
    <p:sldId id="489" r:id="rId73"/>
    <p:sldId id="618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7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9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DB9B1-FF9C-EC4C-A117-7E0FAD956CB9}" type="datetimeFigureOut">
              <a:rPr lang="en-US" smtClean="0"/>
              <a:t>2/4/25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A1D40-D72C-604E-9EED-8965145C8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78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E7E4B1-CE46-E643-8007-F244B14B42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71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3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347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Gates, W. and Papadimitriou, C., "Bounds for Sorting by Prefix Reversal.", Discrete Mathematics. 27, 47-57, 1979.</a:t>
            </a:r>
          </a:p>
          <a:p>
            <a:endParaRPr 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E1D48C-6E2A-4EE0-9086-47A40D7FB81E}" type="slidenum">
              <a:rPr lang="en-US" smtClean="0">
                <a:latin typeface="Arial" charset="0"/>
              </a:rPr>
              <a:pPr/>
              <a:t>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45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Gates, W. and Papadimitriou, C., "Bounds for Sorting by Prefix Reversal.", Discrete Mathematics. 27, 47-57, 1979.</a:t>
            </a:r>
          </a:p>
          <a:p>
            <a:endParaRPr 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E1D48C-6E2A-4EE0-9086-47A40D7FB81E}" type="slidenum">
              <a:rPr lang="en-US" smtClean="0">
                <a:latin typeface="Arial" charset="0"/>
              </a:rPr>
              <a:pPr/>
              <a:t>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222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A* expanded 8100 ; Path cost = 33</a:t>
            </a:r>
          </a:p>
          <a:p>
            <a:r>
              <a:rPr lang="en-US">
                <a:latin typeface="Arial" charset="0"/>
              </a:rPr>
              <a:t>UCS expanded 25263 . Path cost = 33</a:t>
            </a:r>
          </a:p>
          <a:p>
            <a:r>
              <a:rPr lang="en-US">
                <a:latin typeface="Arial" charset="0"/>
              </a:rPr>
              <a:t>Greedy expanded 10 . Path cost = 41</a:t>
            </a:r>
          </a:p>
          <a:p>
            <a:r>
              <a:rPr lang="en-US">
                <a:latin typeface="Arial" charset="0"/>
              </a:rPr>
              <a:t>[0, 7, 5, 3, 2, 1, 4, 6]</a:t>
            </a:r>
          </a:p>
          <a:p>
            <a:r>
              <a:rPr lang="en-US">
                <a:latin typeface="Arial" charset="0"/>
              </a:rPr>
              <a:t>(7, 0, 5, 3, 2, 1, 4, 6)</a:t>
            </a:r>
          </a:p>
          <a:p>
            <a:r>
              <a:rPr lang="en-US">
                <a:latin typeface="Arial" charset="0"/>
              </a:rPr>
              <a:t>(6, 4, 1, 2, 3, 5, 0, 7)</a:t>
            </a:r>
          </a:p>
          <a:p>
            <a:r>
              <a:rPr lang="en-US">
                <a:latin typeface="Arial" charset="0"/>
              </a:rPr>
              <a:t>(3, 2, 1, 4, 6, 5, 0, 7)</a:t>
            </a:r>
          </a:p>
          <a:p>
            <a:r>
              <a:rPr lang="en-US">
                <a:latin typeface="Arial" charset="0"/>
              </a:rPr>
              <a:t>(1, 2, 3, 4, 6, 5, 0, 7)</a:t>
            </a:r>
          </a:p>
          <a:p>
            <a:r>
              <a:rPr lang="en-US">
                <a:latin typeface="Arial" charset="0"/>
              </a:rPr>
              <a:t>(5, 6, 4, 3, 2, 1, 0, 7)</a:t>
            </a:r>
          </a:p>
          <a:p>
            <a:r>
              <a:rPr lang="en-US">
                <a:latin typeface="Arial" charset="0"/>
              </a:rPr>
              <a:t>(6, 5, 4, 3, 2, 1, 0, 7)</a:t>
            </a:r>
          </a:p>
          <a:p>
            <a:r>
              <a:rPr lang="en-US">
                <a:latin typeface="Arial" charset="0"/>
              </a:rPr>
              <a:t>(0, 1, 2, 3, 4, 5, 6, 7)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19D4EE-71CB-479F-AF32-9365A8F44758}" type="slidenum">
              <a:rPr lang="en-US" smtClean="0">
                <a:latin typeface="Arial" charset="0"/>
              </a:rPr>
              <a:pPr/>
              <a:t>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074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You know exactly where you came from and how you got there, but you have no idea where you’re going.  But, you’ll know it when you see it.</a:t>
            </a: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8C17AD-3C99-472D-9877-AC50EDB6C845}" type="slidenum">
              <a:rPr lang="en-US" smtClean="0">
                <a:latin typeface="Arial" charset="0"/>
              </a:rPr>
              <a:pPr/>
              <a:t>9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172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E7E4B1-CE46-E643-8007-F244B14B42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792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4C7023-1648-4F51-874D-1B6680E39D2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19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A* expanded 8100 ; Path cost = 33</a:t>
            </a:r>
          </a:p>
          <a:p>
            <a:r>
              <a:rPr lang="en-US">
                <a:latin typeface="Arial" charset="0"/>
              </a:rPr>
              <a:t>UCS expanded 25263 . Path cost = 33</a:t>
            </a:r>
          </a:p>
          <a:p>
            <a:r>
              <a:rPr lang="en-US">
                <a:latin typeface="Arial" charset="0"/>
              </a:rPr>
              <a:t>Greedy expanded 10 . Path cost = 41</a:t>
            </a:r>
          </a:p>
          <a:p>
            <a:r>
              <a:rPr lang="en-US">
                <a:latin typeface="Arial" charset="0"/>
              </a:rPr>
              <a:t>[0, 7, 5, 3, 2, 1, 4, 6]</a:t>
            </a:r>
          </a:p>
          <a:p>
            <a:r>
              <a:rPr lang="en-US">
                <a:latin typeface="Arial" charset="0"/>
              </a:rPr>
              <a:t>(7, 0, 5, 3, 2, 1, 4, 6)</a:t>
            </a:r>
          </a:p>
          <a:p>
            <a:r>
              <a:rPr lang="en-US">
                <a:latin typeface="Arial" charset="0"/>
              </a:rPr>
              <a:t>(6, 4, 1, 2, 3, 5, 0, 7)</a:t>
            </a:r>
          </a:p>
          <a:p>
            <a:r>
              <a:rPr lang="en-US">
                <a:latin typeface="Arial" charset="0"/>
              </a:rPr>
              <a:t>(3, 2, 1, 4, 6, 5, 0, 7)</a:t>
            </a:r>
          </a:p>
          <a:p>
            <a:r>
              <a:rPr lang="en-US">
                <a:latin typeface="Arial" charset="0"/>
              </a:rPr>
              <a:t>(1, 2, 3, 4, 6, 5, 0, 7)</a:t>
            </a:r>
          </a:p>
          <a:p>
            <a:r>
              <a:rPr lang="en-US">
                <a:latin typeface="Arial" charset="0"/>
              </a:rPr>
              <a:t>(5, 6, 4, 3, 2, 1, 0, 7)</a:t>
            </a:r>
          </a:p>
          <a:p>
            <a:r>
              <a:rPr lang="en-US">
                <a:latin typeface="Arial" charset="0"/>
              </a:rPr>
              <a:t>(6, 5, 4, 3, 2, 1, 0, 7)</a:t>
            </a:r>
          </a:p>
          <a:p>
            <a:r>
              <a:rPr lang="en-US">
                <a:latin typeface="Arial" charset="0"/>
              </a:rPr>
              <a:t>(0, 1, 2, 3, 4, 5, 6, 7)</a:t>
            </a: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CDAF64-B086-440E-BFF9-B4CF7AA4786C}" type="slidenum">
              <a:rPr lang="en-US" smtClean="0">
                <a:latin typeface="Arial" charset="0"/>
              </a:rPr>
              <a:pPr/>
              <a:t>18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540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For any search problem, you know the goal.  Now, you have an idea of how far away you are from the goal.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2CE179-B2C7-46EC-9538-A27EC550BBF7}" type="slidenum">
              <a:rPr lang="en-US" smtClean="0">
                <a:latin typeface="Arial" charset="0"/>
              </a:rPr>
              <a:pPr/>
              <a:t>21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3423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A524C-0FE5-4D64-AE7F-8C8CC01270F0}" type="slidenum">
              <a:rPr lang="en-US" smtClean="0">
                <a:latin typeface="Arial" charset="0"/>
              </a:rPr>
              <a:pPr/>
              <a:t>25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258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9F9AF4-5B05-467D-A88D-11CD62E3A2C2}" type="slidenum">
              <a:rPr lang="en-US" smtClean="0">
                <a:latin typeface="Arial" charset="0"/>
              </a:rPr>
              <a:pPr/>
              <a:t>36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5091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Semi-lattice: x &lt;= y &lt;-&gt; x = x ^ y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E49D97-3088-46C0-A5CF-C692DC2682E9}" type="slidenum">
              <a:rPr lang="en-US" smtClean="0">
                <a:latin typeface="Arial" charset="0"/>
              </a:rPr>
              <a:pPr/>
              <a:t>52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589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16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78647-386B-ED47-B8BA-AF5BA39A9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17AB40-09A8-D244-A498-CF4EFB9D83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3F990-FA83-1D44-8B5A-F03C32D68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1350-5AEB-C64C-9267-F25F6AF03211}" type="datetimeFigureOut">
              <a:rPr lang="en-US" smtClean="0"/>
              <a:t>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D99E1-AB2D-3445-BF02-A6DFB378E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EFC47-F911-134C-BD07-26E048D31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69BB1-149D-BA49-8846-EEF836BA9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40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7EDFE-5BEE-A249-AED0-5101C0ABE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19015-68AC-0E4C-A169-58F80D9A4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4745B-BBCC-7D4F-8631-F04A5E10A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1350-5AEB-C64C-9267-F25F6AF03211}" type="datetimeFigureOut">
              <a:rPr lang="en-US" smtClean="0"/>
              <a:t>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1B2E1-DC15-6F4C-ADCD-73DD72304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445D4-CAD5-1C45-B9A4-96B5C7312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69BB1-149D-BA49-8846-EEF836BA9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500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B98DA-9197-2C4A-A99C-ECD507C52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4A0F05-0E8F-9F4F-8BB9-FA9F389194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C4209-DF85-F44E-B0BC-BE7C073CC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1350-5AEB-C64C-9267-F25F6AF03211}" type="datetimeFigureOut">
              <a:rPr lang="en-US" smtClean="0"/>
              <a:t>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75588-7709-5745-A78D-DAFC769F9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3818A-97D7-6B4D-BCF9-1D9D5C848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69BB1-149D-BA49-8846-EEF836BA9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921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8D943-B517-4C47-99DF-4C8A2AB08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8B5E6-3E60-CA41-A026-1A40E6A6D5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7F5CEC-BE64-124A-8A30-62F4CD6343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A856D6-90EB-034E-A152-B55A25401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1350-5AEB-C64C-9267-F25F6AF03211}" type="datetimeFigureOut">
              <a:rPr lang="en-US" smtClean="0"/>
              <a:t>2/4/25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E859B-4210-DD45-9D2B-E51767ABC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ED5DB7-6467-C243-A923-DC38F7155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69BB1-149D-BA49-8846-EEF836BA9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66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7C711-7E8D-1146-950B-74DB66B9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F6AAC-730E-AB44-BE06-49164BFF0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B7FE37-F0F6-F84E-A60B-647413384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1B60B9-0813-5E47-9300-33C322856D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527C9B-ABB3-284C-8A6B-DC030086F8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9ADAB1-02A3-A84B-B7F8-3ECD6CCA6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1350-5AEB-C64C-9267-F25F6AF03211}" type="datetimeFigureOut">
              <a:rPr lang="en-US" smtClean="0"/>
              <a:t>2/4/25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785BBB-F971-9047-87C9-BC9780F9B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6AD6F5-56CE-FD45-BDD8-6CFAB501A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69BB1-149D-BA49-8846-EEF836BA9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38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C3840-F257-FF4C-A05D-D139BC6F6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FADF41-C51A-4442-9A90-82EA3ACC3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1350-5AEB-C64C-9267-F25F6AF03211}" type="datetimeFigureOut">
              <a:rPr lang="en-US" smtClean="0"/>
              <a:t>2/4/25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244970-C23F-5040-9074-00E5210F5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009216-A916-724C-9043-74C04F03F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69BB1-149D-BA49-8846-EEF836BA9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22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46F82B-0E85-7D44-BA71-C13A09349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1350-5AEB-C64C-9267-F25F6AF03211}" type="datetimeFigureOut">
              <a:rPr lang="en-US" smtClean="0"/>
              <a:t>2/4/25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8F1AB4-27A9-D341-BE12-F9E0B38D2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1128C-FDD5-2A45-A486-2B5851243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69BB1-149D-BA49-8846-EEF836BA9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866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2C5AE-581E-3C41-8F2E-EF105D17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75F16-3C82-584B-A97E-FD4EAC7FB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FF2C6-672F-E04D-91C9-9B72B8741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C2DD37-3A96-FC46-B29C-33CDEC7DF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1350-5AEB-C64C-9267-F25F6AF03211}" type="datetimeFigureOut">
              <a:rPr lang="en-US" smtClean="0"/>
              <a:t>2/4/25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95D89-C114-044D-BC6B-30AC77ACC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4D1E7-A97B-FD43-950E-4C9776A19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69BB1-149D-BA49-8846-EEF836BA9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65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97AC2-74BC-724B-A7D6-5F68862F1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8AEE46-FF5B-974A-B9F2-7BBE041024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D7BC2-AD69-A04F-88D9-1C253D1C52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253C0C-A67F-2645-84F9-DBF7CF3F9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1350-5AEB-C64C-9267-F25F6AF03211}" type="datetimeFigureOut">
              <a:rPr lang="en-US" smtClean="0"/>
              <a:t>2/4/25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908535-CFB8-DF48-812F-68A2D7E33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093BB3-E56B-694E-B265-10C222577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69BB1-149D-BA49-8846-EEF836BA9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39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44696-C49A-A54F-977B-145AA14C5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B673E-71E2-0843-AE90-65793AFBA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E1B6-F477-4B41-A741-22904A76E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1350-5AEB-C64C-9267-F25F6AF03211}" type="datetimeFigureOut">
              <a:rPr lang="en-US" smtClean="0"/>
              <a:t>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8349F-7257-3E40-88B1-953224F21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DF394-523A-8449-AB40-1B9E0C3D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69BB1-149D-BA49-8846-EEF836BA9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47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79821D-D71F-034F-98B2-766E4877F7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6E8F87-A402-3145-BC58-98B34A7D5D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DAAF0-FF54-C24F-AD6D-E9C951A5E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1350-5AEB-C64C-9267-F25F6AF03211}" type="datetimeFigureOut">
              <a:rPr lang="en-US" smtClean="0"/>
              <a:t>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10FF2-7165-0647-9E0C-7E034EF14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B0131-F9B1-8A44-95FD-0EF62A0A2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69BB1-149D-BA49-8846-EEF836BA9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48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26767E-9A95-6346-A1DC-6D0DD48B0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BE049-C5FF-8A4D-A525-4B933344B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49DC1-0616-B54F-A536-885518389E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71350-5AEB-C64C-9267-F25F6AF03211}" type="datetimeFigureOut">
              <a:rPr lang="en-US" smtClean="0"/>
              <a:t>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789CB-5C34-A145-9EF2-43E24DF598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E76630-B66C-AE4C-9409-0EABCEDF70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69BB1-149D-BA49-8846-EEF836BA9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05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13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28.png"/><Relationship Id="rId3" Type="http://schemas.openxmlformats.org/officeDocument/2006/relationships/tags" Target="../tags/tag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7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image" Target="../media/image32.png"/><Relationship Id="rId5" Type="http://schemas.openxmlformats.org/officeDocument/2006/relationships/tags" Target="../tags/tag9.xml"/><Relationship Id="rId10" Type="http://schemas.openxmlformats.org/officeDocument/2006/relationships/image" Target="../media/image31.png"/><Relationship Id="rId4" Type="http://schemas.openxmlformats.org/officeDocument/2006/relationships/tags" Target="../tags/tag8.xml"/><Relationship Id="rId9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13.xml"/><Relationship Id="rId7" Type="http://schemas.openxmlformats.org/officeDocument/2006/relationships/image" Target="../media/image33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8.png"/><Relationship Id="rId5" Type="http://schemas.openxmlformats.org/officeDocument/2006/relationships/tags" Target="../tags/tag15.xml"/><Relationship Id="rId10" Type="http://schemas.openxmlformats.org/officeDocument/2006/relationships/image" Target="../media/image27.png"/><Relationship Id="rId4" Type="http://schemas.openxmlformats.org/officeDocument/2006/relationships/tags" Target="../tags/tag14.xml"/><Relationship Id="rId9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18.xml"/><Relationship Id="rId7" Type="http://schemas.openxmlformats.org/officeDocument/2006/relationships/image" Target="../media/image32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.xml"/><Relationship Id="rId9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tags" Target="../tags/tag21.xml"/><Relationship Id="rId16" Type="http://schemas.openxmlformats.org/officeDocument/2006/relationships/image" Target="../media/image54.pn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image" Target="../media/image49.png"/><Relationship Id="rId5" Type="http://schemas.openxmlformats.org/officeDocument/2006/relationships/tags" Target="../tags/tag24.xml"/><Relationship Id="rId15" Type="http://schemas.openxmlformats.org/officeDocument/2006/relationships/image" Target="../media/image53.png"/><Relationship Id="rId10" Type="http://schemas.openxmlformats.org/officeDocument/2006/relationships/notesSlide" Target="../notesSlides/notesSlide13.xml"/><Relationship Id="rId4" Type="http://schemas.openxmlformats.org/officeDocument/2006/relationships/tags" Target="../tags/tag23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30.xml"/><Relationship Id="rId7" Type="http://schemas.openxmlformats.org/officeDocument/2006/relationships/image" Target="../media/image32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4.png"/><Relationship Id="rId5" Type="http://schemas.openxmlformats.org/officeDocument/2006/relationships/tags" Target="../tags/tag32.xml"/><Relationship Id="rId10" Type="http://schemas.openxmlformats.org/officeDocument/2006/relationships/image" Target="../media/image63.png"/><Relationship Id="rId4" Type="http://schemas.openxmlformats.org/officeDocument/2006/relationships/tags" Target="../tags/tag31.xml"/><Relationship Id="rId9" Type="http://schemas.openxmlformats.org/officeDocument/2006/relationships/image" Target="../media/image6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51155"/>
            <a:ext cx="10363200" cy="1470025"/>
          </a:xfrm>
        </p:spPr>
        <p:txBody>
          <a:bodyPr>
            <a:noAutofit/>
          </a:bodyPr>
          <a:lstStyle/>
          <a:p>
            <a:r>
              <a:rPr lang="en-US" sz="6000" dirty="0"/>
              <a:t>CSCE-420: Artificial Intelligence </a:t>
            </a:r>
            <a:br>
              <a:rPr lang="en-US" sz="6000" dirty="0"/>
            </a:br>
            <a:r>
              <a:rPr lang="en-US" sz="4000" dirty="0"/>
              <a:t>Informed search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2068" y="5903843"/>
            <a:ext cx="8534400" cy="954157"/>
          </a:xfrm>
        </p:spPr>
        <p:txBody>
          <a:bodyPr>
            <a:normAutofit/>
          </a:bodyPr>
          <a:lstStyle/>
          <a:p>
            <a:r>
              <a:rPr lang="en-US" dirty="0"/>
              <a:t>Instructor: </a:t>
            </a:r>
            <a:r>
              <a:rPr lang="en-US" dirty="0" err="1"/>
              <a:t>Guni</a:t>
            </a:r>
            <a:r>
              <a:rPr lang="en-US" dirty="0"/>
              <a:t> Sharon</a:t>
            </a:r>
          </a:p>
          <a:p>
            <a:r>
              <a:rPr lang="en-US" sz="2000" dirty="0"/>
              <a:t>Based on slides by: </a:t>
            </a:r>
            <a:r>
              <a:rPr lang="nl" sz="2000" dirty="0"/>
              <a:t>Pieter Abbeel, Dan Klein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5637B7E-6258-B84C-9F83-FE9904182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21379" y="2367633"/>
            <a:ext cx="6549241" cy="32803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36456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E83CA-8A67-1F4A-AB5A-A29488EF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5F2CC-A376-184E-8B83-F49421A55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Assignment 0 due is </a:t>
            </a:r>
            <a:r>
              <a:rPr lang="en-US" dirty="0">
                <a:solidFill>
                  <a:srgbClr val="FF0000"/>
                </a:solidFill>
              </a:rPr>
              <a:t>overdue</a:t>
            </a:r>
          </a:p>
          <a:p>
            <a:r>
              <a:rPr lang="en-US" dirty="0"/>
              <a:t>Quiz1, Quiz2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are </a:t>
            </a:r>
            <a:r>
              <a:rPr lang="en-US" dirty="0">
                <a:solidFill>
                  <a:srgbClr val="FF0000"/>
                </a:solidFill>
              </a:rPr>
              <a:t>overdue </a:t>
            </a:r>
          </a:p>
          <a:p>
            <a:r>
              <a:rPr lang="en-US" dirty="0"/>
              <a:t>Quiz 3 is available on Canvas, due by Feb 6, </a:t>
            </a:r>
            <a:r>
              <a:rPr lang="en-US" dirty="0" err="1"/>
              <a:t>EoD</a:t>
            </a:r>
            <a:r>
              <a:rPr lang="en-US" dirty="0"/>
              <a:t>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Assignment 1 is available, due by Monday Feb 10,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dirty="0"/>
              <a:t>Contest 1: Multi-Agent Pacman, due by Feb 17, </a:t>
            </a:r>
            <a:r>
              <a:rPr lang="en-US" dirty="0" err="1"/>
              <a:t>EoD</a:t>
            </a:r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60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Today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14436"/>
            <a:ext cx="10642600" cy="4729164"/>
          </a:xfrm>
        </p:spPr>
        <p:txBody>
          <a:bodyPr/>
          <a:lstStyle/>
          <a:p>
            <a:pPr eaLnBrk="1" hangingPunct="1"/>
            <a:endParaRPr lang="en-US" sz="3600" dirty="0"/>
          </a:p>
          <a:p>
            <a:pPr eaLnBrk="1" hangingPunct="1"/>
            <a:r>
              <a:rPr lang="en-US" sz="3600" dirty="0"/>
              <a:t>Informed Search</a:t>
            </a:r>
          </a:p>
          <a:p>
            <a:pPr lvl="1"/>
            <a:r>
              <a:rPr lang="en-US" sz="3200" dirty="0"/>
              <a:t>Heuristics</a:t>
            </a:r>
          </a:p>
          <a:p>
            <a:pPr lvl="1"/>
            <a:r>
              <a:rPr lang="en-US" sz="3200" dirty="0"/>
              <a:t>Greedy Search</a:t>
            </a:r>
          </a:p>
          <a:p>
            <a:pPr lvl="1"/>
            <a:r>
              <a:rPr lang="en-US" sz="3200" dirty="0"/>
              <a:t>A* Search</a:t>
            </a:r>
          </a:p>
          <a:p>
            <a:pPr lvl="2"/>
            <a:endParaRPr lang="en-US" sz="2800" dirty="0"/>
          </a:p>
          <a:p>
            <a:pPr eaLnBrk="1" hangingPunct="1"/>
            <a:r>
              <a:rPr lang="en-US" sz="3600" dirty="0"/>
              <a:t>Duplicate detection </a:t>
            </a:r>
          </a:p>
          <a:p>
            <a:pPr lvl="2"/>
            <a:endParaRPr lang="en-US" sz="2800" dirty="0"/>
          </a:p>
          <a:p>
            <a:pPr lvl="1" eaLnBrk="1" hangingPunct="1"/>
            <a:endParaRPr lang="en-US" sz="3200" dirty="0"/>
          </a:p>
          <a:p>
            <a:pPr eaLnBrk="1" hangingPunct="1"/>
            <a:endParaRPr lang="en-US" sz="3600" dirty="0"/>
          </a:p>
          <a:p>
            <a:pPr eaLnBrk="1" hangingPunct="1"/>
            <a:endParaRPr lang="en-US" sz="36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380" y="1297622"/>
            <a:ext cx="5682419" cy="44168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507682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Recap: Search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873" y="76200"/>
            <a:ext cx="8067052" cy="6057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5720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Recap: Search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696200" cy="4876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Search problem: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States (configurations of the world)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Actions and costs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Successor function (world dynamics)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Start state and goal test</a:t>
            </a:r>
          </a:p>
          <a:p>
            <a:pPr>
              <a:lnSpc>
                <a:spcPct val="90000"/>
              </a:lnSpc>
            </a:pPr>
            <a:endParaRPr lang="en-US" sz="15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Search tree: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Nodes: represent plans for reaching states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Plans have costs (sum of action costs)</a:t>
            </a:r>
          </a:p>
          <a:p>
            <a:pPr>
              <a:lnSpc>
                <a:spcPct val="90000"/>
              </a:lnSpc>
            </a:pPr>
            <a:endParaRPr lang="en-US" sz="15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Search algorithm: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Systematically builds a search tree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Chooses an ordering over OPEN (unexplored nodes)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Optimal: finds least-cost plans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0277" y="514350"/>
            <a:ext cx="6164445" cy="4629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5520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Pancake Problem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505201" y="3808413"/>
            <a:ext cx="1066800" cy="1588"/>
          </a:xfrm>
          <a:prstGeom prst="line">
            <a:avLst/>
          </a:prstGeom>
          <a:ln w="762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352801" y="3656013"/>
            <a:ext cx="1371600" cy="1588"/>
          </a:xfrm>
          <a:prstGeom prst="line">
            <a:avLst/>
          </a:prstGeom>
          <a:ln w="762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971801" y="3960813"/>
            <a:ext cx="2209800" cy="1588"/>
          </a:xfrm>
          <a:prstGeom prst="line">
            <a:avLst/>
          </a:prstGeom>
          <a:ln w="762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200401" y="3505201"/>
            <a:ext cx="1752600" cy="1588"/>
          </a:xfrm>
          <a:prstGeom prst="line">
            <a:avLst/>
          </a:prstGeom>
          <a:ln w="762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Diagonal Stripe 22"/>
          <p:cNvSpPr/>
          <p:nvPr/>
        </p:nvSpPr>
        <p:spPr>
          <a:xfrm flipV="1">
            <a:off x="2438401" y="3505200"/>
            <a:ext cx="990600" cy="228600"/>
          </a:xfrm>
          <a:prstGeom prst="diagStrip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5" name="Straight Connector 24"/>
          <p:cNvCxnSpPr>
            <a:stCxn id="23" idx="1"/>
          </p:cNvCxnSpPr>
          <p:nvPr/>
        </p:nvCxnSpPr>
        <p:spPr>
          <a:xfrm rot="10800000">
            <a:off x="1752601" y="2590801"/>
            <a:ext cx="685800" cy="971551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772401" y="2513012"/>
            <a:ext cx="1066800" cy="1588"/>
          </a:xfrm>
          <a:prstGeom prst="line">
            <a:avLst/>
          </a:prstGeom>
          <a:ln w="762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620001" y="2209800"/>
            <a:ext cx="1371600" cy="1588"/>
          </a:xfrm>
          <a:prstGeom prst="line">
            <a:avLst/>
          </a:prstGeom>
          <a:ln w="762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239001" y="2665412"/>
            <a:ext cx="2209800" cy="1588"/>
          </a:xfrm>
          <a:prstGeom prst="line">
            <a:avLst/>
          </a:prstGeom>
          <a:ln w="762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467601" y="2360612"/>
            <a:ext cx="1752600" cy="1588"/>
          </a:xfrm>
          <a:prstGeom prst="line">
            <a:avLst/>
          </a:prstGeom>
          <a:ln w="762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772401" y="3429000"/>
            <a:ext cx="1066800" cy="1588"/>
          </a:xfrm>
          <a:prstGeom prst="line">
            <a:avLst/>
          </a:prstGeom>
          <a:ln w="762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620001" y="3579812"/>
            <a:ext cx="1371600" cy="1588"/>
          </a:xfrm>
          <a:prstGeom prst="line">
            <a:avLst/>
          </a:prstGeom>
          <a:ln w="762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239001" y="3884612"/>
            <a:ext cx="2209800" cy="1588"/>
          </a:xfrm>
          <a:prstGeom prst="line">
            <a:avLst/>
          </a:prstGeom>
          <a:ln w="762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467601" y="3732212"/>
            <a:ext cx="1752600" cy="1588"/>
          </a:xfrm>
          <a:prstGeom prst="line">
            <a:avLst/>
          </a:prstGeom>
          <a:ln w="762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772401" y="4876799"/>
            <a:ext cx="1066800" cy="1588"/>
          </a:xfrm>
          <a:prstGeom prst="line">
            <a:avLst/>
          </a:prstGeom>
          <a:ln w="762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620001" y="5027611"/>
            <a:ext cx="1371600" cy="1588"/>
          </a:xfrm>
          <a:prstGeom prst="line">
            <a:avLst/>
          </a:prstGeom>
          <a:ln w="762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239001" y="4724399"/>
            <a:ext cx="2209800" cy="1588"/>
          </a:xfrm>
          <a:prstGeom prst="line">
            <a:avLst/>
          </a:prstGeom>
          <a:ln w="762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7467601" y="5180011"/>
            <a:ext cx="1752600" cy="1588"/>
          </a:xfrm>
          <a:prstGeom prst="line">
            <a:avLst/>
          </a:prstGeom>
          <a:ln w="762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Left Arrow 48"/>
          <p:cNvSpPr/>
          <p:nvPr/>
        </p:nvSpPr>
        <p:spPr>
          <a:xfrm rot="19800000" flipH="1">
            <a:off x="5867401" y="2616322"/>
            <a:ext cx="914400" cy="381000"/>
          </a:xfrm>
          <a:prstGeom prst="leftArrow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" name="Left Arrow 49"/>
          <p:cNvSpPr/>
          <p:nvPr/>
        </p:nvSpPr>
        <p:spPr>
          <a:xfrm flipH="1">
            <a:off x="5867401" y="3505200"/>
            <a:ext cx="914400" cy="381000"/>
          </a:xfrm>
          <a:prstGeom prst="leftArrow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Left Arrow 50"/>
          <p:cNvSpPr/>
          <p:nvPr/>
        </p:nvSpPr>
        <p:spPr>
          <a:xfrm rot="1800000" flipH="1">
            <a:off x="5825197" y="4368922"/>
            <a:ext cx="914400" cy="381000"/>
          </a:xfrm>
          <a:prstGeom prst="leftArrow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92" name="TextBox 59"/>
          <p:cNvSpPr txBox="1">
            <a:spLocks noChangeArrowheads="1"/>
          </p:cNvSpPr>
          <p:nvPr/>
        </p:nvSpPr>
        <p:spPr bwMode="auto">
          <a:xfrm>
            <a:off x="0" y="6019800"/>
            <a:ext cx="121920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Cost: Number of pancakes flipped</a:t>
            </a:r>
          </a:p>
        </p:txBody>
      </p:sp>
    </p:spTree>
    <p:extLst>
      <p:ext uri="{BB962C8B-B14F-4D97-AF65-F5344CB8AC3E}">
        <p14:creationId xmlns:p14="http://schemas.microsoft.com/office/powerpoint/2010/main" val="134298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719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1302" y="30618"/>
            <a:ext cx="5320698" cy="273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Pancake Problem</a:t>
            </a:r>
          </a:p>
        </p:txBody>
      </p:sp>
      <p:pic>
        <p:nvPicPr>
          <p:cNvPr id="62466" name="Picture 2" descr="Z:\Shared with PC\gates_pancak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53" y="2639805"/>
            <a:ext cx="7218873" cy="38530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6977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Example: Pancake Problem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184526" y="2501900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3113088" y="2598738"/>
            <a:ext cx="636587" cy="0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936875" y="2403476"/>
            <a:ext cx="1025525" cy="1587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043238" y="2693988"/>
            <a:ext cx="812800" cy="1588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28964" y="3727451"/>
            <a:ext cx="636587" cy="1587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200401" y="3533775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952751" y="3630612"/>
            <a:ext cx="1025525" cy="0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059114" y="3822700"/>
            <a:ext cx="812800" cy="1587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075239" y="2271713"/>
            <a:ext cx="1025525" cy="1588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322889" y="2174875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251450" y="2078038"/>
            <a:ext cx="636588" cy="0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181600" y="1981200"/>
            <a:ext cx="812800" cy="1587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07" name="Group 81"/>
          <p:cNvGrpSpPr>
            <a:grpSpLocks/>
          </p:cNvGrpSpPr>
          <p:nvPr/>
        </p:nvGrpSpPr>
        <p:grpSpPr bwMode="auto">
          <a:xfrm flipV="1">
            <a:off x="2251075" y="4689476"/>
            <a:ext cx="1025525" cy="195263"/>
            <a:chOff x="914400" y="6033654"/>
            <a:chExt cx="1025380" cy="194975"/>
          </a:xfrm>
        </p:grpSpPr>
        <p:cxnSp>
          <p:nvCxnSpPr>
            <p:cNvPr id="45" name="Straight Connector 44"/>
            <p:cNvCxnSpPr/>
            <p:nvPr/>
          </p:nvCxnSpPr>
          <p:spPr>
            <a:xfrm flipV="1">
              <a:off x="1090588" y="6227044"/>
              <a:ext cx="636497" cy="1585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162015" y="6033654"/>
              <a:ext cx="495230" cy="1585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914400" y="6130349"/>
              <a:ext cx="1025380" cy="1586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/>
          <p:nvPr/>
        </p:nvCxnSpPr>
        <p:spPr>
          <a:xfrm flipV="1">
            <a:off x="2357438" y="4979988"/>
            <a:ext cx="812800" cy="1588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09" name="Group 87"/>
          <p:cNvGrpSpPr>
            <a:grpSpLocks/>
          </p:cNvGrpSpPr>
          <p:nvPr/>
        </p:nvGrpSpPr>
        <p:grpSpPr bwMode="auto">
          <a:xfrm flipV="1">
            <a:off x="4232275" y="4357688"/>
            <a:ext cx="1025525" cy="290513"/>
            <a:chOff x="2175020" y="6019800"/>
            <a:chExt cx="1025380" cy="290946"/>
          </a:xfrm>
        </p:grpSpPr>
        <p:grpSp>
          <p:nvGrpSpPr>
            <p:cNvPr id="8281" name="Group 82"/>
            <p:cNvGrpSpPr>
              <a:grpSpLocks/>
            </p:cNvGrpSpPr>
            <p:nvPr/>
          </p:nvGrpSpPr>
          <p:grpSpPr bwMode="auto">
            <a:xfrm>
              <a:off x="2175020" y="6019800"/>
              <a:ext cx="1025380" cy="194975"/>
              <a:chOff x="914400" y="6033654"/>
              <a:chExt cx="1025380" cy="194975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 flipV="1">
                <a:off x="1090588" y="6227617"/>
                <a:ext cx="636497" cy="1590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1162015" y="6033654"/>
                <a:ext cx="495230" cy="1590"/>
              </a:xfrm>
              <a:prstGeom prst="line">
                <a:avLst/>
              </a:prstGeom>
              <a:ln w="38100">
                <a:solidFill>
                  <a:srgbClr val="CC99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914400" y="6130636"/>
                <a:ext cx="1025380" cy="1589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Straight Connector 40"/>
            <p:cNvCxnSpPr/>
            <p:nvPr/>
          </p:nvCxnSpPr>
          <p:spPr>
            <a:xfrm flipV="1">
              <a:off x="2281368" y="6309156"/>
              <a:ext cx="81268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2" name="Straight Connector 51"/>
          <p:cNvCxnSpPr/>
          <p:nvPr/>
        </p:nvCxnSpPr>
        <p:spPr>
          <a:xfrm>
            <a:off x="9032875" y="4191000"/>
            <a:ext cx="1025525" cy="0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9280526" y="3900488"/>
            <a:ext cx="495300" cy="1588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9209088" y="3997326"/>
            <a:ext cx="636587" cy="1587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9139238" y="4094162"/>
            <a:ext cx="812800" cy="0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029201" y="3594100"/>
            <a:ext cx="1025525" cy="1587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5276850" y="3497262"/>
            <a:ext cx="495300" cy="1588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16" name="Group 94"/>
          <p:cNvGrpSpPr>
            <a:grpSpLocks/>
          </p:cNvGrpSpPr>
          <p:nvPr/>
        </p:nvGrpSpPr>
        <p:grpSpPr bwMode="auto">
          <a:xfrm flipV="1">
            <a:off x="5135563" y="3305175"/>
            <a:ext cx="812800" cy="96837"/>
            <a:chOff x="6278274" y="6096000"/>
            <a:chExt cx="813233" cy="96982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6349749" y="6191393"/>
              <a:ext cx="635338" cy="1589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6278274" y="6096000"/>
              <a:ext cx="813233" cy="1589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3" name="Straight Arrow Connector 62"/>
          <p:cNvCxnSpPr/>
          <p:nvPr/>
        </p:nvCxnSpPr>
        <p:spPr>
          <a:xfrm rot="10800000" flipV="1">
            <a:off x="4114800" y="2300287"/>
            <a:ext cx="574675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rot="5400000" flipH="1" flipV="1">
            <a:off x="3203575" y="3127375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2860675" y="4003675"/>
            <a:ext cx="609600" cy="457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0800000">
            <a:off x="3886200" y="4052887"/>
            <a:ext cx="3048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5505450" y="5499100"/>
            <a:ext cx="495300" cy="1587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22" name="Group 80"/>
          <p:cNvGrpSpPr>
            <a:grpSpLocks/>
          </p:cNvGrpSpPr>
          <p:nvPr/>
        </p:nvGrpSpPr>
        <p:grpSpPr bwMode="auto">
          <a:xfrm flipV="1">
            <a:off x="5257801" y="5210176"/>
            <a:ext cx="1025525" cy="193675"/>
            <a:chOff x="3200400" y="5791200"/>
            <a:chExt cx="1025380" cy="193964"/>
          </a:xfrm>
        </p:grpSpPr>
        <p:cxnSp>
          <p:nvCxnSpPr>
            <p:cNvPr id="78" name="Straight Connector 77"/>
            <p:cNvCxnSpPr/>
            <p:nvPr/>
          </p:nvCxnSpPr>
          <p:spPr>
            <a:xfrm>
              <a:off x="3376588" y="5886592"/>
              <a:ext cx="636497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3200400" y="5983575"/>
              <a:ext cx="1025380" cy="1589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3306748" y="5791200"/>
              <a:ext cx="81268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4" name="Straight Connector 83"/>
          <p:cNvCxnSpPr/>
          <p:nvPr/>
        </p:nvCxnSpPr>
        <p:spPr>
          <a:xfrm flipV="1">
            <a:off x="2422526" y="5799138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24" name="Group 86"/>
          <p:cNvGrpSpPr>
            <a:grpSpLocks/>
          </p:cNvGrpSpPr>
          <p:nvPr/>
        </p:nvGrpSpPr>
        <p:grpSpPr bwMode="auto">
          <a:xfrm flipV="1">
            <a:off x="2174875" y="5603876"/>
            <a:ext cx="1025525" cy="98425"/>
            <a:chOff x="1752600" y="5562600"/>
            <a:chExt cx="1025380" cy="97993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1928788" y="5562600"/>
              <a:ext cx="636497" cy="1581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1752600" y="5659013"/>
              <a:ext cx="1025380" cy="1580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6" name="Straight Connector 85"/>
          <p:cNvCxnSpPr/>
          <p:nvPr/>
        </p:nvCxnSpPr>
        <p:spPr>
          <a:xfrm flipV="1">
            <a:off x="2281238" y="5894388"/>
            <a:ext cx="812800" cy="1588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26" name="Group 92"/>
          <p:cNvGrpSpPr>
            <a:grpSpLocks/>
          </p:cNvGrpSpPr>
          <p:nvPr/>
        </p:nvGrpSpPr>
        <p:grpSpPr bwMode="auto">
          <a:xfrm flipV="1">
            <a:off x="3663951" y="5972175"/>
            <a:ext cx="1025525" cy="290512"/>
            <a:chOff x="2479820" y="6019800"/>
            <a:chExt cx="1025380" cy="290946"/>
          </a:xfrm>
        </p:grpSpPr>
        <p:cxnSp>
          <p:nvCxnSpPr>
            <p:cNvPr id="88" name="Straight Connector 87"/>
            <p:cNvCxnSpPr/>
            <p:nvPr/>
          </p:nvCxnSpPr>
          <p:spPr>
            <a:xfrm flipV="1">
              <a:off x="2727435" y="6213764"/>
              <a:ext cx="495230" cy="1589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270" name="Group 88"/>
            <p:cNvGrpSpPr>
              <a:grpSpLocks/>
            </p:cNvGrpSpPr>
            <p:nvPr/>
          </p:nvGrpSpPr>
          <p:grpSpPr bwMode="auto">
            <a:xfrm flipV="1">
              <a:off x="2479820" y="6019800"/>
              <a:ext cx="1025380" cy="97993"/>
              <a:chOff x="1752600" y="5562600"/>
              <a:chExt cx="1025380" cy="97993"/>
            </a:xfrm>
          </p:grpSpPr>
          <p:cxnSp>
            <p:nvCxnSpPr>
              <p:cNvPr id="90" name="Straight Connector 89"/>
              <p:cNvCxnSpPr/>
              <p:nvPr/>
            </p:nvCxnSpPr>
            <p:spPr>
              <a:xfrm>
                <a:off x="1928788" y="5562021"/>
                <a:ext cx="636497" cy="1590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 flipV="1">
                <a:off x="1752600" y="5659004"/>
                <a:ext cx="1025380" cy="1589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92" name="Straight Connector 91"/>
            <p:cNvCxnSpPr/>
            <p:nvPr/>
          </p:nvCxnSpPr>
          <p:spPr>
            <a:xfrm flipV="1">
              <a:off x="2586168" y="6309157"/>
              <a:ext cx="812685" cy="1589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27" name="Group 98"/>
          <p:cNvGrpSpPr>
            <a:grpSpLocks/>
          </p:cNvGrpSpPr>
          <p:nvPr/>
        </p:nvGrpSpPr>
        <p:grpSpPr bwMode="auto">
          <a:xfrm flipV="1">
            <a:off x="6858001" y="3824288"/>
            <a:ext cx="1025525" cy="290513"/>
            <a:chOff x="4267200" y="5119254"/>
            <a:chExt cx="1025380" cy="290946"/>
          </a:xfrm>
        </p:grpSpPr>
        <p:cxnSp>
          <p:nvCxnSpPr>
            <p:cNvPr id="94" name="Straight Connector 93"/>
            <p:cNvCxnSpPr/>
            <p:nvPr/>
          </p:nvCxnSpPr>
          <p:spPr>
            <a:xfrm flipV="1">
              <a:off x="4514815" y="5408610"/>
              <a:ext cx="495230" cy="1590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265" name="Group 94"/>
            <p:cNvGrpSpPr>
              <a:grpSpLocks/>
            </p:cNvGrpSpPr>
            <p:nvPr/>
          </p:nvGrpSpPr>
          <p:grpSpPr bwMode="auto">
            <a:xfrm flipV="1">
              <a:off x="4267200" y="5119254"/>
              <a:ext cx="1025380" cy="193964"/>
              <a:chOff x="3200400" y="5791200"/>
              <a:chExt cx="1025380" cy="193964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>
                <a:off x="3376588" y="5886592"/>
                <a:ext cx="636497" cy="1589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flipV="1">
                <a:off x="3200400" y="5983574"/>
                <a:ext cx="1025380" cy="1590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3306748" y="5791200"/>
                <a:ext cx="812685" cy="1589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6" name="Straight Connector 105"/>
          <p:cNvCxnSpPr/>
          <p:nvPr/>
        </p:nvCxnSpPr>
        <p:spPr>
          <a:xfrm flipV="1">
            <a:off x="8118475" y="5943600"/>
            <a:ext cx="1025525" cy="0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29" name="Group 106"/>
          <p:cNvGrpSpPr>
            <a:grpSpLocks/>
          </p:cNvGrpSpPr>
          <p:nvPr/>
        </p:nvGrpSpPr>
        <p:grpSpPr bwMode="auto">
          <a:xfrm flipV="1">
            <a:off x="8224838" y="5653088"/>
            <a:ext cx="812800" cy="193675"/>
            <a:chOff x="4338494" y="6019800"/>
            <a:chExt cx="813233" cy="193964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4479856" y="6115192"/>
              <a:ext cx="495564" cy="1589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4409969" y="6212174"/>
              <a:ext cx="635338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338494" y="6019800"/>
              <a:ext cx="813233" cy="1589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10" name="Straight Arrow Connector 109"/>
          <p:cNvCxnSpPr/>
          <p:nvPr/>
        </p:nvCxnSpPr>
        <p:spPr>
          <a:xfrm rot="5400000" flipH="1" flipV="1">
            <a:off x="2590007" y="5272882"/>
            <a:ext cx="304800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 rot="10800000">
            <a:off x="3276600" y="5729287"/>
            <a:ext cx="3810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rot="10800000" flipV="1">
            <a:off x="4724400" y="5805487"/>
            <a:ext cx="29718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 rot="10800000">
            <a:off x="5105400" y="4814887"/>
            <a:ext cx="3048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rot="10800000" flipV="1">
            <a:off x="5867400" y="4281487"/>
            <a:ext cx="914400" cy="685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6213475" y="3367087"/>
            <a:ext cx="762000" cy="304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rot="5400000">
            <a:off x="5295107" y="2796382"/>
            <a:ext cx="533400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7262813" y="5021262"/>
            <a:ext cx="636587" cy="1588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flipV="1">
            <a:off x="7086601" y="5118100"/>
            <a:ext cx="1025525" cy="1587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39" name="Group 131"/>
          <p:cNvGrpSpPr>
            <a:grpSpLocks/>
          </p:cNvGrpSpPr>
          <p:nvPr/>
        </p:nvGrpSpPr>
        <p:grpSpPr bwMode="auto">
          <a:xfrm flipV="1">
            <a:off x="7192963" y="4829175"/>
            <a:ext cx="812800" cy="96837"/>
            <a:chOff x="6472094" y="4738254"/>
            <a:chExt cx="813233" cy="97993"/>
          </a:xfrm>
        </p:grpSpPr>
        <p:cxnSp>
          <p:nvCxnSpPr>
            <p:cNvPr id="127" name="Straight Connector 126"/>
            <p:cNvCxnSpPr/>
            <p:nvPr/>
          </p:nvCxnSpPr>
          <p:spPr>
            <a:xfrm>
              <a:off x="6613456" y="4738254"/>
              <a:ext cx="495564" cy="1606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6472094" y="4834641"/>
              <a:ext cx="813233" cy="1606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34" name="Straight Arrow Connector 133"/>
          <p:cNvCxnSpPr/>
          <p:nvPr/>
        </p:nvCxnSpPr>
        <p:spPr>
          <a:xfrm rot="10800000">
            <a:off x="6324600" y="2452687"/>
            <a:ext cx="2438400" cy="1371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rot="16200000" flipH="1">
            <a:off x="7277100" y="4395787"/>
            <a:ext cx="4572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>
            <a:off x="7772400" y="5272087"/>
            <a:ext cx="6096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rot="5400000" flipH="1" flipV="1">
            <a:off x="8572500" y="4548187"/>
            <a:ext cx="1066800" cy="838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44" name="TextBox 154"/>
          <p:cNvSpPr txBox="1">
            <a:spLocks noChangeArrowheads="1"/>
          </p:cNvSpPr>
          <p:nvPr/>
        </p:nvSpPr>
        <p:spPr bwMode="auto">
          <a:xfrm>
            <a:off x="7432675" y="27574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3</a:t>
            </a:r>
          </a:p>
        </p:txBody>
      </p:sp>
      <p:sp>
        <p:nvSpPr>
          <p:cNvPr id="8245" name="TextBox 154"/>
          <p:cNvSpPr txBox="1">
            <a:spLocks noChangeArrowheads="1"/>
          </p:cNvSpPr>
          <p:nvPr/>
        </p:nvSpPr>
        <p:spPr bwMode="auto">
          <a:xfrm>
            <a:off x="9109075" y="4841876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2</a:t>
            </a:r>
          </a:p>
        </p:txBody>
      </p:sp>
      <p:sp>
        <p:nvSpPr>
          <p:cNvPr id="8246" name="TextBox 154"/>
          <p:cNvSpPr txBox="1">
            <a:spLocks noChangeArrowheads="1"/>
          </p:cNvSpPr>
          <p:nvPr/>
        </p:nvSpPr>
        <p:spPr bwMode="auto">
          <a:xfrm>
            <a:off x="6061075" y="42814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4</a:t>
            </a:r>
          </a:p>
        </p:txBody>
      </p:sp>
      <p:sp>
        <p:nvSpPr>
          <p:cNvPr id="8247" name="TextBox 154"/>
          <p:cNvSpPr txBox="1">
            <a:spLocks noChangeArrowheads="1"/>
          </p:cNvSpPr>
          <p:nvPr/>
        </p:nvSpPr>
        <p:spPr bwMode="auto">
          <a:xfrm>
            <a:off x="6518275" y="3165476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3</a:t>
            </a:r>
          </a:p>
        </p:txBody>
      </p:sp>
      <p:sp>
        <p:nvSpPr>
          <p:cNvPr id="8248" name="TextBox 154"/>
          <p:cNvSpPr txBox="1">
            <a:spLocks noChangeArrowheads="1"/>
          </p:cNvSpPr>
          <p:nvPr/>
        </p:nvSpPr>
        <p:spPr bwMode="auto">
          <a:xfrm>
            <a:off x="5984875" y="58816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3</a:t>
            </a:r>
          </a:p>
        </p:txBody>
      </p:sp>
      <p:sp>
        <p:nvSpPr>
          <p:cNvPr id="8249" name="TextBox 154"/>
          <p:cNvSpPr txBox="1">
            <a:spLocks noChangeArrowheads="1"/>
          </p:cNvSpPr>
          <p:nvPr/>
        </p:nvSpPr>
        <p:spPr bwMode="auto">
          <a:xfrm>
            <a:off x="7585075" y="42814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2</a:t>
            </a:r>
          </a:p>
        </p:txBody>
      </p:sp>
      <p:sp>
        <p:nvSpPr>
          <p:cNvPr id="8250" name="TextBox 154"/>
          <p:cNvSpPr txBox="1">
            <a:spLocks noChangeArrowheads="1"/>
          </p:cNvSpPr>
          <p:nvPr/>
        </p:nvSpPr>
        <p:spPr bwMode="auto">
          <a:xfrm>
            <a:off x="2784475" y="5086351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2</a:t>
            </a:r>
          </a:p>
        </p:txBody>
      </p:sp>
      <p:sp>
        <p:nvSpPr>
          <p:cNvPr id="8251" name="TextBox 154"/>
          <p:cNvSpPr txBox="1">
            <a:spLocks noChangeArrowheads="1"/>
          </p:cNvSpPr>
          <p:nvPr/>
        </p:nvSpPr>
        <p:spPr bwMode="auto">
          <a:xfrm>
            <a:off x="3470275" y="29098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2</a:t>
            </a:r>
          </a:p>
        </p:txBody>
      </p:sp>
      <p:sp>
        <p:nvSpPr>
          <p:cNvPr id="8252" name="TextBox 154"/>
          <p:cNvSpPr txBox="1">
            <a:spLocks noChangeArrowheads="1"/>
          </p:cNvSpPr>
          <p:nvPr/>
        </p:nvSpPr>
        <p:spPr bwMode="auto">
          <a:xfrm>
            <a:off x="4308475" y="23764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4</a:t>
            </a:r>
          </a:p>
        </p:txBody>
      </p:sp>
      <p:sp>
        <p:nvSpPr>
          <p:cNvPr id="8253" name="TextBox 115"/>
          <p:cNvSpPr txBox="1">
            <a:spLocks noChangeArrowheads="1"/>
          </p:cNvSpPr>
          <p:nvPr/>
        </p:nvSpPr>
        <p:spPr bwMode="auto">
          <a:xfrm>
            <a:off x="0" y="1219200"/>
            <a:ext cx="12191999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State space graph with costs as weights</a:t>
            </a:r>
          </a:p>
        </p:txBody>
      </p:sp>
      <p:sp>
        <p:nvSpPr>
          <p:cNvPr id="8254" name="TextBox 154"/>
          <p:cNvSpPr txBox="1">
            <a:spLocks noChangeArrowheads="1"/>
          </p:cNvSpPr>
          <p:nvPr/>
        </p:nvSpPr>
        <p:spPr bwMode="auto">
          <a:xfrm>
            <a:off x="3165475" y="41290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3</a:t>
            </a:r>
          </a:p>
        </p:txBody>
      </p:sp>
      <p:sp>
        <p:nvSpPr>
          <p:cNvPr id="8255" name="TextBox 154"/>
          <p:cNvSpPr txBox="1">
            <a:spLocks noChangeArrowheads="1"/>
          </p:cNvSpPr>
          <p:nvPr/>
        </p:nvSpPr>
        <p:spPr bwMode="auto">
          <a:xfrm>
            <a:off x="4079875" y="38242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4</a:t>
            </a:r>
          </a:p>
        </p:txBody>
      </p:sp>
      <p:sp>
        <p:nvSpPr>
          <p:cNvPr id="8256" name="TextBox 154"/>
          <p:cNvSpPr txBox="1">
            <a:spLocks noChangeArrowheads="1"/>
          </p:cNvSpPr>
          <p:nvPr/>
        </p:nvSpPr>
        <p:spPr bwMode="auto">
          <a:xfrm>
            <a:off x="4841875" y="48148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3</a:t>
            </a:r>
          </a:p>
        </p:txBody>
      </p:sp>
      <p:sp>
        <p:nvSpPr>
          <p:cNvPr id="8257" name="TextBox 154"/>
          <p:cNvSpPr txBox="1">
            <a:spLocks noChangeArrowheads="1"/>
          </p:cNvSpPr>
          <p:nvPr/>
        </p:nvSpPr>
        <p:spPr bwMode="auto">
          <a:xfrm>
            <a:off x="3470275" y="54244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4</a:t>
            </a:r>
          </a:p>
        </p:txBody>
      </p:sp>
      <p:sp>
        <p:nvSpPr>
          <p:cNvPr id="8258" name="TextBox 154"/>
          <p:cNvSpPr txBox="1">
            <a:spLocks noChangeArrowheads="1"/>
          </p:cNvSpPr>
          <p:nvPr/>
        </p:nvSpPr>
        <p:spPr bwMode="auto">
          <a:xfrm>
            <a:off x="5222875" y="26812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86891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>
            <a:extLst>
              <a:ext uri="{FF2B5EF4-FFF2-40B4-BE49-F238E27FC236}">
                <a16:creationId xmlns:a16="http://schemas.microsoft.com/office/drawing/2014/main" id="{1233EF73-19B2-2F48-83AF-A467853C5DE8}"/>
              </a:ext>
            </a:extLst>
          </p:cNvPr>
          <p:cNvSpPr txBox="1"/>
          <p:nvPr/>
        </p:nvSpPr>
        <p:spPr>
          <a:xfrm>
            <a:off x="2309813" y="1274961"/>
            <a:ext cx="7641773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Tree-Search(</a:t>
            </a:r>
            <a:r>
              <a:rPr lang="en-US" dirty="0" err="1">
                <a:solidFill>
                  <a:srgbClr val="FF0000"/>
                </a:solidFill>
              </a:rPr>
              <a:t>start</a:t>
            </a:r>
            <a:r>
              <a:rPr lang="en-US" dirty="0" err="1"/>
              <a:t>,</a:t>
            </a:r>
            <a:r>
              <a:rPr lang="en-US" dirty="0" err="1">
                <a:solidFill>
                  <a:srgbClr val="FF0000"/>
                </a:solidFill>
              </a:rPr>
              <a:t>goal</a:t>
            </a:r>
            <a:r>
              <a:rPr lang="en-US" dirty="0"/>
              <a:t>)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rgbClr val="0070C0"/>
                </a:solidFill>
              </a:rPr>
              <a:t>OPEN</a:t>
            </a:r>
            <a:r>
              <a:rPr lang="en-US" dirty="0"/>
              <a:t> = {</a:t>
            </a:r>
            <a:r>
              <a:rPr lang="en-US" dirty="0">
                <a:solidFill>
                  <a:srgbClr val="FF0000"/>
                </a:solidFill>
              </a:rPr>
              <a:t>start</a:t>
            </a:r>
            <a:r>
              <a:rPr lang="en-US" dirty="0"/>
              <a:t>}</a:t>
            </a:r>
          </a:p>
          <a:p>
            <a:r>
              <a:rPr lang="en-US" dirty="0"/>
              <a:t>	while </a:t>
            </a:r>
            <a:r>
              <a:rPr lang="en-US" dirty="0">
                <a:solidFill>
                  <a:srgbClr val="0070C0"/>
                </a:solidFill>
              </a:rPr>
              <a:t>OPEN</a:t>
            </a:r>
            <a:r>
              <a:rPr lang="en-US" dirty="0"/>
              <a:t> not empty:</a:t>
            </a:r>
          </a:p>
          <a:p>
            <a:r>
              <a:rPr lang="en-US" dirty="0"/>
              <a:t>		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= </a:t>
            </a:r>
            <a:r>
              <a:rPr lang="en-US" dirty="0" err="1">
                <a:solidFill>
                  <a:srgbClr val="0070C0"/>
                </a:solidFill>
              </a:rPr>
              <a:t>OPEN</a:t>
            </a:r>
            <a:r>
              <a:rPr lang="en-US" dirty="0" err="1"/>
              <a:t>.</a:t>
            </a:r>
            <a:r>
              <a:rPr lang="en-US" dirty="0" err="1">
                <a:solidFill>
                  <a:srgbClr val="00B050"/>
                </a:solidFill>
              </a:rPr>
              <a:t>extract</a:t>
            </a:r>
            <a:r>
              <a:rPr lang="en-US" dirty="0">
                <a:solidFill>
                  <a:srgbClr val="00B050"/>
                </a:solidFill>
              </a:rPr>
              <a:t>()</a:t>
            </a:r>
          </a:p>
          <a:p>
            <a:r>
              <a:rPr lang="en-US" dirty="0"/>
              <a:t>		if 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is </a:t>
            </a:r>
            <a:r>
              <a:rPr lang="en-US" dirty="0">
                <a:solidFill>
                  <a:srgbClr val="FF0000"/>
                </a:solidFill>
              </a:rPr>
              <a:t>goal:</a:t>
            </a:r>
          </a:p>
          <a:p>
            <a:r>
              <a:rPr lang="en-US" dirty="0"/>
              <a:t>			return solution</a:t>
            </a:r>
          </a:p>
          <a:p>
            <a:r>
              <a:rPr lang="en-US" dirty="0"/>
              <a:t>		else:</a:t>
            </a:r>
          </a:p>
          <a:p>
            <a:r>
              <a:rPr lang="en-US" dirty="0"/>
              <a:t>			</a:t>
            </a:r>
            <a:r>
              <a:rPr lang="en-US" dirty="0" err="1">
                <a:solidFill>
                  <a:srgbClr val="0070C0"/>
                </a:solidFill>
              </a:rPr>
              <a:t>OPEN</a:t>
            </a:r>
            <a:r>
              <a:rPr lang="en-US" dirty="0" err="1"/>
              <a:t>.add</a:t>
            </a:r>
            <a:r>
              <a:rPr lang="en-US" dirty="0"/>
              <a:t>(</a:t>
            </a:r>
            <a:r>
              <a:rPr lang="en-US" dirty="0" err="1">
                <a:solidFill>
                  <a:srgbClr val="0070C0"/>
                </a:solidFill>
              </a:rPr>
              <a:t>u</a:t>
            </a:r>
            <a:r>
              <a:rPr lang="en-US" dirty="0" err="1"/>
              <a:t>.</a:t>
            </a:r>
            <a:r>
              <a:rPr lang="en-US" dirty="0" err="1">
                <a:solidFill>
                  <a:srgbClr val="00B050"/>
                </a:solidFill>
              </a:rPr>
              <a:t>get_successors</a:t>
            </a:r>
            <a:r>
              <a:rPr lang="en-US" dirty="0">
                <a:solidFill>
                  <a:srgbClr val="00B050"/>
                </a:solidFill>
              </a:rPr>
              <a:t>()</a:t>
            </a:r>
            <a:r>
              <a:rPr lang="en-US" dirty="0"/>
              <a:t>)</a:t>
            </a:r>
          </a:p>
          <a:p>
            <a:r>
              <a:rPr lang="en-US" dirty="0"/>
              <a:t>	return ‘no solution’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2514600" y="4724400"/>
            <a:ext cx="6858000" cy="838200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General Tree Search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5734051" y="4287839"/>
            <a:ext cx="495300" cy="1587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662613" y="4384675"/>
            <a:ext cx="636587" cy="1588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486400" y="4191001"/>
            <a:ext cx="1025525" cy="1588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592763" y="4481513"/>
            <a:ext cx="812800" cy="0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" name="Group 108"/>
          <p:cNvGrpSpPr>
            <a:grpSpLocks/>
          </p:cNvGrpSpPr>
          <p:nvPr/>
        </p:nvGrpSpPr>
        <p:grpSpPr bwMode="auto">
          <a:xfrm>
            <a:off x="1981200" y="4495801"/>
            <a:ext cx="5029200" cy="2087563"/>
            <a:chOff x="685800" y="4724400"/>
            <a:chExt cx="5029200" cy="2087106"/>
          </a:xfrm>
        </p:grpSpPr>
        <p:sp>
          <p:nvSpPr>
            <p:cNvPr id="107" name="Rectangle 106"/>
            <p:cNvSpPr/>
            <p:nvPr/>
          </p:nvSpPr>
          <p:spPr>
            <a:xfrm>
              <a:off x="990600" y="4724400"/>
              <a:ext cx="3048000" cy="11427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2" name="Rounded Rectangle 101"/>
            <p:cNvSpPr/>
            <p:nvPr/>
          </p:nvSpPr>
          <p:spPr>
            <a:xfrm>
              <a:off x="685800" y="5790966"/>
              <a:ext cx="2819400" cy="838017"/>
            </a:xfrm>
            <a:prstGeom prst="roundRect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3352800" y="5821123"/>
              <a:ext cx="2362200" cy="99038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104" name="Straight Connector 103"/>
            <p:cNvCxnSpPr/>
            <p:nvPr/>
          </p:nvCxnSpPr>
          <p:spPr>
            <a:xfrm rot="5400000" flipH="1" flipV="1">
              <a:off x="3314792" y="4990958"/>
              <a:ext cx="838017" cy="762000"/>
            </a:xfrm>
            <a:prstGeom prst="lin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rot="5400000" flipH="1" flipV="1">
              <a:off x="3314792" y="5828975"/>
              <a:ext cx="838017" cy="762000"/>
            </a:xfrm>
            <a:prstGeom prst="lin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</p:grpSp>
      <p:grpSp>
        <p:nvGrpSpPr>
          <p:cNvPr id="3" name="Group 109"/>
          <p:cNvGrpSpPr>
            <a:grpSpLocks/>
          </p:cNvGrpSpPr>
          <p:nvPr/>
        </p:nvGrpSpPr>
        <p:grpSpPr bwMode="auto">
          <a:xfrm flipH="1">
            <a:off x="5562600" y="4541837"/>
            <a:ext cx="4419600" cy="2087563"/>
            <a:chOff x="685800" y="4724400"/>
            <a:chExt cx="4419600" cy="2087106"/>
          </a:xfrm>
        </p:grpSpPr>
        <p:sp>
          <p:nvSpPr>
            <p:cNvPr id="111" name="Rectangle 110"/>
            <p:cNvSpPr/>
            <p:nvPr/>
          </p:nvSpPr>
          <p:spPr>
            <a:xfrm>
              <a:off x="990600" y="4724400"/>
              <a:ext cx="3048000" cy="11427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" name="Rounded Rectangle 111"/>
            <p:cNvSpPr/>
            <p:nvPr/>
          </p:nvSpPr>
          <p:spPr>
            <a:xfrm>
              <a:off x="685800" y="5790967"/>
              <a:ext cx="2819400" cy="838017"/>
            </a:xfrm>
            <a:prstGeom prst="roundRect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3352800" y="5821122"/>
              <a:ext cx="1752600" cy="99038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>
            <a:xfrm rot="5400000" flipH="1" flipV="1">
              <a:off x="3314792" y="4990959"/>
              <a:ext cx="838017" cy="762000"/>
            </a:xfrm>
            <a:prstGeom prst="lin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5400000" flipH="1" flipV="1">
              <a:off x="3314792" y="5828975"/>
              <a:ext cx="838017" cy="762000"/>
            </a:xfrm>
            <a:prstGeom prst="lin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</p:grpSp>
      <p:grpSp>
        <p:nvGrpSpPr>
          <p:cNvPr id="4" name="Group 96"/>
          <p:cNvGrpSpPr>
            <a:grpSpLocks/>
          </p:cNvGrpSpPr>
          <p:nvPr/>
        </p:nvGrpSpPr>
        <p:grpSpPr bwMode="auto">
          <a:xfrm>
            <a:off x="2871789" y="5002213"/>
            <a:ext cx="6272212" cy="331787"/>
            <a:chOff x="1575811" y="5230090"/>
            <a:chExt cx="6272789" cy="332510"/>
          </a:xfrm>
        </p:grpSpPr>
        <p:cxnSp>
          <p:nvCxnSpPr>
            <p:cNvPr id="64" name="Straight Connector 63"/>
            <p:cNvCxnSpPr/>
            <p:nvPr/>
          </p:nvCxnSpPr>
          <p:spPr>
            <a:xfrm flipV="1">
              <a:off x="1752039" y="5424187"/>
              <a:ext cx="636647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1823484" y="5230090"/>
              <a:ext cx="495346" cy="1590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1575811" y="5327138"/>
              <a:ext cx="1025619" cy="1591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V="1">
              <a:off x="1682183" y="5519645"/>
              <a:ext cx="81287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4403408" y="5368503"/>
              <a:ext cx="495346" cy="1591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4333552" y="5271455"/>
              <a:ext cx="636647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4155735" y="5465552"/>
              <a:ext cx="1025619" cy="1590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4262108" y="5561010"/>
              <a:ext cx="81287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6822981" y="5561010"/>
              <a:ext cx="1025619" cy="1590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070653" y="5463961"/>
              <a:ext cx="495346" cy="1591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7000797" y="5366913"/>
              <a:ext cx="635058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6929353" y="5271455"/>
              <a:ext cx="81287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6" name="Rounded Rectangle 115"/>
          <p:cNvSpPr/>
          <p:nvPr/>
        </p:nvSpPr>
        <p:spPr>
          <a:xfrm>
            <a:off x="5181600" y="4038600"/>
            <a:ext cx="1600200" cy="609600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grpSp>
        <p:nvGrpSpPr>
          <p:cNvPr id="5" name="Group 128"/>
          <p:cNvGrpSpPr>
            <a:grpSpLocks/>
          </p:cNvGrpSpPr>
          <p:nvPr/>
        </p:nvGrpSpPr>
        <p:grpSpPr bwMode="auto">
          <a:xfrm>
            <a:off x="2362200" y="3733800"/>
            <a:ext cx="7162800" cy="762000"/>
            <a:chOff x="1066800" y="3962400"/>
            <a:chExt cx="7162800" cy="762000"/>
          </a:xfrm>
        </p:grpSpPr>
        <p:sp>
          <p:nvSpPr>
            <p:cNvPr id="122" name="Rounded Rectangular Callout 121"/>
            <p:cNvSpPr/>
            <p:nvPr/>
          </p:nvSpPr>
          <p:spPr>
            <a:xfrm>
              <a:off x="1066800" y="3962400"/>
              <a:ext cx="2133600" cy="762000"/>
            </a:xfrm>
            <a:prstGeom prst="wedgeRoundRectCallout">
              <a:avLst>
                <a:gd name="adj1" fmla="val 43579"/>
                <a:gd name="adj2" fmla="val 70521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Calibri"/>
                  <a:cs typeface="Calibri"/>
                </a:rPr>
                <a:t>Action: flip top two</a:t>
              </a:r>
              <a:br>
                <a:rPr lang="en-US" dirty="0">
                  <a:latin typeface="Calibri"/>
                  <a:cs typeface="Calibri"/>
                </a:rPr>
              </a:br>
              <a:r>
                <a:rPr lang="en-US" dirty="0">
                  <a:latin typeface="Calibri"/>
                  <a:cs typeface="Calibri"/>
                </a:rPr>
                <a:t>Cost: 2</a:t>
              </a:r>
            </a:p>
          </p:txBody>
        </p:sp>
        <p:sp>
          <p:nvSpPr>
            <p:cNvPr id="123" name="Rounded Rectangular Callout 122"/>
            <p:cNvSpPr/>
            <p:nvPr/>
          </p:nvSpPr>
          <p:spPr>
            <a:xfrm>
              <a:off x="6096000" y="3962400"/>
              <a:ext cx="2133600" cy="762000"/>
            </a:xfrm>
            <a:prstGeom prst="wedgeRoundRectCallout">
              <a:avLst>
                <a:gd name="adj1" fmla="val -40244"/>
                <a:gd name="adj2" fmla="val 72286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Calibri"/>
                  <a:cs typeface="Calibri"/>
                </a:rPr>
                <a:t>Action: flip all four</a:t>
              </a:r>
              <a:br>
                <a:rPr lang="en-US" dirty="0">
                  <a:latin typeface="Calibri"/>
                  <a:cs typeface="Calibri"/>
                </a:rPr>
              </a:br>
              <a:r>
                <a:rPr lang="en-US" dirty="0">
                  <a:latin typeface="Calibri"/>
                  <a:cs typeface="Calibri"/>
                </a:rPr>
                <a:t>Cost: 4</a:t>
              </a:r>
            </a:p>
          </p:txBody>
        </p:sp>
      </p:grpSp>
      <p:grpSp>
        <p:nvGrpSpPr>
          <p:cNvPr id="6" name="Group 127"/>
          <p:cNvGrpSpPr>
            <a:grpSpLocks/>
          </p:cNvGrpSpPr>
          <p:nvPr/>
        </p:nvGrpSpPr>
        <p:grpSpPr bwMode="auto">
          <a:xfrm>
            <a:off x="3733800" y="4495801"/>
            <a:ext cx="4572000" cy="393700"/>
            <a:chOff x="2438400" y="4724400"/>
            <a:chExt cx="4572000" cy="394447"/>
          </a:xfrm>
        </p:grpSpPr>
        <p:cxnSp>
          <p:nvCxnSpPr>
            <p:cNvPr id="119" name="Straight Arrow Connector 118"/>
            <p:cNvCxnSpPr/>
            <p:nvPr/>
          </p:nvCxnSpPr>
          <p:spPr>
            <a:xfrm rot="10800000" flipV="1">
              <a:off x="2438400" y="4724400"/>
              <a:ext cx="1676400" cy="3817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 rot="10800000" flipH="1" flipV="1">
              <a:off x="5334000" y="4724400"/>
              <a:ext cx="1676400" cy="3817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rot="5400000">
              <a:off x="4543930" y="4965364"/>
              <a:ext cx="30537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 136"/>
          <p:cNvGrpSpPr>
            <a:grpSpLocks/>
          </p:cNvGrpSpPr>
          <p:nvPr/>
        </p:nvGrpSpPr>
        <p:grpSpPr bwMode="auto">
          <a:xfrm>
            <a:off x="2133600" y="5410200"/>
            <a:ext cx="2362200" cy="762000"/>
            <a:chOff x="838200" y="5638800"/>
            <a:chExt cx="2362200" cy="762000"/>
          </a:xfrm>
        </p:grpSpPr>
        <p:grpSp>
          <p:nvGrpSpPr>
            <p:cNvPr id="9246" name="Group 97"/>
            <p:cNvGrpSpPr>
              <a:grpSpLocks/>
            </p:cNvGrpSpPr>
            <p:nvPr/>
          </p:nvGrpSpPr>
          <p:grpSpPr bwMode="auto">
            <a:xfrm>
              <a:off x="838200" y="6096000"/>
              <a:ext cx="2362200" cy="304800"/>
              <a:chOff x="838200" y="6096000"/>
              <a:chExt cx="2362200" cy="304800"/>
            </a:xfrm>
          </p:grpSpPr>
          <p:grpSp>
            <p:nvGrpSpPr>
              <p:cNvPr id="9249" name="Group 81"/>
              <p:cNvGrpSpPr>
                <a:grpSpLocks/>
              </p:cNvGrpSpPr>
              <p:nvPr/>
            </p:nvGrpSpPr>
            <p:grpSpPr bwMode="auto">
              <a:xfrm flipV="1">
                <a:off x="838200" y="6109854"/>
                <a:ext cx="1025380" cy="194975"/>
                <a:chOff x="914400" y="6033654"/>
                <a:chExt cx="1025380" cy="194975"/>
              </a:xfrm>
            </p:grpSpPr>
            <p:cxnSp>
              <p:nvCxnSpPr>
                <p:cNvPr id="78" name="Straight Connector 77"/>
                <p:cNvCxnSpPr/>
                <p:nvPr/>
              </p:nvCxnSpPr>
              <p:spPr>
                <a:xfrm flipV="1">
                  <a:off x="1090613" y="6226608"/>
                  <a:ext cx="636587" cy="1587"/>
                </a:xfrm>
                <a:prstGeom prst="line">
                  <a:avLst/>
                </a:prstGeom>
                <a:ln w="38100">
                  <a:solidFill>
                    <a:srgbClr val="CC66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1162050" y="6032933"/>
                  <a:ext cx="495300" cy="1587"/>
                </a:xfrm>
                <a:prstGeom prst="line">
                  <a:avLst/>
                </a:prstGeom>
                <a:ln w="38100">
                  <a:solidFill>
                    <a:srgbClr val="CC99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>
                  <a:off x="914400" y="6129770"/>
                  <a:ext cx="1025525" cy="1588"/>
                </a:xfrm>
                <a:prstGeom prst="line">
                  <a:avLst/>
                </a:prstGeom>
                <a:ln w="38100">
                  <a:solidFill>
                    <a:srgbClr val="6633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1" name="Straight Connector 80"/>
              <p:cNvCxnSpPr/>
              <p:nvPr/>
            </p:nvCxnSpPr>
            <p:spPr>
              <a:xfrm flipV="1">
                <a:off x="944563" y="6399213"/>
                <a:ext cx="812800" cy="1587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9251" name="Group 87"/>
              <p:cNvGrpSpPr>
                <a:grpSpLocks/>
              </p:cNvGrpSpPr>
              <p:nvPr/>
            </p:nvGrpSpPr>
            <p:grpSpPr bwMode="auto">
              <a:xfrm flipV="1">
                <a:off x="2175020" y="6096000"/>
                <a:ext cx="1025380" cy="290946"/>
                <a:chOff x="2175020" y="6019800"/>
                <a:chExt cx="1025380" cy="290946"/>
              </a:xfrm>
            </p:grpSpPr>
            <p:grpSp>
              <p:nvGrpSpPr>
                <p:cNvPr id="9252" name="Group 82"/>
                <p:cNvGrpSpPr>
                  <a:grpSpLocks/>
                </p:cNvGrpSpPr>
                <p:nvPr/>
              </p:nvGrpSpPr>
              <p:grpSpPr bwMode="auto">
                <a:xfrm>
                  <a:off x="2175020" y="6019800"/>
                  <a:ext cx="1025380" cy="194975"/>
                  <a:chOff x="914400" y="6033654"/>
                  <a:chExt cx="1025380" cy="194975"/>
                </a:xfrm>
              </p:grpSpPr>
              <p:cxnSp>
                <p:nvCxnSpPr>
                  <p:cNvPr id="84" name="Straight Connector 83"/>
                  <p:cNvCxnSpPr/>
                  <p:nvPr/>
                </p:nvCxnSpPr>
                <p:spPr>
                  <a:xfrm flipV="1">
                    <a:off x="1090468" y="6227762"/>
                    <a:ext cx="636587" cy="1588"/>
                  </a:xfrm>
                  <a:prstGeom prst="line">
                    <a:avLst/>
                  </a:prstGeom>
                  <a:ln w="38100">
                    <a:solidFill>
                      <a:srgbClr val="CC6600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Straight Connector 84"/>
                  <p:cNvCxnSpPr/>
                  <p:nvPr/>
                </p:nvCxnSpPr>
                <p:spPr>
                  <a:xfrm>
                    <a:off x="1161905" y="6034087"/>
                    <a:ext cx="495300" cy="1588"/>
                  </a:xfrm>
                  <a:prstGeom prst="line">
                    <a:avLst/>
                  </a:prstGeom>
                  <a:ln w="38100">
                    <a:solidFill>
                      <a:srgbClr val="CC9900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Connector 85"/>
                  <p:cNvCxnSpPr/>
                  <p:nvPr/>
                </p:nvCxnSpPr>
                <p:spPr>
                  <a:xfrm>
                    <a:off x="914255" y="6130925"/>
                    <a:ext cx="1025525" cy="1587"/>
                  </a:xfrm>
                  <a:prstGeom prst="line">
                    <a:avLst/>
                  </a:prstGeom>
                  <a:ln w="38100">
                    <a:solidFill>
                      <a:srgbClr val="663300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87" name="Straight Connector 86"/>
                <p:cNvCxnSpPr/>
                <p:nvPr/>
              </p:nvCxnSpPr>
              <p:spPr>
                <a:xfrm flipV="1">
                  <a:off x="2281238" y="6309158"/>
                  <a:ext cx="812800" cy="1588"/>
                </a:xfrm>
                <a:prstGeom prst="line">
                  <a:avLst/>
                </a:prstGeom>
                <a:ln w="38100">
                  <a:solidFill>
                    <a:srgbClr val="9966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30" name="Straight Arrow Connector 129"/>
            <p:cNvCxnSpPr/>
            <p:nvPr/>
          </p:nvCxnSpPr>
          <p:spPr>
            <a:xfrm rot="10800000" flipV="1">
              <a:off x="1295400" y="5638800"/>
              <a:ext cx="5334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/>
            <p:nvPr/>
          </p:nvCxnSpPr>
          <p:spPr>
            <a:xfrm rot="10800000" flipH="1" flipV="1">
              <a:off x="2209800" y="5638800"/>
              <a:ext cx="5334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 135"/>
          <p:cNvGrpSpPr>
            <a:grpSpLocks/>
          </p:cNvGrpSpPr>
          <p:nvPr/>
        </p:nvGrpSpPr>
        <p:grpSpPr bwMode="auto">
          <a:xfrm>
            <a:off x="7391400" y="5410200"/>
            <a:ext cx="2438400" cy="762000"/>
            <a:chOff x="6096000" y="5638800"/>
            <a:chExt cx="2438400" cy="762000"/>
          </a:xfrm>
        </p:grpSpPr>
        <p:grpSp>
          <p:nvGrpSpPr>
            <p:cNvPr id="9234" name="Group 98"/>
            <p:cNvGrpSpPr>
              <a:grpSpLocks/>
            </p:cNvGrpSpPr>
            <p:nvPr/>
          </p:nvGrpSpPr>
          <p:grpSpPr bwMode="auto">
            <a:xfrm>
              <a:off x="6096000" y="6096000"/>
              <a:ext cx="2438400" cy="304800"/>
              <a:chOff x="6096000" y="6096000"/>
              <a:chExt cx="2438400" cy="304800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>
                <a:off x="7508875" y="6399213"/>
                <a:ext cx="1025525" cy="1587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7756525" y="6110288"/>
                <a:ext cx="495300" cy="0"/>
              </a:xfrm>
              <a:prstGeom prst="line">
                <a:avLst/>
              </a:prstGeom>
              <a:ln w="38100">
                <a:solidFill>
                  <a:srgbClr val="CC99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V="1">
                <a:off x="7685088" y="6207125"/>
                <a:ext cx="636587" cy="0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7615238" y="6302375"/>
                <a:ext cx="812800" cy="1588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6096000" y="6386513"/>
                <a:ext cx="1025525" cy="0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6343650" y="6289675"/>
                <a:ext cx="495300" cy="0"/>
              </a:xfrm>
              <a:prstGeom prst="line">
                <a:avLst/>
              </a:prstGeom>
              <a:ln w="38100">
                <a:solidFill>
                  <a:srgbClr val="CC99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9243" name="Group 94"/>
              <p:cNvGrpSpPr>
                <a:grpSpLocks/>
              </p:cNvGrpSpPr>
              <p:nvPr/>
            </p:nvGrpSpPr>
            <p:grpSpPr bwMode="auto">
              <a:xfrm flipV="1">
                <a:off x="6202074" y="6096000"/>
                <a:ext cx="813233" cy="96982"/>
                <a:chOff x="6278274" y="6096000"/>
                <a:chExt cx="813233" cy="96982"/>
              </a:xfrm>
            </p:grpSpPr>
            <p:cxnSp>
              <p:nvCxnSpPr>
                <p:cNvPr id="91" name="Straight Connector 90"/>
                <p:cNvCxnSpPr/>
                <p:nvPr/>
              </p:nvCxnSpPr>
              <p:spPr>
                <a:xfrm>
                  <a:off x="6350000" y="6191394"/>
                  <a:ext cx="635000" cy="1588"/>
                </a:xfrm>
                <a:prstGeom prst="line">
                  <a:avLst/>
                </a:prstGeom>
                <a:ln w="38100">
                  <a:solidFill>
                    <a:srgbClr val="CC66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>
                  <a:off x="6278563" y="6096144"/>
                  <a:ext cx="812800" cy="1588"/>
                </a:xfrm>
                <a:prstGeom prst="line">
                  <a:avLst/>
                </a:prstGeom>
                <a:ln w="38100">
                  <a:solidFill>
                    <a:srgbClr val="9966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34" name="Straight Arrow Connector 133"/>
            <p:cNvCxnSpPr/>
            <p:nvPr/>
          </p:nvCxnSpPr>
          <p:spPr>
            <a:xfrm rot="10800000" flipV="1">
              <a:off x="6629400" y="5638800"/>
              <a:ext cx="5334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/>
            <p:nvPr/>
          </p:nvCxnSpPr>
          <p:spPr>
            <a:xfrm rot="10800000" flipH="1" flipV="1">
              <a:off x="7543800" y="5638800"/>
              <a:ext cx="5334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1" name="Rounded Rectangular Callout 70"/>
          <p:cNvSpPr/>
          <p:nvPr/>
        </p:nvSpPr>
        <p:spPr bwMode="auto">
          <a:xfrm>
            <a:off x="7772400" y="3810000"/>
            <a:ext cx="2286000" cy="990600"/>
          </a:xfrm>
          <a:prstGeom prst="wedgeRoundRectCallout">
            <a:avLst>
              <a:gd name="adj1" fmla="val 23278"/>
              <a:gd name="adj2" fmla="val 14284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Path to reach goal:</a:t>
            </a:r>
          </a:p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Flip four, flip three</a:t>
            </a:r>
          </a:p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Total cost: 7</a:t>
            </a:r>
          </a:p>
        </p:txBody>
      </p:sp>
    </p:spTree>
    <p:extLst>
      <p:ext uri="{BB962C8B-B14F-4D97-AF65-F5344CB8AC3E}">
        <p14:creationId xmlns:p14="http://schemas.microsoft.com/office/powerpoint/2010/main" val="383038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16" grpId="0" animBg="1"/>
      <p:bldP spid="116" grpId="1" animBg="1"/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One Queue</a:t>
            </a:r>
          </a:p>
        </p:txBody>
      </p:sp>
      <p:sp>
        <p:nvSpPr>
          <p:cNvPr id="29711" name="Rectangle 15"/>
          <p:cNvSpPr>
            <a:spLocks noGrp="1" noChangeArrowheads="1"/>
          </p:cNvSpPr>
          <p:nvPr>
            <p:ph idx="1"/>
          </p:nvPr>
        </p:nvSpPr>
        <p:spPr>
          <a:xfrm>
            <a:off x="381000" y="1443036"/>
            <a:ext cx="5842000" cy="4729164"/>
          </a:xfrm>
        </p:spPr>
        <p:txBody>
          <a:bodyPr>
            <a:normAutofit/>
          </a:bodyPr>
          <a:lstStyle/>
          <a:p>
            <a:r>
              <a:rPr lang="en-US" sz="2800" dirty="0"/>
              <a:t>All these search algorithms are the same except for </a:t>
            </a:r>
            <a:r>
              <a:rPr lang="en-US" sz="2800" dirty="0" err="1">
                <a:solidFill>
                  <a:srgbClr val="0070C0"/>
                </a:solidFill>
              </a:rPr>
              <a:t>OPEN</a:t>
            </a:r>
            <a:r>
              <a:rPr lang="en-US" sz="2800" dirty="0" err="1"/>
              <a:t>.</a:t>
            </a:r>
            <a:r>
              <a:rPr lang="en-US" sz="2800" dirty="0" err="1">
                <a:solidFill>
                  <a:srgbClr val="00B050"/>
                </a:solidFill>
              </a:rPr>
              <a:t>extract</a:t>
            </a:r>
            <a:r>
              <a:rPr lang="en-US" sz="2800" dirty="0">
                <a:solidFill>
                  <a:srgbClr val="00B050"/>
                </a:solidFill>
              </a:rPr>
              <a:t>()</a:t>
            </a:r>
            <a:r>
              <a:rPr lang="en-US" sz="2800" dirty="0"/>
              <a:t> strategies</a:t>
            </a:r>
          </a:p>
          <a:p>
            <a:pPr lvl="1"/>
            <a:r>
              <a:rPr lang="en-US" sz="2400" dirty="0"/>
              <a:t>Conceptually, all open lists are priority queues (i.e. collections of nodes with attached priorities)</a:t>
            </a:r>
          </a:p>
          <a:p>
            <a:pPr lvl="1"/>
            <a:r>
              <a:rPr lang="en-US" sz="2400" dirty="0"/>
              <a:t>Practically, for DFS and BFS, you can avoid the log(n) overhead from an actual priority queue, by using stacks and queues</a:t>
            </a:r>
          </a:p>
          <a:p>
            <a:pPr lvl="1"/>
            <a:r>
              <a:rPr lang="en-US" sz="2400" dirty="0"/>
              <a:t>Can be coded </a:t>
            </a:r>
            <a:r>
              <a:rPr lang="en-US" dirty="0"/>
              <a:t>generally and </a:t>
            </a:r>
            <a:r>
              <a:rPr lang="en-US" sz="2400" dirty="0"/>
              <a:t>take a variable queuing object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0435" y="1296458"/>
            <a:ext cx="5350564" cy="41615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01743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Uninformed Search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200" y="-457200"/>
            <a:ext cx="9753599" cy="73151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6430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val 8"/>
          <p:cNvSpPr>
            <a:spLocks noChangeArrowheads="1"/>
          </p:cNvSpPr>
          <p:nvPr/>
        </p:nvSpPr>
        <p:spPr bwMode="auto">
          <a:xfrm>
            <a:off x="8353425" y="4494213"/>
            <a:ext cx="1912937" cy="1771651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0243" name="Freeform 21"/>
          <p:cNvSpPr>
            <a:spLocks/>
          </p:cNvSpPr>
          <p:nvPr/>
        </p:nvSpPr>
        <p:spPr bwMode="auto">
          <a:xfrm>
            <a:off x="8745536" y="1412875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Uniform Cost Search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7162799" cy="45259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Strategy: expand lowest path cost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The good: UCS is complete and optimal!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The bad: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Explores options in every “direction”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No information about goal location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</p:txBody>
      </p:sp>
      <p:sp>
        <p:nvSpPr>
          <p:cNvPr id="10246" name="Oval 4"/>
          <p:cNvSpPr>
            <a:spLocks noChangeArrowheads="1"/>
          </p:cNvSpPr>
          <p:nvPr/>
        </p:nvSpPr>
        <p:spPr bwMode="auto">
          <a:xfrm>
            <a:off x="9256712" y="5270501"/>
            <a:ext cx="163513" cy="15398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0247" name="Text Box 5"/>
          <p:cNvSpPr txBox="1">
            <a:spLocks noChangeArrowheads="1"/>
          </p:cNvSpPr>
          <p:nvPr/>
        </p:nvSpPr>
        <p:spPr bwMode="auto">
          <a:xfrm>
            <a:off x="8994774" y="5386389"/>
            <a:ext cx="914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Start</a:t>
            </a:r>
          </a:p>
        </p:txBody>
      </p:sp>
      <p:sp>
        <p:nvSpPr>
          <p:cNvPr id="10248" name="Oval 6"/>
          <p:cNvSpPr>
            <a:spLocks noChangeArrowheads="1"/>
          </p:cNvSpPr>
          <p:nvPr/>
        </p:nvSpPr>
        <p:spPr bwMode="auto">
          <a:xfrm>
            <a:off x="10183812" y="5292726"/>
            <a:ext cx="163513" cy="15398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0249" name="Text Box 7"/>
          <p:cNvSpPr txBox="1">
            <a:spLocks noChangeArrowheads="1"/>
          </p:cNvSpPr>
          <p:nvPr/>
        </p:nvSpPr>
        <p:spPr bwMode="auto">
          <a:xfrm>
            <a:off x="10244136" y="5410201"/>
            <a:ext cx="914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Goal</a:t>
            </a:r>
          </a:p>
        </p:txBody>
      </p:sp>
      <p:sp>
        <p:nvSpPr>
          <p:cNvPr id="10250" name="Freeform 9"/>
          <p:cNvSpPr>
            <a:spLocks/>
          </p:cNvSpPr>
          <p:nvPr/>
        </p:nvSpPr>
        <p:spPr bwMode="auto">
          <a:xfrm>
            <a:off x="8251825" y="1560514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0251" name="Oval 10"/>
          <p:cNvSpPr>
            <a:spLocks noChangeArrowheads="1"/>
          </p:cNvSpPr>
          <p:nvPr/>
        </p:nvSpPr>
        <p:spPr bwMode="auto">
          <a:xfrm>
            <a:off x="9374186" y="1916113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0252" name="Oval 11"/>
          <p:cNvSpPr>
            <a:spLocks noChangeArrowheads="1"/>
          </p:cNvSpPr>
          <p:nvPr/>
        </p:nvSpPr>
        <p:spPr bwMode="auto">
          <a:xfrm>
            <a:off x="9850437" y="1906589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0253" name="Text Box 12"/>
          <p:cNvSpPr txBox="1">
            <a:spLocks noChangeArrowheads="1"/>
          </p:cNvSpPr>
          <p:nvPr/>
        </p:nvSpPr>
        <p:spPr bwMode="auto">
          <a:xfrm>
            <a:off x="9504361" y="1766889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10254" name="Oval 16"/>
          <p:cNvSpPr>
            <a:spLocks noChangeArrowheads="1"/>
          </p:cNvSpPr>
          <p:nvPr/>
        </p:nvSpPr>
        <p:spPr bwMode="auto">
          <a:xfrm>
            <a:off x="10098086" y="2955926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0255" name="Oval 17"/>
          <p:cNvSpPr>
            <a:spLocks noChangeArrowheads="1"/>
          </p:cNvSpPr>
          <p:nvPr/>
        </p:nvSpPr>
        <p:spPr bwMode="auto">
          <a:xfrm>
            <a:off x="9618662" y="3511550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0256" name="Freeform 19"/>
          <p:cNvSpPr>
            <a:spLocks/>
          </p:cNvSpPr>
          <p:nvPr/>
        </p:nvSpPr>
        <p:spPr bwMode="auto">
          <a:xfrm>
            <a:off x="9572624" y="2301877"/>
            <a:ext cx="179387" cy="1196975"/>
          </a:xfrm>
          <a:custGeom>
            <a:avLst/>
            <a:gdLst>
              <a:gd name="T0" fmla="*/ 2147483647 w 113"/>
              <a:gd name="T1" fmla="*/ 0 h 754"/>
              <a:gd name="T2" fmla="*/ 2147483647 w 113"/>
              <a:gd name="T3" fmla="*/ 2147483647 h 754"/>
              <a:gd name="T4" fmla="*/ 2147483647 w 113"/>
              <a:gd name="T5" fmla="*/ 2147483647 h 754"/>
              <a:gd name="T6" fmla="*/ 2147483647 w 113"/>
              <a:gd name="T7" fmla="*/ 2147483647 h 754"/>
              <a:gd name="T8" fmla="*/ 2147483647 w 113"/>
              <a:gd name="T9" fmla="*/ 2147483647 h 754"/>
              <a:gd name="T10" fmla="*/ 0 w 113"/>
              <a:gd name="T11" fmla="*/ 2147483647 h 754"/>
              <a:gd name="T12" fmla="*/ 2147483647 w 113"/>
              <a:gd name="T13" fmla="*/ 2147483647 h 754"/>
              <a:gd name="T14" fmla="*/ 2147483647 w 113"/>
              <a:gd name="T15" fmla="*/ 2147483647 h 754"/>
              <a:gd name="T16" fmla="*/ 2147483647 w 113"/>
              <a:gd name="T17" fmla="*/ 2147483647 h 754"/>
              <a:gd name="T18" fmla="*/ 2147483647 w 113"/>
              <a:gd name="T19" fmla="*/ 2147483647 h 7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3"/>
              <a:gd name="T31" fmla="*/ 0 h 754"/>
              <a:gd name="T32" fmla="*/ 113 w 113"/>
              <a:gd name="T33" fmla="*/ 754 h 7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3" h="754">
                <a:moveTo>
                  <a:pt x="80" y="0"/>
                </a:moveTo>
                <a:cubicBezTo>
                  <a:pt x="85" y="21"/>
                  <a:pt x="90" y="40"/>
                  <a:pt x="97" y="60"/>
                </a:cubicBezTo>
                <a:cubicBezTo>
                  <a:pt x="113" y="160"/>
                  <a:pt x="99" y="191"/>
                  <a:pt x="54" y="264"/>
                </a:cubicBezTo>
                <a:cubicBezTo>
                  <a:pt x="47" y="289"/>
                  <a:pt x="35" y="313"/>
                  <a:pt x="21" y="334"/>
                </a:cubicBezTo>
                <a:cubicBezTo>
                  <a:pt x="12" y="374"/>
                  <a:pt x="21" y="340"/>
                  <a:pt x="10" y="372"/>
                </a:cubicBezTo>
                <a:cubicBezTo>
                  <a:pt x="6" y="383"/>
                  <a:pt x="0" y="404"/>
                  <a:pt x="0" y="404"/>
                </a:cubicBezTo>
                <a:cubicBezTo>
                  <a:pt x="4" y="446"/>
                  <a:pt x="13" y="491"/>
                  <a:pt x="43" y="523"/>
                </a:cubicBezTo>
                <a:cubicBezTo>
                  <a:pt x="45" y="530"/>
                  <a:pt x="45" y="537"/>
                  <a:pt x="48" y="544"/>
                </a:cubicBezTo>
                <a:cubicBezTo>
                  <a:pt x="51" y="550"/>
                  <a:pt x="57" y="554"/>
                  <a:pt x="59" y="560"/>
                </a:cubicBezTo>
                <a:cubicBezTo>
                  <a:pt x="78" y="626"/>
                  <a:pt x="70" y="684"/>
                  <a:pt x="70" y="7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0257" name="Freeform 20"/>
          <p:cNvSpPr>
            <a:spLocks/>
          </p:cNvSpPr>
          <p:nvPr/>
        </p:nvSpPr>
        <p:spPr bwMode="auto">
          <a:xfrm>
            <a:off x="9990136" y="2498725"/>
            <a:ext cx="222251" cy="436563"/>
          </a:xfrm>
          <a:custGeom>
            <a:avLst/>
            <a:gdLst>
              <a:gd name="T0" fmla="*/ 0 w 140"/>
              <a:gd name="T1" fmla="*/ 0 h 275"/>
              <a:gd name="T2" fmla="*/ 2147483647 w 140"/>
              <a:gd name="T3" fmla="*/ 2147483647 h 275"/>
              <a:gd name="T4" fmla="*/ 2147483647 w 140"/>
              <a:gd name="T5" fmla="*/ 2147483647 h 275"/>
              <a:gd name="T6" fmla="*/ 2147483647 w 140"/>
              <a:gd name="T7" fmla="*/ 2147483647 h 275"/>
              <a:gd name="T8" fmla="*/ 2147483647 w 140"/>
              <a:gd name="T9" fmla="*/ 2147483647 h 275"/>
              <a:gd name="T10" fmla="*/ 2147483647 w 140"/>
              <a:gd name="T11" fmla="*/ 2147483647 h 2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0"/>
              <a:gd name="T19" fmla="*/ 0 h 275"/>
              <a:gd name="T20" fmla="*/ 140 w 140"/>
              <a:gd name="T21" fmla="*/ 275 h 2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0" h="275">
                <a:moveTo>
                  <a:pt x="0" y="0"/>
                </a:moveTo>
                <a:cubicBezTo>
                  <a:pt x="11" y="11"/>
                  <a:pt x="20" y="24"/>
                  <a:pt x="33" y="33"/>
                </a:cubicBezTo>
                <a:cubicBezTo>
                  <a:pt x="59" y="52"/>
                  <a:pt x="92" y="58"/>
                  <a:pt x="119" y="76"/>
                </a:cubicBezTo>
                <a:cubicBezTo>
                  <a:pt x="140" y="106"/>
                  <a:pt x="138" y="138"/>
                  <a:pt x="124" y="172"/>
                </a:cubicBezTo>
                <a:cubicBezTo>
                  <a:pt x="116" y="190"/>
                  <a:pt x="92" y="221"/>
                  <a:pt x="92" y="221"/>
                </a:cubicBezTo>
                <a:cubicBezTo>
                  <a:pt x="98" y="240"/>
                  <a:pt x="114" y="255"/>
                  <a:pt x="114" y="27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0258" name="Oval 22"/>
          <p:cNvSpPr>
            <a:spLocks noChangeArrowheads="1"/>
          </p:cNvSpPr>
          <p:nvPr/>
        </p:nvSpPr>
        <p:spPr bwMode="auto">
          <a:xfrm>
            <a:off x="9605962" y="1490664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0259" name="Freeform 23"/>
          <p:cNvSpPr>
            <a:spLocks/>
          </p:cNvSpPr>
          <p:nvPr/>
        </p:nvSpPr>
        <p:spPr bwMode="auto">
          <a:xfrm>
            <a:off x="9034462" y="2395539"/>
            <a:ext cx="1181100" cy="557212"/>
          </a:xfrm>
          <a:custGeom>
            <a:avLst/>
            <a:gdLst>
              <a:gd name="T0" fmla="*/ 2147483647 w 744"/>
              <a:gd name="T1" fmla="*/ 0 h 351"/>
              <a:gd name="T2" fmla="*/ 2147483647 w 744"/>
              <a:gd name="T3" fmla="*/ 2147483647 h 351"/>
              <a:gd name="T4" fmla="*/ 2147483647 w 744"/>
              <a:gd name="T5" fmla="*/ 2147483647 h 351"/>
              <a:gd name="T6" fmla="*/ 2147483647 w 744"/>
              <a:gd name="T7" fmla="*/ 2147483647 h 351"/>
              <a:gd name="T8" fmla="*/ 0 w 744"/>
              <a:gd name="T9" fmla="*/ 2147483647 h 3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4"/>
              <a:gd name="T16" fmla="*/ 0 h 351"/>
              <a:gd name="T17" fmla="*/ 744 w 744"/>
              <a:gd name="T18" fmla="*/ 351 h 3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4" h="351">
                <a:moveTo>
                  <a:pt x="744" y="0"/>
                </a:moveTo>
                <a:cubicBezTo>
                  <a:pt x="672" y="25"/>
                  <a:pt x="600" y="51"/>
                  <a:pt x="547" y="105"/>
                </a:cubicBezTo>
                <a:cubicBezTo>
                  <a:pt x="494" y="159"/>
                  <a:pt x="485" y="295"/>
                  <a:pt x="428" y="323"/>
                </a:cubicBezTo>
                <a:cubicBezTo>
                  <a:pt x="371" y="351"/>
                  <a:pt x="274" y="293"/>
                  <a:pt x="203" y="274"/>
                </a:cubicBezTo>
                <a:cubicBezTo>
                  <a:pt x="132" y="255"/>
                  <a:pt x="66" y="233"/>
                  <a:pt x="0" y="21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0260" name="Freeform 24"/>
          <p:cNvSpPr>
            <a:spLocks/>
          </p:cNvSpPr>
          <p:nvPr/>
        </p:nvSpPr>
        <p:spPr bwMode="auto">
          <a:xfrm>
            <a:off x="9290050" y="2127251"/>
            <a:ext cx="747712" cy="293688"/>
          </a:xfrm>
          <a:custGeom>
            <a:avLst/>
            <a:gdLst>
              <a:gd name="T0" fmla="*/ 2147483647 w 471"/>
              <a:gd name="T1" fmla="*/ 0 h 185"/>
              <a:gd name="T2" fmla="*/ 2147483647 w 471"/>
              <a:gd name="T3" fmla="*/ 2147483647 h 185"/>
              <a:gd name="T4" fmla="*/ 0 w 471"/>
              <a:gd name="T5" fmla="*/ 2147483647 h 185"/>
              <a:gd name="T6" fmla="*/ 0 60000 65536"/>
              <a:gd name="T7" fmla="*/ 0 60000 65536"/>
              <a:gd name="T8" fmla="*/ 0 60000 65536"/>
              <a:gd name="T9" fmla="*/ 0 w 471"/>
              <a:gd name="T10" fmla="*/ 0 h 185"/>
              <a:gd name="T11" fmla="*/ 471 w 471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1" h="185">
                <a:moveTo>
                  <a:pt x="471" y="0"/>
                </a:moveTo>
                <a:cubicBezTo>
                  <a:pt x="394" y="76"/>
                  <a:pt x="317" y="153"/>
                  <a:pt x="239" y="169"/>
                </a:cubicBezTo>
                <a:cubicBezTo>
                  <a:pt x="161" y="185"/>
                  <a:pt x="80" y="142"/>
                  <a:pt x="0" y="9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0261" name="Oval 25"/>
          <p:cNvSpPr>
            <a:spLocks noChangeArrowheads="1"/>
          </p:cNvSpPr>
          <p:nvPr/>
        </p:nvSpPr>
        <p:spPr bwMode="auto">
          <a:xfrm>
            <a:off x="8888412" y="4929189"/>
            <a:ext cx="869951" cy="869951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0262" name="Text Box 26"/>
          <p:cNvSpPr txBox="1">
            <a:spLocks noChangeArrowheads="1"/>
          </p:cNvSpPr>
          <p:nvPr/>
        </p:nvSpPr>
        <p:spPr bwMode="auto">
          <a:xfrm>
            <a:off x="10528300" y="2495551"/>
            <a:ext cx="8255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 </a:t>
            </a:r>
            <a:r>
              <a:rPr lang="en-US">
                <a:sym typeface="Symbol" pitchFamily="18" charset="2"/>
              </a:rPr>
              <a:t> 3</a:t>
            </a:r>
          </a:p>
        </p:txBody>
      </p:sp>
      <p:sp>
        <p:nvSpPr>
          <p:cNvPr id="10263" name="Text Box 27"/>
          <p:cNvSpPr txBox="1">
            <a:spLocks noChangeArrowheads="1"/>
          </p:cNvSpPr>
          <p:nvPr/>
        </p:nvSpPr>
        <p:spPr bwMode="auto">
          <a:xfrm>
            <a:off x="10401300" y="2100263"/>
            <a:ext cx="8255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 </a:t>
            </a:r>
            <a:r>
              <a:rPr lang="en-US">
                <a:sym typeface="Symbol" pitchFamily="18" charset="2"/>
              </a:rPr>
              <a:t> 2</a:t>
            </a:r>
          </a:p>
        </p:txBody>
      </p:sp>
      <p:sp>
        <p:nvSpPr>
          <p:cNvPr id="10264" name="Text Box 28"/>
          <p:cNvSpPr txBox="1">
            <a:spLocks noChangeArrowheads="1"/>
          </p:cNvSpPr>
          <p:nvPr/>
        </p:nvSpPr>
        <p:spPr bwMode="auto">
          <a:xfrm>
            <a:off x="10201274" y="1722439"/>
            <a:ext cx="8255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 </a:t>
            </a:r>
            <a:r>
              <a:rPr lang="en-US">
                <a:sym typeface="Symbol" pitchFamily="18" charset="2"/>
              </a:rPr>
              <a:t> 1</a:t>
            </a:r>
          </a:p>
        </p:txBody>
      </p:sp>
    </p:spTree>
    <p:extLst>
      <p:ext uri="{BB962C8B-B14F-4D97-AF65-F5344CB8AC3E}">
        <p14:creationId xmlns:p14="http://schemas.microsoft.com/office/powerpoint/2010/main" val="1516972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of Demo Contours UCS Empty</a:t>
            </a:r>
          </a:p>
        </p:txBody>
      </p:sp>
      <p:pic>
        <p:nvPicPr>
          <p:cNvPr id="3" name="Empty-UC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77414" y="1126081"/>
            <a:ext cx="6837171" cy="573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27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</p:spPr>
        <p:txBody>
          <a:bodyPr>
            <a:normAutofit/>
          </a:bodyPr>
          <a:lstStyle/>
          <a:p>
            <a:r>
              <a:rPr lang="en-US" dirty="0"/>
              <a:t>Video of Demo Contours UCS </a:t>
            </a:r>
            <a:r>
              <a:rPr lang="en-US" dirty="0" err="1"/>
              <a:t>Pacman</a:t>
            </a:r>
            <a:r>
              <a:rPr lang="en-US" dirty="0"/>
              <a:t> Small Maze</a:t>
            </a:r>
          </a:p>
        </p:txBody>
      </p:sp>
      <p:pic>
        <p:nvPicPr>
          <p:cNvPr id="2" name="ContoursPacmanSmallMaze-UC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5183" y="1143000"/>
            <a:ext cx="1012163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3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4691" y="1603435"/>
            <a:ext cx="6463617" cy="42624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076666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2374"/>
            <a:ext cx="10515600" cy="1325563"/>
          </a:xfrm>
        </p:spPr>
        <p:txBody>
          <a:bodyPr/>
          <a:lstStyle/>
          <a:p>
            <a:pPr eaLnBrk="1" hangingPunct="1"/>
            <a:r>
              <a:rPr lang="en-US" dirty="0"/>
              <a:t>Search Heuristics</a:t>
            </a:r>
          </a:p>
        </p:txBody>
      </p:sp>
      <p:pic>
        <p:nvPicPr>
          <p:cNvPr id="32771" name="Picture 2" descr="Z:\Shared with PC\smallMaz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498849"/>
            <a:ext cx="6623051" cy="297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57200" y="1425388"/>
            <a:ext cx="6858000" cy="170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/>
          <a:lstStyle/>
          <a:p>
            <a:pPr marL="342866" indent="-342866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800" kern="0" dirty="0">
                <a:solidFill>
                  <a:schemeClr val="accent2"/>
                </a:solidFill>
                <a:latin typeface="Calibri" pitchFamily="34" charset="0"/>
                <a:cs typeface="+mn-cs"/>
              </a:rPr>
              <a:t>A heuristic is:</a:t>
            </a:r>
          </a:p>
          <a:p>
            <a:pPr marL="800021" lvl="1" indent="-342866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 pitchFamily="34" charset="0"/>
                <a:cs typeface="+mn-cs"/>
              </a:rPr>
              <a:t>A function that </a:t>
            </a:r>
            <a:r>
              <a:rPr lang="en-US" sz="2000" i="1" kern="0" dirty="0">
                <a:latin typeface="Calibri" pitchFamily="34" charset="0"/>
                <a:cs typeface="+mn-cs"/>
              </a:rPr>
              <a:t>estimates</a:t>
            </a:r>
            <a:r>
              <a:rPr lang="en-US" sz="2000" kern="0" dirty="0">
                <a:latin typeface="Calibri" pitchFamily="34" charset="0"/>
                <a:cs typeface="+mn-cs"/>
              </a:rPr>
              <a:t> how close a state is to a goal</a:t>
            </a:r>
          </a:p>
          <a:p>
            <a:pPr marL="800021" lvl="1" indent="-342866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 pitchFamily="34" charset="0"/>
                <a:cs typeface="+mn-cs"/>
              </a:rPr>
              <a:t>Designed for a particular domain </a:t>
            </a:r>
          </a:p>
          <a:p>
            <a:pPr marL="800021" lvl="1" indent="-342866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 pitchFamily="34" charset="0"/>
                <a:cs typeface="+mn-cs"/>
              </a:rPr>
              <a:t>Examples: Manhattan distance for pathfinding 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03293" y="4078286"/>
            <a:ext cx="3025775" cy="1924051"/>
            <a:chOff x="1573306" y="4155142"/>
            <a:chExt cx="3025588" cy="1922929"/>
          </a:xfrm>
        </p:grpSpPr>
        <p:sp>
          <p:nvSpPr>
            <p:cNvPr id="13" name="Freeform 12"/>
            <p:cNvSpPr/>
            <p:nvPr/>
          </p:nvSpPr>
          <p:spPr>
            <a:xfrm>
              <a:off x="1573306" y="4578757"/>
              <a:ext cx="3025588" cy="1499314"/>
            </a:xfrm>
            <a:custGeom>
              <a:avLst/>
              <a:gdLst>
                <a:gd name="connsiteX0" fmla="*/ 3065929 w 3065929"/>
                <a:gd name="connsiteY0" fmla="*/ 13447 h 1479177"/>
                <a:gd name="connsiteX1" fmla="*/ 0 w 3065929"/>
                <a:gd name="connsiteY1" fmla="*/ 0 h 1479177"/>
                <a:gd name="connsiteX2" fmla="*/ 26894 w 3065929"/>
                <a:gd name="connsiteY2" fmla="*/ 1479177 h 147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65929" h="1479177">
                  <a:moveTo>
                    <a:pt x="3065929" y="13447"/>
                  </a:moveTo>
                  <a:lnTo>
                    <a:pt x="0" y="0"/>
                  </a:lnTo>
                  <a:lnTo>
                    <a:pt x="26894" y="1479177"/>
                  </a:lnTo>
                </a:path>
              </a:pathLst>
            </a:cu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778" name="TextBox 15"/>
            <p:cNvSpPr txBox="1">
              <a:spLocks noChangeArrowheads="1"/>
            </p:cNvSpPr>
            <p:nvPr/>
          </p:nvSpPr>
          <p:spPr bwMode="auto">
            <a:xfrm>
              <a:off x="2164976" y="4155142"/>
              <a:ext cx="441119" cy="36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10</a:t>
              </a:r>
            </a:p>
          </p:txBody>
        </p:sp>
        <p:sp>
          <p:nvSpPr>
            <p:cNvPr id="32779" name="TextBox 16"/>
            <p:cNvSpPr txBox="1">
              <a:spLocks noChangeArrowheads="1"/>
            </p:cNvSpPr>
            <p:nvPr/>
          </p:nvSpPr>
          <p:spPr bwMode="auto">
            <a:xfrm>
              <a:off x="1591236" y="4953001"/>
              <a:ext cx="312887" cy="36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5</a:t>
              </a: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984257" y="4495801"/>
            <a:ext cx="2978143" cy="1506537"/>
            <a:chOff x="1653989" y="4572529"/>
            <a:chExt cx="2978334" cy="1505542"/>
          </a:xfrm>
        </p:grpSpPr>
        <p:cxnSp>
          <p:nvCxnSpPr>
            <p:cNvPr id="15" name="Straight Arrow Connector 14"/>
            <p:cNvCxnSpPr/>
            <p:nvPr/>
          </p:nvCxnSpPr>
          <p:spPr>
            <a:xfrm flipH="1">
              <a:off x="1653989" y="4572529"/>
              <a:ext cx="2978334" cy="150554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776" name="TextBox 17"/>
            <p:cNvSpPr txBox="1">
              <a:spLocks noChangeArrowheads="1"/>
            </p:cNvSpPr>
            <p:nvPr/>
          </p:nvSpPr>
          <p:spPr bwMode="auto">
            <a:xfrm>
              <a:off x="3016625" y="5356413"/>
              <a:ext cx="620787" cy="369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11.2</a:t>
              </a:r>
            </a:p>
          </p:txBody>
        </p:sp>
      </p:grp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223" y="1524000"/>
            <a:ext cx="3407831" cy="2300286"/>
          </a:xfrm>
          <a:prstGeom prst="rect">
            <a:avLst/>
          </a:prstGeom>
          <a:noFill/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1000" y="4116375"/>
            <a:ext cx="3476133" cy="23742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45912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Heuristic Function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4689" y="1640445"/>
            <a:ext cx="8329612" cy="409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8991600" y="5943600"/>
            <a:ext cx="11430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C00000"/>
                </a:solidFill>
              </a:rPr>
              <a:t>h(x)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58200" y="1600200"/>
            <a:ext cx="1905000" cy="4267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37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75431"/>
            <a:ext cx="10515600" cy="1325563"/>
          </a:xfrm>
        </p:spPr>
        <p:txBody>
          <a:bodyPr/>
          <a:lstStyle/>
          <a:p>
            <a:pPr eaLnBrk="1" hangingPunct="1"/>
            <a:r>
              <a:rPr lang="en-US" dirty="0"/>
              <a:t>Example: Heuristic Function</a:t>
            </a:r>
          </a:p>
        </p:txBody>
      </p:sp>
      <p:sp>
        <p:nvSpPr>
          <p:cNvPr id="154" name="TextBox 153"/>
          <p:cNvSpPr txBox="1">
            <a:spLocks noChangeArrowheads="1"/>
          </p:cNvSpPr>
          <p:nvPr/>
        </p:nvSpPr>
        <p:spPr bwMode="auto">
          <a:xfrm>
            <a:off x="0" y="1381781"/>
            <a:ext cx="121920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Heuristic: the number of the largest pancake that is still out of place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1E3C160-0668-CC4B-A7CC-BD7A1EF6B054}"/>
              </a:ext>
            </a:extLst>
          </p:cNvPr>
          <p:cNvGrpSpPr/>
          <p:nvPr/>
        </p:nvGrpSpPr>
        <p:grpSpPr>
          <a:xfrm>
            <a:off x="1828800" y="1981200"/>
            <a:ext cx="8416925" cy="4408068"/>
            <a:chOff x="1828800" y="1981200"/>
            <a:chExt cx="8416925" cy="4408068"/>
          </a:xfrm>
        </p:grpSpPr>
        <p:cxnSp>
          <p:nvCxnSpPr>
            <p:cNvPr id="8" name="Straight Connector 7"/>
            <p:cNvCxnSpPr/>
            <p:nvPr/>
          </p:nvCxnSpPr>
          <p:spPr>
            <a:xfrm flipV="1">
              <a:off x="3371851" y="2563812"/>
              <a:ext cx="495300" cy="0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3300413" y="2660650"/>
              <a:ext cx="636587" cy="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3124200" y="2465388"/>
              <a:ext cx="1025525" cy="1587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3230563" y="2755900"/>
              <a:ext cx="812800" cy="1588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3316289" y="3789363"/>
              <a:ext cx="636587" cy="1587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387726" y="3595687"/>
              <a:ext cx="495300" cy="0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140076" y="3692524"/>
              <a:ext cx="1025525" cy="0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3246439" y="3884612"/>
              <a:ext cx="812800" cy="1587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262564" y="2333625"/>
              <a:ext cx="1025525" cy="1588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510214" y="2236787"/>
              <a:ext cx="495300" cy="0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438775" y="2139950"/>
              <a:ext cx="636588" cy="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368925" y="2043112"/>
              <a:ext cx="812800" cy="1587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1279" name="Group 81"/>
            <p:cNvGrpSpPr>
              <a:grpSpLocks/>
            </p:cNvGrpSpPr>
            <p:nvPr/>
          </p:nvGrpSpPr>
          <p:grpSpPr bwMode="auto">
            <a:xfrm flipV="1">
              <a:off x="2438400" y="4751388"/>
              <a:ext cx="1025525" cy="195263"/>
              <a:chOff x="914400" y="6033654"/>
              <a:chExt cx="1025380" cy="194975"/>
            </a:xfrm>
          </p:grpSpPr>
          <p:cxnSp>
            <p:nvCxnSpPr>
              <p:cNvPr id="45" name="Straight Connector 44"/>
              <p:cNvCxnSpPr/>
              <p:nvPr/>
            </p:nvCxnSpPr>
            <p:spPr>
              <a:xfrm flipV="1">
                <a:off x="1090588" y="6227044"/>
                <a:ext cx="636497" cy="1585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1162015" y="6033654"/>
                <a:ext cx="495230" cy="1585"/>
              </a:xfrm>
              <a:prstGeom prst="line">
                <a:avLst/>
              </a:prstGeom>
              <a:ln w="38100">
                <a:solidFill>
                  <a:srgbClr val="CC99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914400" y="6130349"/>
                <a:ext cx="1025380" cy="1586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Straight Connector 37"/>
            <p:cNvCxnSpPr/>
            <p:nvPr/>
          </p:nvCxnSpPr>
          <p:spPr>
            <a:xfrm flipV="1">
              <a:off x="2544763" y="5041900"/>
              <a:ext cx="812800" cy="1588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1281" name="Group 87"/>
            <p:cNvGrpSpPr>
              <a:grpSpLocks/>
            </p:cNvGrpSpPr>
            <p:nvPr/>
          </p:nvGrpSpPr>
          <p:grpSpPr bwMode="auto">
            <a:xfrm flipV="1">
              <a:off x="4419600" y="4419600"/>
              <a:ext cx="1025525" cy="290513"/>
              <a:chOff x="2175020" y="6019800"/>
              <a:chExt cx="1025380" cy="290946"/>
            </a:xfrm>
          </p:grpSpPr>
          <p:grpSp>
            <p:nvGrpSpPr>
              <p:cNvPr id="11354" name="Group 82"/>
              <p:cNvGrpSpPr>
                <a:grpSpLocks/>
              </p:cNvGrpSpPr>
              <p:nvPr/>
            </p:nvGrpSpPr>
            <p:grpSpPr bwMode="auto">
              <a:xfrm>
                <a:off x="2175020" y="6019800"/>
                <a:ext cx="1025380" cy="194975"/>
                <a:chOff x="914400" y="6033654"/>
                <a:chExt cx="1025380" cy="194975"/>
              </a:xfrm>
            </p:grpSpPr>
            <p:cxnSp>
              <p:nvCxnSpPr>
                <p:cNvPr id="42" name="Straight Connector 41"/>
                <p:cNvCxnSpPr/>
                <p:nvPr/>
              </p:nvCxnSpPr>
              <p:spPr>
                <a:xfrm flipV="1">
                  <a:off x="1090588" y="6227617"/>
                  <a:ext cx="636497" cy="1590"/>
                </a:xfrm>
                <a:prstGeom prst="line">
                  <a:avLst/>
                </a:prstGeom>
                <a:ln w="38100">
                  <a:solidFill>
                    <a:srgbClr val="CC66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>
                  <a:off x="1162015" y="6033654"/>
                  <a:ext cx="495230" cy="1590"/>
                </a:xfrm>
                <a:prstGeom prst="line">
                  <a:avLst/>
                </a:prstGeom>
                <a:ln w="38100">
                  <a:solidFill>
                    <a:srgbClr val="CC99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/>
                <p:nvPr/>
              </p:nvCxnSpPr>
              <p:spPr>
                <a:xfrm>
                  <a:off x="914400" y="6130636"/>
                  <a:ext cx="1025380" cy="1589"/>
                </a:xfrm>
                <a:prstGeom prst="line">
                  <a:avLst/>
                </a:prstGeom>
                <a:ln w="38100">
                  <a:solidFill>
                    <a:srgbClr val="6633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1" name="Straight Connector 40"/>
              <p:cNvCxnSpPr/>
              <p:nvPr/>
            </p:nvCxnSpPr>
            <p:spPr>
              <a:xfrm flipV="1">
                <a:off x="2281368" y="6309156"/>
                <a:ext cx="812685" cy="1590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52" name="Straight Connector 51"/>
            <p:cNvCxnSpPr/>
            <p:nvPr/>
          </p:nvCxnSpPr>
          <p:spPr>
            <a:xfrm>
              <a:off x="9220200" y="4252912"/>
              <a:ext cx="1025525" cy="0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9467851" y="3962400"/>
              <a:ext cx="495300" cy="1588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9396413" y="4059238"/>
              <a:ext cx="636587" cy="1587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9326563" y="4156074"/>
              <a:ext cx="812800" cy="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5216526" y="3656012"/>
              <a:ext cx="1025525" cy="1587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5464175" y="3559174"/>
              <a:ext cx="495300" cy="1588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1288" name="Group 94"/>
            <p:cNvGrpSpPr>
              <a:grpSpLocks/>
            </p:cNvGrpSpPr>
            <p:nvPr/>
          </p:nvGrpSpPr>
          <p:grpSpPr bwMode="auto">
            <a:xfrm flipV="1">
              <a:off x="5322888" y="3367087"/>
              <a:ext cx="812800" cy="96837"/>
              <a:chOff x="6278274" y="6096000"/>
              <a:chExt cx="813233" cy="96982"/>
            </a:xfrm>
          </p:grpSpPr>
          <p:cxnSp>
            <p:nvCxnSpPr>
              <p:cNvPr id="59" name="Straight Connector 58"/>
              <p:cNvCxnSpPr/>
              <p:nvPr/>
            </p:nvCxnSpPr>
            <p:spPr>
              <a:xfrm>
                <a:off x="6349749" y="6191393"/>
                <a:ext cx="635338" cy="1589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>
                <a:off x="6278274" y="6096000"/>
                <a:ext cx="813233" cy="1589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63" name="Straight Arrow Connector 62"/>
            <p:cNvCxnSpPr/>
            <p:nvPr/>
          </p:nvCxnSpPr>
          <p:spPr>
            <a:xfrm rot="10800000" flipV="1">
              <a:off x="4302125" y="2362199"/>
              <a:ext cx="574675" cy="228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rot="5400000" flipH="1" flipV="1">
              <a:off x="3390900" y="3189287"/>
              <a:ext cx="53340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V="1">
              <a:off x="3048000" y="4065587"/>
              <a:ext cx="609600" cy="4572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rot="10800000">
              <a:off x="4073525" y="4114799"/>
              <a:ext cx="304800" cy="228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5692775" y="5561012"/>
              <a:ext cx="495300" cy="1587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1294" name="Group 80"/>
            <p:cNvGrpSpPr>
              <a:grpSpLocks/>
            </p:cNvGrpSpPr>
            <p:nvPr/>
          </p:nvGrpSpPr>
          <p:grpSpPr bwMode="auto">
            <a:xfrm flipV="1">
              <a:off x="5445126" y="5272088"/>
              <a:ext cx="1025525" cy="193675"/>
              <a:chOff x="3200400" y="5791200"/>
              <a:chExt cx="1025380" cy="193964"/>
            </a:xfrm>
          </p:grpSpPr>
          <p:cxnSp>
            <p:nvCxnSpPr>
              <p:cNvPr id="78" name="Straight Connector 77"/>
              <p:cNvCxnSpPr/>
              <p:nvPr/>
            </p:nvCxnSpPr>
            <p:spPr>
              <a:xfrm>
                <a:off x="3376588" y="5886592"/>
                <a:ext cx="636497" cy="1590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flipV="1">
                <a:off x="3200400" y="5983575"/>
                <a:ext cx="1025380" cy="1589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3306748" y="5791200"/>
                <a:ext cx="812685" cy="1590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84" name="Straight Connector 83"/>
            <p:cNvCxnSpPr/>
            <p:nvPr/>
          </p:nvCxnSpPr>
          <p:spPr>
            <a:xfrm flipV="1">
              <a:off x="2609851" y="5861050"/>
              <a:ext cx="495300" cy="0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1296" name="Group 86"/>
            <p:cNvGrpSpPr>
              <a:grpSpLocks/>
            </p:cNvGrpSpPr>
            <p:nvPr/>
          </p:nvGrpSpPr>
          <p:grpSpPr bwMode="auto">
            <a:xfrm flipV="1">
              <a:off x="2362200" y="5665788"/>
              <a:ext cx="1025525" cy="98425"/>
              <a:chOff x="1752600" y="5562600"/>
              <a:chExt cx="1025380" cy="97993"/>
            </a:xfrm>
          </p:grpSpPr>
          <p:cxnSp>
            <p:nvCxnSpPr>
              <p:cNvPr id="83" name="Straight Connector 82"/>
              <p:cNvCxnSpPr/>
              <p:nvPr/>
            </p:nvCxnSpPr>
            <p:spPr>
              <a:xfrm>
                <a:off x="1928788" y="5562600"/>
                <a:ext cx="636497" cy="1581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 flipV="1">
                <a:off x="1752600" y="5659013"/>
                <a:ext cx="1025380" cy="1580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86" name="Straight Connector 85"/>
            <p:cNvCxnSpPr/>
            <p:nvPr/>
          </p:nvCxnSpPr>
          <p:spPr>
            <a:xfrm flipV="1">
              <a:off x="2468563" y="5956300"/>
              <a:ext cx="812800" cy="1588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1298" name="Group 92"/>
            <p:cNvGrpSpPr>
              <a:grpSpLocks/>
            </p:cNvGrpSpPr>
            <p:nvPr/>
          </p:nvGrpSpPr>
          <p:grpSpPr bwMode="auto">
            <a:xfrm flipV="1">
              <a:off x="3851276" y="6034087"/>
              <a:ext cx="1025525" cy="290512"/>
              <a:chOff x="2479820" y="6019800"/>
              <a:chExt cx="1025380" cy="290946"/>
            </a:xfrm>
          </p:grpSpPr>
          <p:cxnSp>
            <p:nvCxnSpPr>
              <p:cNvPr id="88" name="Straight Connector 87"/>
              <p:cNvCxnSpPr/>
              <p:nvPr/>
            </p:nvCxnSpPr>
            <p:spPr>
              <a:xfrm flipV="1">
                <a:off x="2727435" y="6213764"/>
                <a:ext cx="495230" cy="1589"/>
              </a:xfrm>
              <a:prstGeom prst="line">
                <a:avLst/>
              </a:prstGeom>
              <a:ln w="38100">
                <a:solidFill>
                  <a:srgbClr val="CC99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1343" name="Group 88"/>
              <p:cNvGrpSpPr>
                <a:grpSpLocks/>
              </p:cNvGrpSpPr>
              <p:nvPr/>
            </p:nvGrpSpPr>
            <p:grpSpPr bwMode="auto">
              <a:xfrm flipV="1">
                <a:off x="2479820" y="6019800"/>
                <a:ext cx="1025380" cy="97993"/>
                <a:chOff x="1752600" y="5562600"/>
                <a:chExt cx="1025380" cy="97993"/>
              </a:xfrm>
            </p:grpSpPr>
            <p:cxnSp>
              <p:nvCxnSpPr>
                <p:cNvPr id="90" name="Straight Connector 89"/>
                <p:cNvCxnSpPr/>
                <p:nvPr/>
              </p:nvCxnSpPr>
              <p:spPr>
                <a:xfrm>
                  <a:off x="1928788" y="5562021"/>
                  <a:ext cx="636497" cy="1590"/>
                </a:xfrm>
                <a:prstGeom prst="line">
                  <a:avLst/>
                </a:prstGeom>
                <a:ln w="38100">
                  <a:solidFill>
                    <a:srgbClr val="CC66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 flipV="1">
                  <a:off x="1752600" y="5659004"/>
                  <a:ext cx="1025380" cy="1589"/>
                </a:xfrm>
                <a:prstGeom prst="line">
                  <a:avLst/>
                </a:prstGeom>
                <a:ln w="38100">
                  <a:solidFill>
                    <a:srgbClr val="6633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2" name="Straight Connector 91"/>
              <p:cNvCxnSpPr/>
              <p:nvPr/>
            </p:nvCxnSpPr>
            <p:spPr>
              <a:xfrm flipV="1">
                <a:off x="2586168" y="6309157"/>
                <a:ext cx="812685" cy="1589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1299" name="Group 98"/>
            <p:cNvGrpSpPr>
              <a:grpSpLocks/>
            </p:cNvGrpSpPr>
            <p:nvPr/>
          </p:nvGrpSpPr>
          <p:grpSpPr bwMode="auto">
            <a:xfrm flipV="1">
              <a:off x="7045326" y="3886200"/>
              <a:ext cx="1025525" cy="290513"/>
              <a:chOff x="4267200" y="5119254"/>
              <a:chExt cx="1025380" cy="290946"/>
            </a:xfrm>
          </p:grpSpPr>
          <p:cxnSp>
            <p:nvCxnSpPr>
              <p:cNvPr id="94" name="Straight Connector 93"/>
              <p:cNvCxnSpPr/>
              <p:nvPr/>
            </p:nvCxnSpPr>
            <p:spPr>
              <a:xfrm flipV="1">
                <a:off x="4514815" y="5408610"/>
                <a:ext cx="495230" cy="1590"/>
              </a:xfrm>
              <a:prstGeom prst="line">
                <a:avLst/>
              </a:prstGeom>
              <a:ln w="38100">
                <a:solidFill>
                  <a:srgbClr val="CC99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1338" name="Group 94"/>
              <p:cNvGrpSpPr>
                <a:grpSpLocks/>
              </p:cNvGrpSpPr>
              <p:nvPr/>
            </p:nvGrpSpPr>
            <p:grpSpPr bwMode="auto">
              <a:xfrm flipV="1">
                <a:off x="4267200" y="5119254"/>
                <a:ext cx="1025380" cy="193964"/>
                <a:chOff x="3200400" y="5791200"/>
                <a:chExt cx="1025380" cy="193964"/>
              </a:xfrm>
            </p:grpSpPr>
            <p:cxnSp>
              <p:nvCxnSpPr>
                <p:cNvPr id="96" name="Straight Connector 95"/>
                <p:cNvCxnSpPr/>
                <p:nvPr/>
              </p:nvCxnSpPr>
              <p:spPr>
                <a:xfrm>
                  <a:off x="3376588" y="5886592"/>
                  <a:ext cx="636497" cy="1589"/>
                </a:xfrm>
                <a:prstGeom prst="line">
                  <a:avLst/>
                </a:prstGeom>
                <a:ln w="38100">
                  <a:solidFill>
                    <a:srgbClr val="CC66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>
                <a:xfrm flipV="1">
                  <a:off x="3200400" y="5983574"/>
                  <a:ext cx="1025380" cy="1590"/>
                </a:xfrm>
                <a:prstGeom prst="line">
                  <a:avLst/>
                </a:prstGeom>
                <a:ln w="38100">
                  <a:solidFill>
                    <a:srgbClr val="6633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/>
                <p:cNvCxnSpPr/>
                <p:nvPr/>
              </p:nvCxnSpPr>
              <p:spPr>
                <a:xfrm>
                  <a:off x="3306748" y="5791200"/>
                  <a:ext cx="812685" cy="1589"/>
                </a:xfrm>
                <a:prstGeom prst="line">
                  <a:avLst/>
                </a:prstGeom>
                <a:ln w="38100">
                  <a:solidFill>
                    <a:srgbClr val="9966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06" name="Straight Connector 105"/>
            <p:cNvCxnSpPr/>
            <p:nvPr/>
          </p:nvCxnSpPr>
          <p:spPr>
            <a:xfrm flipV="1">
              <a:off x="8305800" y="6005512"/>
              <a:ext cx="1025525" cy="0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1301" name="Group 106"/>
            <p:cNvGrpSpPr>
              <a:grpSpLocks/>
            </p:cNvGrpSpPr>
            <p:nvPr/>
          </p:nvGrpSpPr>
          <p:grpSpPr bwMode="auto">
            <a:xfrm flipV="1">
              <a:off x="8412163" y="5715000"/>
              <a:ext cx="812800" cy="193675"/>
              <a:chOff x="4338494" y="6019800"/>
              <a:chExt cx="813233" cy="193964"/>
            </a:xfrm>
          </p:grpSpPr>
          <p:cxnSp>
            <p:nvCxnSpPr>
              <p:cNvPr id="102" name="Straight Connector 101"/>
              <p:cNvCxnSpPr/>
              <p:nvPr/>
            </p:nvCxnSpPr>
            <p:spPr>
              <a:xfrm>
                <a:off x="4479856" y="6115192"/>
                <a:ext cx="495564" cy="1589"/>
              </a:xfrm>
              <a:prstGeom prst="line">
                <a:avLst/>
              </a:prstGeom>
              <a:ln w="38100">
                <a:solidFill>
                  <a:srgbClr val="CC99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>
                <a:off x="4409969" y="6212174"/>
                <a:ext cx="635338" cy="1590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>
                <a:off x="4338494" y="6019800"/>
                <a:ext cx="813233" cy="1589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10" name="Straight Arrow Connector 109"/>
            <p:cNvCxnSpPr/>
            <p:nvPr/>
          </p:nvCxnSpPr>
          <p:spPr>
            <a:xfrm rot="5400000" flipH="1" flipV="1">
              <a:off x="2777332" y="5334794"/>
              <a:ext cx="304800" cy="1587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/>
            <p:nvPr/>
          </p:nvCxnSpPr>
          <p:spPr>
            <a:xfrm rot="10800000">
              <a:off x="3463925" y="5791199"/>
              <a:ext cx="381000" cy="228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Straight Arrow Connector 114"/>
            <p:cNvCxnSpPr/>
            <p:nvPr/>
          </p:nvCxnSpPr>
          <p:spPr>
            <a:xfrm rot="10800000" flipV="1">
              <a:off x="4911725" y="5867399"/>
              <a:ext cx="2971800" cy="228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 rot="10800000">
              <a:off x="5292725" y="4876799"/>
              <a:ext cx="304800" cy="228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Straight Arrow Connector 119"/>
            <p:cNvCxnSpPr/>
            <p:nvPr/>
          </p:nvCxnSpPr>
          <p:spPr>
            <a:xfrm rot="10800000" flipV="1">
              <a:off x="6054725" y="4343399"/>
              <a:ext cx="914400" cy="6858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/>
            <p:nvPr/>
          </p:nvCxnSpPr>
          <p:spPr>
            <a:xfrm>
              <a:off x="6400800" y="3428999"/>
              <a:ext cx="762000" cy="3048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 rot="5400000">
              <a:off x="5482432" y="2858294"/>
              <a:ext cx="533400" cy="1587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7450138" y="5083174"/>
              <a:ext cx="636587" cy="1588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 flipV="1">
              <a:off x="7273926" y="5180012"/>
              <a:ext cx="1025525" cy="1587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1311" name="Group 131"/>
            <p:cNvGrpSpPr>
              <a:grpSpLocks/>
            </p:cNvGrpSpPr>
            <p:nvPr/>
          </p:nvGrpSpPr>
          <p:grpSpPr bwMode="auto">
            <a:xfrm flipV="1">
              <a:off x="7380288" y="4891087"/>
              <a:ext cx="812800" cy="96837"/>
              <a:chOff x="6472094" y="4738254"/>
              <a:chExt cx="813233" cy="97993"/>
            </a:xfrm>
          </p:grpSpPr>
          <p:cxnSp>
            <p:nvCxnSpPr>
              <p:cNvPr id="127" name="Straight Connector 126"/>
              <p:cNvCxnSpPr/>
              <p:nvPr/>
            </p:nvCxnSpPr>
            <p:spPr>
              <a:xfrm>
                <a:off x="6613456" y="4738254"/>
                <a:ext cx="495564" cy="1606"/>
              </a:xfrm>
              <a:prstGeom prst="line">
                <a:avLst/>
              </a:prstGeom>
              <a:ln w="38100">
                <a:solidFill>
                  <a:srgbClr val="CC99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/>
            </p:nvCxnSpPr>
            <p:spPr>
              <a:xfrm>
                <a:off x="6472094" y="4834641"/>
                <a:ext cx="813233" cy="1606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34" name="Straight Arrow Connector 133"/>
            <p:cNvCxnSpPr/>
            <p:nvPr/>
          </p:nvCxnSpPr>
          <p:spPr>
            <a:xfrm rot="10800000">
              <a:off x="6511925" y="2514599"/>
              <a:ext cx="2438400" cy="1371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Straight Arrow Connector 137"/>
            <p:cNvCxnSpPr/>
            <p:nvPr/>
          </p:nvCxnSpPr>
          <p:spPr>
            <a:xfrm rot="16200000" flipH="1">
              <a:off x="7464425" y="4457699"/>
              <a:ext cx="457200" cy="228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Straight Arrow Connector 141"/>
            <p:cNvCxnSpPr/>
            <p:nvPr/>
          </p:nvCxnSpPr>
          <p:spPr>
            <a:xfrm>
              <a:off x="7959725" y="5333999"/>
              <a:ext cx="609600" cy="228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Straight Arrow Connector 143"/>
            <p:cNvCxnSpPr/>
            <p:nvPr/>
          </p:nvCxnSpPr>
          <p:spPr>
            <a:xfrm rot="5400000" flipH="1" flipV="1">
              <a:off x="8759825" y="4610099"/>
              <a:ext cx="1066800" cy="8382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6" name="Group 168"/>
            <p:cNvGrpSpPr>
              <a:grpSpLocks/>
            </p:cNvGrpSpPr>
            <p:nvPr/>
          </p:nvGrpSpPr>
          <p:grpSpPr bwMode="auto">
            <a:xfrm>
              <a:off x="2057400" y="1981200"/>
              <a:ext cx="7086600" cy="4408068"/>
              <a:chOff x="457200" y="2133600"/>
              <a:chExt cx="7086600" cy="4408744"/>
            </a:xfrm>
          </p:grpSpPr>
          <p:sp>
            <p:nvSpPr>
              <p:cNvPr id="11319" name="TextBox 150"/>
              <p:cNvSpPr txBox="1">
                <a:spLocks noChangeArrowheads="1"/>
              </p:cNvSpPr>
              <p:nvPr/>
            </p:nvSpPr>
            <p:spPr bwMode="auto">
              <a:xfrm>
                <a:off x="1143000" y="2590799"/>
                <a:ext cx="304800" cy="446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300" dirty="0">
                    <a:solidFill>
                      <a:srgbClr val="C00000"/>
                    </a:solidFill>
                  </a:rPr>
                  <a:t>4</a:t>
                </a:r>
              </a:p>
            </p:txBody>
          </p:sp>
          <p:sp>
            <p:nvSpPr>
              <p:cNvPr id="11320" name="TextBox 154"/>
              <p:cNvSpPr txBox="1">
                <a:spLocks noChangeArrowheads="1"/>
              </p:cNvSpPr>
              <p:nvPr/>
            </p:nvSpPr>
            <p:spPr bwMode="auto">
              <a:xfrm>
                <a:off x="3352800" y="2133600"/>
                <a:ext cx="304800" cy="446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300" dirty="0">
                    <a:solidFill>
                      <a:srgbClr val="C00000"/>
                    </a:solidFill>
                  </a:rPr>
                  <a:t>3</a:t>
                </a:r>
              </a:p>
            </p:txBody>
          </p:sp>
          <p:sp>
            <p:nvSpPr>
              <p:cNvPr id="11321" name="TextBox 156"/>
              <p:cNvSpPr txBox="1">
                <a:spLocks noChangeArrowheads="1"/>
              </p:cNvSpPr>
              <p:nvPr/>
            </p:nvSpPr>
            <p:spPr bwMode="auto">
              <a:xfrm>
                <a:off x="7239000" y="4038600"/>
                <a:ext cx="304800" cy="446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300" dirty="0">
                    <a:solidFill>
                      <a:srgbClr val="C00000"/>
                    </a:solidFill>
                  </a:rPr>
                  <a:t>0</a:t>
                </a:r>
              </a:p>
            </p:txBody>
          </p:sp>
          <p:sp>
            <p:nvSpPr>
              <p:cNvPr id="11322" name="TextBox 157"/>
              <p:cNvSpPr txBox="1">
                <a:spLocks noChangeArrowheads="1"/>
              </p:cNvSpPr>
              <p:nvPr/>
            </p:nvSpPr>
            <p:spPr bwMode="auto">
              <a:xfrm>
                <a:off x="6400800" y="5791200"/>
                <a:ext cx="304800" cy="446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300" dirty="0">
                    <a:solidFill>
                      <a:srgbClr val="C00000"/>
                    </a:solidFill>
                  </a:rPr>
                  <a:t>2</a:t>
                </a:r>
              </a:p>
            </p:txBody>
          </p:sp>
          <p:sp>
            <p:nvSpPr>
              <p:cNvPr id="11323" name="TextBox 158"/>
              <p:cNvSpPr txBox="1">
                <a:spLocks noChangeArrowheads="1"/>
              </p:cNvSpPr>
              <p:nvPr/>
            </p:nvSpPr>
            <p:spPr bwMode="auto">
              <a:xfrm>
                <a:off x="5334000" y="4953000"/>
                <a:ext cx="304800" cy="446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300" dirty="0">
                    <a:solidFill>
                      <a:srgbClr val="C00000"/>
                    </a:solidFill>
                  </a:rPr>
                  <a:t>3</a:t>
                </a:r>
              </a:p>
            </p:txBody>
          </p:sp>
          <p:sp>
            <p:nvSpPr>
              <p:cNvPr id="11324" name="TextBox 159"/>
              <p:cNvSpPr txBox="1">
                <a:spLocks noChangeArrowheads="1"/>
              </p:cNvSpPr>
              <p:nvPr/>
            </p:nvSpPr>
            <p:spPr bwMode="auto">
              <a:xfrm>
                <a:off x="5181600" y="3962400"/>
                <a:ext cx="304800" cy="446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300" dirty="0">
                    <a:solidFill>
                      <a:srgbClr val="C00000"/>
                    </a:solidFill>
                  </a:rPr>
                  <a:t>3</a:t>
                </a:r>
              </a:p>
            </p:txBody>
          </p:sp>
          <p:sp>
            <p:nvSpPr>
              <p:cNvPr id="11325" name="TextBox 161"/>
              <p:cNvSpPr txBox="1">
                <a:spLocks noChangeArrowheads="1"/>
              </p:cNvSpPr>
              <p:nvPr/>
            </p:nvSpPr>
            <p:spPr bwMode="auto">
              <a:xfrm>
                <a:off x="3276600" y="3429000"/>
                <a:ext cx="304800" cy="446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300" dirty="0">
                    <a:solidFill>
                      <a:srgbClr val="C00000"/>
                    </a:solidFill>
                  </a:rPr>
                  <a:t>3</a:t>
                </a:r>
              </a:p>
            </p:txBody>
          </p:sp>
          <p:sp>
            <p:nvSpPr>
              <p:cNvPr id="11326" name="TextBox 162"/>
              <p:cNvSpPr txBox="1">
                <a:spLocks noChangeArrowheads="1"/>
              </p:cNvSpPr>
              <p:nvPr/>
            </p:nvSpPr>
            <p:spPr bwMode="auto">
              <a:xfrm>
                <a:off x="2438400" y="4495800"/>
                <a:ext cx="304800" cy="446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300" dirty="0">
                    <a:solidFill>
                      <a:srgbClr val="C00000"/>
                    </a:solidFill>
                  </a:rPr>
                  <a:t>4</a:t>
                </a:r>
              </a:p>
            </p:txBody>
          </p:sp>
          <p:sp>
            <p:nvSpPr>
              <p:cNvPr id="11327" name="TextBox 163"/>
              <p:cNvSpPr txBox="1">
                <a:spLocks noChangeArrowheads="1"/>
              </p:cNvSpPr>
              <p:nvPr/>
            </p:nvSpPr>
            <p:spPr bwMode="auto">
              <a:xfrm>
                <a:off x="3505200" y="5334000"/>
                <a:ext cx="304800" cy="446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300" dirty="0">
                    <a:solidFill>
                      <a:srgbClr val="C00000"/>
                    </a:solidFill>
                  </a:rPr>
                  <a:t>4</a:t>
                </a:r>
              </a:p>
            </p:txBody>
          </p:sp>
          <p:sp>
            <p:nvSpPr>
              <p:cNvPr id="11328" name="TextBox 164"/>
              <p:cNvSpPr txBox="1">
                <a:spLocks noChangeArrowheads="1"/>
              </p:cNvSpPr>
              <p:nvPr/>
            </p:nvSpPr>
            <p:spPr bwMode="auto">
              <a:xfrm>
                <a:off x="1905000" y="6096000"/>
                <a:ext cx="304800" cy="446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300" dirty="0">
                    <a:solidFill>
                      <a:srgbClr val="C00000"/>
                    </a:solidFill>
                  </a:rPr>
                  <a:t>3</a:t>
                </a:r>
              </a:p>
            </p:txBody>
          </p:sp>
          <p:sp>
            <p:nvSpPr>
              <p:cNvPr id="11329" name="TextBox 165"/>
              <p:cNvSpPr txBox="1">
                <a:spLocks noChangeArrowheads="1"/>
              </p:cNvSpPr>
              <p:nvPr/>
            </p:nvSpPr>
            <p:spPr bwMode="auto">
              <a:xfrm>
                <a:off x="457200" y="4876801"/>
                <a:ext cx="304800" cy="446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300" dirty="0">
                    <a:solidFill>
                      <a:srgbClr val="C00000"/>
                    </a:solidFill>
                  </a:rPr>
                  <a:t>4</a:t>
                </a:r>
              </a:p>
            </p:txBody>
          </p:sp>
          <p:sp>
            <p:nvSpPr>
              <p:cNvPr id="11330" name="TextBox 166"/>
              <p:cNvSpPr txBox="1">
                <a:spLocks noChangeArrowheads="1"/>
              </p:cNvSpPr>
              <p:nvPr/>
            </p:nvSpPr>
            <p:spPr bwMode="auto">
              <a:xfrm>
                <a:off x="457200" y="5715000"/>
                <a:ext cx="304800" cy="446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300" dirty="0">
                    <a:solidFill>
                      <a:srgbClr val="C00000"/>
                    </a:solidFill>
                  </a:rPr>
                  <a:t>4</a:t>
                </a:r>
              </a:p>
            </p:txBody>
          </p:sp>
          <p:sp>
            <p:nvSpPr>
              <p:cNvPr id="11331" name="TextBox 167"/>
              <p:cNvSpPr txBox="1">
                <a:spLocks noChangeArrowheads="1"/>
              </p:cNvSpPr>
              <p:nvPr/>
            </p:nvSpPr>
            <p:spPr bwMode="auto">
              <a:xfrm>
                <a:off x="1219200" y="3657600"/>
                <a:ext cx="304800" cy="446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300" dirty="0">
                    <a:solidFill>
                      <a:srgbClr val="C00000"/>
                    </a:solidFill>
                  </a:rPr>
                  <a:t>4</a:t>
                </a:r>
              </a:p>
            </p:txBody>
          </p:sp>
        </p:grpSp>
        <p:sp>
          <p:nvSpPr>
            <p:cNvPr id="103" name="Text Box 6"/>
            <p:cNvSpPr txBox="1">
              <a:spLocks noChangeArrowheads="1"/>
            </p:cNvSpPr>
            <p:nvPr/>
          </p:nvSpPr>
          <p:spPr bwMode="auto">
            <a:xfrm>
              <a:off x="8763000" y="2209799"/>
              <a:ext cx="1143000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CC0000"/>
                  </a:solidFill>
                </a:rPr>
                <a:t>h(x)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E64CA66-BD9E-FD4A-B40D-748FBB37BBB2}"/>
                </a:ext>
              </a:extLst>
            </p:cNvPr>
            <p:cNvSpPr txBox="1"/>
            <p:nvPr/>
          </p:nvSpPr>
          <p:spPr>
            <a:xfrm>
              <a:off x="1846261" y="5600523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S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A3F4555-4516-BE49-B6E6-E278F54BACA6}"/>
                </a:ext>
              </a:extLst>
            </p:cNvPr>
            <p:cNvSpPr txBox="1"/>
            <p:nvPr/>
          </p:nvSpPr>
          <p:spPr>
            <a:xfrm>
              <a:off x="1828800" y="475138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a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AF344CA-B5EE-8A4E-8F43-5C801DC74D33}"/>
                </a:ext>
              </a:extLst>
            </p:cNvPr>
            <p:cNvSpPr txBox="1"/>
            <p:nvPr/>
          </p:nvSpPr>
          <p:spPr>
            <a:xfrm>
              <a:off x="2563328" y="355917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d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AFC565A-27F8-944A-80C7-20F5C43DAC4D}"/>
                </a:ext>
              </a:extLst>
            </p:cNvPr>
            <p:cNvSpPr txBox="1"/>
            <p:nvPr/>
          </p:nvSpPr>
          <p:spPr>
            <a:xfrm>
              <a:off x="3320319" y="597824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b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96FE6F2-C1EF-0A43-86FC-DED4A230AA5C}"/>
                </a:ext>
              </a:extLst>
            </p:cNvPr>
            <p:cNvSpPr txBox="1"/>
            <p:nvPr/>
          </p:nvSpPr>
          <p:spPr>
            <a:xfrm>
              <a:off x="2509377" y="248312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e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41AFA54-53D0-B04E-A59A-2B18FB5C1675}"/>
                </a:ext>
              </a:extLst>
            </p:cNvPr>
            <p:cNvSpPr txBox="1"/>
            <p:nvPr/>
          </p:nvSpPr>
          <p:spPr>
            <a:xfrm>
              <a:off x="3818901" y="438812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c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5609C6F-62E2-2F48-89FD-C3C06B790978}"/>
                </a:ext>
              </a:extLst>
            </p:cNvPr>
            <p:cNvSpPr txBox="1"/>
            <p:nvPr/>
          </p:nvSpPr>
          <p:spPr>
            <a:xfrm>
              <a:off x="4877660" y="5209142"/>
              <a:ext cx="2359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0070C0"/>
                  </a:solidFill>
                </a:rPr>
                <a:t>i</a:t>
              </a:r>
              <a:endParaRPr lang="en-US" dirty="0">
                <a:solidFill>
                  <a:srgbClr val="0070C0"/>
                </a:solidFill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9DECC347-885E-0242-9A22-6A8D912AC5B4}"/>
                </a:ext>
              </a:extLst>
            </p:cNvPr>
            <p:cNvSpPr txBox="1"/>
            <p:nvPr/>
          </p:nvSpPr>
          <p:spPr>
            <a:xfrm>
              <a:off x="6721014" y="484822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k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F853221-C8F3-884D-8240-FBA44C10F459}"/>
                </a:ext>
              </a:extLst>
            </p:cNvPr>
            <p:cNvSpPr txBox="1"/>
            <p:nvPr/>
          </p:nvSpPr>
          <p:spPr>
            <a:xfrm>
              <a:off x="7862957" y="5671313"/>
              <a:ext cx="2359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l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74E748D-5598-404F-B791-40CFA9AF1CCE}"/>
                </a:ext>
              </a:extLst>
            </p:cNvPr>
            <p:cNvSpPr txBox="1"/>
            <p:nvPr/>
          </p:nvSpPr>
          <p:spPr>
            <a:xfrm>
              <a:off x="4665832" y="332253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h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9E2681A-0BE7-8A4B-9115-9FC6D4A0D809}"/>
                </a:ext>
              </a:extLst>
            </p:cNvPr>
            <p:cNvSpPr txBox="1"/>
            <p:nvPr/>
          </p:nvSpPr>
          <p:spPr>
            <a:xfrm>
              <a:off x="6598237" y="3848192"/>
              <a:ext cx="2359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j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7D38437-C7B3-A840-B71F-62CD21E9953D}"/>
                </a:ext>
              </a:extLst>
            </p:cNvPr>
            <p:cNvSpPr txBox="1"/>
            <p:nvPr/>
          </p:nvSpPr>
          <p:spPr>
            <a:xfrm>
              <a:off x="4807970" y="2019916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f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14C3252-E115-964C-991F-78D233C9E13B}"/>
                </a:ext>
              </a:extLst>
            </p:cNvPr>
            <p:cNvSpPr txBox="1"/>
            <p:nvPr/>
          </p:nvSpPr>
          <p:spPr>
            <a:xfrm>
              <a:off x="8631823" y="3905011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569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-457200"/>
            <a:ext cx="9753599" cy="73151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541470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315200" y="914400"/>
            <a:ext cx="4876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20414" y="132255"/>
            <a:ext cx="9448800" cy="1143000"/>
          </a:xfrm>
        </p:spPr>
        <p:txBody>
          <a:bodyPr/>
          <a:lstStyle/>
          <a:p>
            <a:pPr eaLnBrk="1" hangingPunct="1"/>
            <a:r>
              <a:rPr lang="en-US" dirty="0"/>
              <a:t>Greedy Search</a:t>
            </a:r>
          </a:p>
        </p:txBody>
      </p:sp>
      <p:sp>
        <p:nvSpPr>
          <p:cNvPr id="81613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439861"/>
            <a:ext cx="8229600" cy="4884739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Expand the node that seems closest…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What can go wrong?</a:t>
            </a:r>
          </a:p>
        </p:txBody>
      </p:sp>
      <p:pic>
        <p:nvPicPr>
          <p:cNvPr id="8161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0177" y="2268535"/>
            <a:ext cx="112236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613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3993" y="2311399"/>
            <a:ext cx="6535737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613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22394" y="2362200"/>
            <a:ext cx="7877175" cy="212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613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19218" y="2343153"/>
            <a:ext cx="7880351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7070" y="4131966"/>
            <a:ext cx="3238498" cy="2428874"/>
          </a:xfrm>
          <a:prstGeom prst="rect">
            <a:avLst/>
          </a:prstGeom>
          <a:noFill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1803"/>
          <a:stretch>
            <a:fillRect/>
          </a:stretch>
        </p:blipFill>
        <p:spPr bwMode="auto">
          <a:xfrm>
            <a:off x="7233989" y="180674"/>
            <a:ext cx="485290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BF8DEB44-82BB-3314-5185-CE2DA7412C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/>
          <a:srcRect l="78794"/>
          <a:stretch/>
        </p:blipFill>
        <p:spPr bwMode="auto">
          <a:xfrm>
            <a:off x="9660442" y="3197610"/>
            <a:ext cx="1580482" cy="3660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79998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reeform 28"/>
          <p:cNvSpPr>
            <a:spLocks/>
          </p:cNvSpPr>
          <p:nvPr/>
        </p:nvSpPr>
        <p:spPr bwMode="auto">
          <a:xfrm>
            <a:off x="8094662" y="3833812"/>
            <a:ext cx="2884488" cy="2263775"/>
          </a:xfrm>
          <a:custGeom>
            <a:avLst/>
            <a:gdLst>
              <a:gd name="T0" fmla="*/ 2147483647 w 1817"/>
              <a:gd name="T1" fmla="*/ 2147483647 h 1714"/>
              <a:gd name="T2" fmla="*/ 2147483647 w 1817"/>
              <a:gd name="T3" fmla="*/ 2147483647 h 1714"/>
              <a:gd name="T4" fmla="*/ 2147483647 w 1817"/>
              <a:gd name="T5" fmla="*/ 2147483647 h 1714"/>
              <a:gd name="T6" fmla="*/ 2147483647 w 1817"/>
              <a:gd name="T7" fmla="*/ 2147483647 h 1714"/>
              <a:gd name="T8" fmla="*/ 2147483647 w 1817"/>
              <a:gd name="T9" fmla="*/ 2147483647 h 1714"/>
              <a:gd name="T10" fmla="*/ 2147483647 w 1817"/>
              <a:gd name="T11" fmla="*/ 2147483647 h 1714"/>
              <a:gd name="T12" fmla="*/ 2147483647 w 1817"/>
              <a:gd name="T13" fmla="*/ 2147483647 h 1714"/>
              <a:gd name="T14" fmla="*/ 2147483647 w 1817"/>
              <a:gd name="T15" fmla="*/ 2147483647 h 1714"/>
              <a:gd name="T16" fmla="*/ 2147483647 w 1817"/>
              <a:gd name="T17" fmla="*/ 2147483647 h 1714"/>
              <a:gd name="T18" fmla="*/ 2147483647 w 1817"/>
              <a:gd name="T19" fmla="*/ 2147483647 h 171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817"/>
              <a:gd name="T31" fmla="*/ 0 h 1714"/>
              <a:gd name="T32" fmla="*/ 1817 w 1817"/>
              <a:gd name="T33" fmla="*/ 1714 h 171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817" h="1714">
                <a:moveTo>
                  <a:pt x="938" y="164"/>
                </a:moveTo>
                <a:cubicBezTo>
                  <a:pt x="1096" y="407"/>
                  <a:pt x="1716" y="1413"/>
                  <a:pt x="1817" y="1625"/>
                </a:cubicBezTo>
                <a:cubicBezTo>
                  <a:pt x="1741" y="1629"/>
                  <a:pt x="1331" y="1650"/>
                  <a:pt x="1054" y="1649"/>
                </a:cubicBezTo>
                <a:cubicBezTo>
                  <a:pt x="1021" y="1539"/>
                  <a:pt x="1101" y="1279"/>
                  <a:pt x="1036" y="1021"/>
                </a:cubicBezTo>
                <a:cubicBezTo>
                  <a:pt x="1008" y="965"/>
                  <a:pt x="973" y="949"/>
                  <a:pt x="897" y="973"/>
                </a:cubicBezTo>
                <a:cubicBezTo>
                  <a:pt x="855" y="963"/>
                  <a:pt x="618" y="1676"/>
                  <a:pt x="586" y="1654"/>
                </a:cubicBezTo>
                <a:cubicBezTo>
                  <a:pt x="468" y="1651"/>
                  <a:pt x="44" y="1714"/>
                  <a:pt x="47" y="1649"/>
                </a:cubicBezTo>
                <a:cubicBezTo>
                  <a:pt x="0" y="1570"/>
                  <a:pt x="165" y="1427"/>
                  <a:pt x="302" y="1181"/>
                </a:cubicBezTo>
                <a:cubicBezTo>
                  <a:pt x="348" y="1005"/>
                  <a:pt x="762" y="338"/>
                  <a:pt x="868" y="169"/>
                </a:cubicBezTo>
                <a:cubicBezTo>
                  <a:pt x="974" y="0"/>
                  <a:pt x="924" y="165"/>
                  <a:pt x="938" y="164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Greedy Search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086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Strategy: expand a node that you think is closest to a goal state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Heuristic: estimate of distance to nearest goal for each state</a:t>
            </a:r>
          </a:p>
          <a:p>
            <a:pPr lvl="1"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A common case: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Best-first takes you straight to a suboptimal goal</a:t>
            </a:r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Worst-case: like a badly-guided DFS</a:t>
            </a:r>
          </a:p>
        </p:txBody>
      </p:sp>
      <p:sp>
        <p:nvSpPr>
          <p:cNvPr id="13317" name="Freeform 30"/>
          <p:cNvSpPr>
            <a:spLocks/>
          </p:cNvSpPr>
          <p:nvPr/>
        </p:nvSpPr>
        <p:spPr bwMode="auto">
          <a:xfrm>
            <a:off x="9348787" y="1219200"/>
            <a:ext cx="846139" cy="1774825"/>
          </a:xfrm>
          <a:custGeom>
            <a:avLst/>
            <a:gdLst>
              <a:gd name="T0" fmla="*/ 2147483647 w 533"/>
              <a:gd name="T1" fmla="*/ 2147483647 h 1118"/>
              <a:gd name="T2" fmla="*/ 2147483647 w 533"/>
              <a:gd name="T3" fmla="*/ 2147483647 h 1118"/>
              <a:gd name="T4" fmla="*/ 2147483647 w 533"/>
              <a:gd name="T5" fmla="*/ 2147483647 h 1118"/>
              <a:gd name="T6" fmla="*/ 2147483647 w 533"/>
              <a:gd name="T7" fmla="*/ 2147483647 h 1118"/>
              <a:gd name="T8" fmla="*/ 2147483647 w 533"/>
              <a:gd name="T9" fmla="*/ 2147483647 h 1118"/>
              <a:gd name="T10" fmla="*/ 2147483647 w 533"/>
              <a:gd name="T11" fmla="*/ 2147483647 h 11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33"/>
              <a:gd name="T19" fmla="*/ 0 h 1118"/>
              <a:gd name="T20" fmla="*/ 533 w 533"/>
              <a:gd name="T21" fmla="*/ 1118 h 11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33" h="1118">
                <a:moveTo>
                  <a:pt x="100" y="137"/>
                </a:moveTo>
                <a:cubicBezTo>
                  <a:pt x="172" y="245"/>
                  <a:pt x="395" y="656"/>
                  <a:pt x="464" y="788"/>
                </a:cubicBezTo>
                <a:cubicBezTo>
                  <a:pt x="533" y="920"/>
                  <a:pt x="513" y="858"/>
                  <a:pt x="513" y="928"/>
                </a:cubicBezTo>
                <a:cubicBezTo>
                  <a:pt x="472" y="988"/>
                  <a:pt x="380" y="1118"/>
                  <a:pt x="281" y="991"/>
                </a:cubicBezTo>
                <a:cubicBezTo>
                  <a:pt x="260" y="823"/>
                  <a:pt x="60" y="284"/>
                  <a:pt x="30" y="142"/>
                </a:cubicBezTo>
                <a:cubicBezTo>
                  <a:pt x="0" y="0"/>
                  <a:pt x="32" y="29"/>
                  <a:pt x="100" y="137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8" name="Freeform 4"/>
          <p:cNvSpPr>
            <a:spLocks/>
          </p:cNvSpPr>
          <p:nvPr/>
        </p:nvSpPr>
        <p:spPr bwMode="auto">
          <a:xfrm>
            <a:off x="8001000" y="1322386"/>
            <a:ext cx="2927351" cy="2108200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9" name="Oval 5"/>
          <p:cNvSpPr>
            <a:spLocks noChangeArrowheads="1"/>
          </p:cNvSpPr>
          <p:nvPr/>
        </p:nvSpPr>
        <p:spPr bwMode="auto">
          <a:xfrm>
            <a:off x="9123363" y="1677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0" name="Oval 6"/>
          <p:cNvSpPr>
            <a:spLocks noChangeArrowheads="1"/>
          </p:cNvSpPr>
          <p:nvPr/>
        </p:nvSpPr>
        <p:spPr bwMode="auto">
          <a:xfrm>
            <a:off x="9599613" y="166846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1" name="Text Box 7"/>
          <p:cNvSpPr txBox="1">
            <a:spLocks noChangeArrowheads="1"/>
          </p:cNvSpPr>
          <p:nvPr/>
        </p:nvSpPr>
        <p:spPr bwMode="auto">
          <a:xfrm>
            <a:off x="9253537" y="1528763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13322" name="Freeform 8"/>
          <p:cNvSpPr>
            <a:spLocks/>
          </p:cNvSpPr>
          <p:nvPr/>
        </p:nvSpPr>
        <p:spPr bwMode="auto">
          <a:xfrm>
            <a:off x="9236076" y="148272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23" name="Text Box 9"/>
          <p:cNvSpPr txBox="1">
            <a:spLocks noChangeArrowheads="1"/>
          </p:cNvSpPr>
          <p:nvPr/>
        </p:nvSpPr>
        <p:spPr bwMode="auto">
          <a:xfrm>
            <a:off x="9637711" y="1281112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13324" name="Oval 11"/>
          <p:cNvSpPr>
            <a:spLocks noChangeArrowheads="1"/>
          </p:cNvSpPr>
          <p:nvPr/>
        </p:nvSpPr>
        <p:spPr bwMode="auto">
          <a:xfrm>
            <a:off x="9847263" y="2592387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5" name="Oval 17"/>
          <p:cNvSpPr>
            <a:spLocks noChangeArrowheads="1"/>
          </p:cNvSpPr>
          <p:nvPr/>
        </p:nvSpPr>
        <p:spPr bwMode="auto">
          <a:xfrm>
            <a:off x="9355137" y="125253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6" name="Freeform 18"/>
          <p:cNvSpPr>
            <a:spLocks/>
          </p:cNvSpPr>
          <p:nvPr/>
        </p:nvSpPr>
        <p:spPr bwMode="auto">
          <a:xfrm>
            <a:off x="8080376" y="3959223"/>
            <a:ext cx="2927351" cy="2062163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27" name="Oval 19"/>
          <p:cNvSpPr>
            <a:spLocks noChangeArrowheads="1"/>
          </p:cNvSpPr>
          <p:nvPr/>
        </p:nvSpPr>
        <p:spPr bwMode="auto">
          <a:xfrm>
            <a:off x="9202737" y="43148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8" name="Oval 20"/>
          <p:cNvSpPr>
            <a:spLocks noChangeArrowheads="1"/>
          </p:cNvSpPr>
          <p:nvPr/>
        </p:nvSpPr>
        <p:spPr bwMode="auto">
          <a:xfrm>
            <a:off x="9678988" y="4305299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9" name="Text Box 21"/>
          <p:cNvSpPr txBox="1">
            <a:spLocks noChangeArrowheads="1"/>
          </p:cNvSpPr>
          <p:nvPr/>
        </p:nvSpPr>
        <p:spPr bwMode="auto">
          <a:xfrm>
            <a:off x="9332912" y="4165600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13330" name="Freeform 22"/>
          <p:cNvSpPr>
            <a:spLocks/>
          </p:cNvSpPr>
          <p:nvPr/>
        </p:nvSpPr>
        <p:spPr bwMode="auto">
          <a:xfrm>
            <a:off x="9315451" y="4119561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31" name="Text Box 23"/>
          <p:cNvSpPr txBox="1">
            <a:spLocks noChangeArrowheads="1"/>
          </p:cNvSpPr>
          <p:nvPr/>
        </p:nvSpPr>
        <p:spPr bwMode="auto">
          <a:xfrm>
            <a:off x="9717087" y="3917950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13332" name="Oval 25"/>
          <p:cNvSpPr>
            <a:spLocks noChangeArrowheads="1"/>
          </p:cNvSpPr>
          <p:nvPr/>
        </p:nvSpPr>
        <p:spPr bwMode="auto">
          <a:xfrm>
            <a:off x="9466263" y="5335587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33" name="Oval 29"/>
          <p:cNvSpPr>
            <a:spLocks noChangeArrowheads="1"/>
          </p:cNvSpPr>
          <p:nvPr/>
        </p:nvSpPr>
        <p:spPr bwMode="auto">
          <a:xfrm>
            <a:off x="9434513" y="388937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8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26" grpId="0" animBg="1"/>
      <p:bldP spid="13327" grpId="0" animBg="1"/>
      <p:bldP spid="13328" grpId="0" animBg="1"/>
      <p:bldP spid="13329" grpId="0"/>
      <p:bldP spid="13330" grpId="0" animBg="1"/>
      <p:bldP spid="13331" grpId="0"/>
      <p:bldP spid="13332" grpId="0" animBg="1"/>
      <p:bldP spid="133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of Demo Contours Greedy (Empty)</a:t>
            </a:r>
          </a:p>
        </p:txBody>
      </p:sp>
      <p:pic>
        <p:nvPicPr>
          <p:cNvPr id="3" name="Empty-greed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4739" y="1143001"/>
            <a:ext cx="6362523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29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Video of Demo Contours Greedy (</a:t>
            </a:r>
            <a:r>
              <a:rPr lang="en-US" sz="4000" dirty="0" err="1"/>
              <a:t>Pacman</a:t>
            </a:r>
            <a:r>
              <a:rPr lang="en-US" sz="4000" dirty="0"/>
              <a:t> Small Maze)</a:t>
            </a:r>
          </a:p>
        </p:txBody>
      </p:sp>
      <p:pic>
        <p:nvPicPr>
          <p:cNvPr id="3" name="ContoursPacmanSmallMaze-greed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8361" y="1143000"/>
            <a:ext cx="9335278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4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7527" y="-76200"/>
            <a:ext cx="12182254" cy="76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56265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AutoShape 2"/>
          <p:cNvCxnSpPr>
            <a:cxnSpLocks noChangeShapeType="1"/>
            <a:stCxn id="14344" idx="6"/>
            <a:endCxn id="14346" idx="2"/>
          </p:cNvCxnSpPr>
          <p:nvPr/>
        </p:nvCxnSpPr>
        <p:spPr bwMode="auto">
          <a:xfrm>
            <a:off x="5029200" y="4251028"/>
            <a:ext cx="1371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39" name="AutoShape 3"/>
          <p:cNvCxnSpPr>
            <a:cxnSpLocks noChangeShapeType="1"/>
            <a:stCxn id="14365" idx="4"/>
            <a:endCxn id="14344" idx="0"/>
          </p:cNvCxnSpPr>
          <p:nvPr/>
        </p:nvCxnSpPr>
        <p:spPr bwMode="auto">
          <a:xfrm flipH="1">
            <a:off x="4800600" y="3565228"/>
            <a:ext cx="68580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Combining UCS and Greedy</a:t>
            </a:r>
          </a:p>
        </p:txBody>
      </p:sp>
      <p:sp>
        <p:nvSpPr>
          <p:cNvPr id="852997" name="Rectangle 5"/>
          <p:cNvSpPr>
            <a:spLocks noGrp="1" noChangeArrowheads="1"/>
          </p:cNvSpPr>
          <p:nvPr>
            <p:ph idx="1"/>
          </p:nvPr>
        </p:nvSpPr>
        <p:spPr>
          <a:xfrm>
            <a:off x="2209800" y="1584028"/>
            <a:ext cx="8229600" cy="50292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300" dirty="0">
                <a:solidFill>
                  <a:srgbClr val="3333FF"/>
                </a:solidFill>
                <a:latin typeface="Calibri"/>
                <a:cs typeface="Calibri"/>
              </a:rPr>
              <a:t>Uniform-cost</a:t>
            </a:r>
            <a:r>
              <a:rPr lang="en-US" sz="2300" dirty="0">
                <a:latin typeface="Calibri"/>
                <a:cs typeface="Calibri"/>
              </a:rPr>
              <a:t> </a:t>
            </a:r>
            <a:r>
              <a:rPr lang="en-US" sz="2300" dirty="0">
                <a:solidFill>
                  <a:schemeClr val="tx2"/>
                </a:solidFill>
                <a:latin typeface="Calibri"/>
                <a:cs typeface="Calibri"/>
              </a:rPr>
              <a:t>orders by path cost, or </a:t>
            </a:r>
            <a:r>
              <a:rPr lang="en-US" sz="2300" i="1" dirty="0">
                <a:solidFill>
                  <a:schemeClr val="tx2"/>
                </a:solidFill>
                <a:latin typeface="Calibri"/>
                <a:cs typeface="Calibri"/>
              </a:rPr>
              <a:t>backward cost  </a:t>
            </a:r>
            <a:r>
              <a:rPr lang="en-US" sz="2300" dirty="0">
                <a:solidFill>
                  <a:schemeClr val="tx2"/>
                </a:solidFill>
                <a:latin typeface="Calibri"/>
                <a:cs typeface="Calibri"/>
              </a:rPr>
              <a:t>g(n)</a:t>
            </a:r>
          </a:p>
          <a:p>
            <a:pPr eaLnBrk="1" hangingPunct="1">
              <a:lnSpc>
                <a:spcPct val="90000"/>
              </a:lnSpc>
            </a:pPr>
            <a:r>
              <a:rPr lang="en-US" sz="2300" dirty="0">
                <a:solidFill>
                  <a:srgbClr val="CC0000"/>
                </a:solidFill>
                <a:latin typeface="Calibri"/>
                <a:cs typeface="Calibri"/>
              </a:rPr>
              <a:t>Greedy</a:t>
            </a:r>
            <a:r>
              <a:rPr lang="en-US" sz="2300" dirty="0">
                <a:latin typeface="Calibri"/>
                <a:cs typeface="Calibri"/>
              </a:rPr>
              <a:t> </a:t>
            </a:r>
            <a:r>
              <a:rPr lang="en-US" sz="2300" dirty="0">
                <a:solidFill>
                  <a:schemeClr val="tx2"/>
                </a:solidFill>
                <a:latin typeface="Calibri"/>
                <a:cs typeface="Calibri"/>
              </a:rPr>
              <a:t>orders by goal proximity, or </a:t>
            </a:r>
            <a:r>
              <a:rPr lang="en-US" sz="2300" i="1" dirty="0">
                <a:solidFill>
                  <a:schemeClr val="tx2"/>
                </a:solidFill>
                <a:latin typeface="Calibri"/>
                <a:cs typeface="Calibri"/>
              </a:rPr>
              <a:t>forward cost  </a:t>
            </a:r>
            <a:r>
              <a:rPr lang="en-US" sz="2300" dirty="0">
                <a:solidFill>
                  <a:schemeClr val="tx2"/>
                </a:solidFill>
                <a:latin typeface="Calibri"/>
                <a:cs typeface="Calibri"/>
              </a:rPr>
              <a:t>h(n)</a:t>
            </a:r>
            <a:endParaRPr lang="en-US" sz="2300" i="1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300" dirty="0">
                <a:solidFill>
                  <a:srgbClr val="CC00CC"/>
                </a:solidFill>
                <a:latin typeface="Calibri"/>
                <a:cs typeface="Calibri"/>
              </a:rPr>
              <a:t>A* Search</a:t>
            </a:r>
            <a:r>
              <a:rPr lang="en-US" sz="2300" dirty="0">
                <a:solidFill>
                  <a:schemeClr val="tx1"/>
                </a:solidFill>
                <a:latin typeface="Calibri"/>
                <a:cs typeface="Calibri"/>
              </a:rPr>
              <a:t> orders by the sum: f(n) = g(n) + h(n)</a:t>
            </a:r>
            <a:endParaRPr lang="en-US" sz="2300" i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57200" y="4022428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752600" y="4022428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0" y="4022428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1752600" y="4936828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400800" y="4022428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981200" y="4403429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h=5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676400" y="5394029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800600" y="4555829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h=2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3854153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276600" y="2498429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8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066800" y="4784429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524000" y="4463753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562600" y="3854153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04800" y="4403429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172200" y="4555829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h=0</a:t>
            </a:r>
          </a:p>
        </p:txBody>
      </p:sp>
      <p:cxnSp>
        <p:nvCxnSpPr>
          <p:cNvPr id="14357" name="AutoShape 21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914400" y="4251028"/>
            <a:ext cx="838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8" name="AutoShape 22"/>
          <p:cNvCxnSpPr>
            <a:cxnSpLocks noChangeShapeType="1"/>
            <a:stCxn id="14343" idx="4"/>
            <a:endCxn id="14345" idx="0"/>
          </p:cNvCxnSpPr>
          <p:nvPr/>
        </p:nvCxnSpPr>
        <p:spPr bwMode="auto">
          <a:xfrm>
            <a:off x="1981200" y="4479628"/>
            <a:ext cx="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9" name="AutoShape 23"/>
          <p:cNvCxnSpPr>
            <a:cxnSpLocks noChangeShapeType="1"/>
            <a:stCxn id="14343" idx="0"/>
            <a:endCxn id="14365" idx="1"/>
          </p:cNvCxnSpPr>
          <p:nvPr/>
        </p:nvCxnSpPr>
        <p:spPr bwMode="auto">
          <a:xfrm rot="-5400000">
            <a:off x="3228976" y="1926929"/>
            <a:ext cx="847725" cy="3343275"/>
          </a:xfrm>
          <a:prstGeom prst="curvedConnector3">
            <a:avLst>
              <a:gd name="adj1" fmla="val 134833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60" name="AutoShape 24"/>
          <p:cNvCxnSpPr>
            <a:cxnSpLocks noChangeShapeType="1"/>
            <a:stCxn id="14345" idx="2"/>
            <a:endCxn id="14361" idx="6"/>
          </p:cNvCxnSpPr>
          <p:nvPr/>
        </p:nvCxnSpPr>
        <p:spPr bwMode="auto">
          <a:xfrm rot="10800000">
            <a:off x="914400" y="5165429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457200" y="4936828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cxnSp>
        <p:nvCxnSpPr>
          <p:cNvPr id="14362" name="AutoShape 27"/>
          <p:cNvCxnSpPr>
            <a:cxnSpLocks noChangeShapeType="1"/>
            <a:stCxn id="14343" idx="6"/>
            <a:endCxn id="14344" idx="2"/>
          </p:cNvCxnSpPr>
          <p:nvPr/>
        </p:nvCxnSpPr>
        <p:spPr bwMode="auto">
          <a:xfrm>
            <a:off x="2209800" y="4251028"/>
            <a:ext cx="2362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4800" y="5378153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h=7</a:t>
            </a:r>
          </a:p>
        </p:txBody>
      </p:sp>
      <p:sp>
        <p:nvSpPr>
          <p:cNvPr id="14364" name="Text Box 30"/>
          <p:cNvSpPr txBox="1">
            <a:spLocks noChangeArrowheads="1"/>
          </p:cNvSpPr>
          <p:nvPr/>
        </p:nvSpPr>
        <p:spPr bwMode="auto">
          <a:xfrm>
            <a:off x="3124200" y="3854153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4365" name="Oval 31"/>
          <p:cNvSpPr>
            <a:spLocks noChangeArrowheads="1"/>
          </p:cNvSpPr>
          <p:nvPr/>
        </p:nvSpPr>
        <p:spPr bwMode="auto">
          <a:xfrm>
            <a:off x="5257800" y="3108028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5715000" y="3108029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h=1</a:t>
            </a: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24400" y="3412829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914400" y="4251029"/>
            <a:ext cx="1066800" cy="915988"/>
            <a:chOff x="1392" y="2544"/>
            <a:chExt cx="672" cy="577"/>
          </a:xfrm>
        </p:grpSpPr>
        <p:cxnSp>
          <p:nvCxnSpPr>
            <p:cNvPr id="14379" name="AutoShape 35"/>
            <p:cNvCxnSpPr>
              <a:cxnSpLocks noChangeShapeType="1"/>
            </p:cNvCxnSpPr>
            <p:nvPr/>
          </p:nvCxnSpPr>
          <p:spPr bwMode="auto">
            <a:xfrm>
              <a:off x="1392" y="2544"/>
              <a:ext cx="528" cy="0"/>
            </a:xfrm>
            <a:prstGeom prst="straightConnector1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</p:spPr>
        </p:cxnSp>
        <p:cxnSp>
          <p:nvCxnSpPr>
            <p:cNvPr id="14380" name="AutoShape 36"/>
            <p:cNvCxnSpPr>
              <a:cxnSpLocks noChangeShapeType="1"/>
            </p:cNvCxnSpPr>
            <p:nvPr/>
          </p:nvCxnSpPr>
          <p:spPr bwMode="auto">
            <a:xfrm>
              <a:off x="2064" y="2688"/>
              <a:ext cx="0" cy="288"/>
            </a:xfrm>
            <a:prstGeom prst="straightConnector1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</p:spPr>
        </p:cxnSp>
        <p:cxnSp>
          <p:nvCxnSpPr>
            <p:cNvPr id="14381" name="AutoShape 37"/>
            <p:cNvCxnSpPr>
              <a:cxnSpLocks noChangeShapeType="1"/>
            </p:cNvCxnSpPr>
            <p:nvPr/>
          </p:nvCxnSpPr>
          <p:spPr bwMode="auto">
            <a:xfrm rot="10800000">
              <a:off x="1392" y="3120"/>
              <a:ext cx="528" cy="1"/>
            </a:xfrm>
            <a:prstGeom prst="straightConnector1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914400" y="3174704"/>
            <a:ext cx="5486400" cy="1076325"/>
            <a:chOff x="1392" y="1872"/>
            <a:chExt cx="3456" cy="678"/>
          </a:xfrm>
        </p:grpSpPr>
        <p:cxnSp>
          <p:nvCxnSpPr>
            <p:cNvPr id="14375" name="AutoShape 39"/>
            <p:cNvCxnSpPr>
              <a:cxnSpLocks noChangeShapeType="1"/>
            </p:cNvCxnSpPr>
            <p:nvPr/>
          </p:nvCxnSpPr>
          <p:spPr bwMode="auto">
            <a:xfrm>
              <a:off x="3984" y="2550"/>
              <a:ext cx="864" cy="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4376" name="AutoShape 40"/>
            <p:cNvCxnSpPr>
              <a:cxnSpLocks noChangeShapeType="1"/>
            </p:cNvCxnSpPr>
            <p:nvPr/>
          </p:nvCxnSpPr>
          <p:spPr bwMode="auto">
            <a:xfrm flipH="1">
              <a:off x="3840" y="2118"/>
              <a:ext cx="432" cy="28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4377" name="AutoShape 41"/>
            <p:cNvCxnSpPr>
              <a:cxnSpLocks noChangeShapeType="1"/>
            </p:cNvCxnSpPr>
            <p:nvPr/>
          </p:nvCxnSpPr>
          <p:spPr bwMode="auto">
            <a:xfrm>
              <a:off x="1392" y="2550"/>
              <a:ext cx="528" cy="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4378" name="AutoShape 42"/>
            <p:cNvCxnSpPr>
              <a:cxnSpLocks noChangeShapeType="1"/>
            </p:cNvCxnSpPr>
            <p:nvPr/>
          </p:nvCxnSpPr>
          <p:spPr bwMode="auto">
            <a:xfrm rot="-5400000">
              <a:off x="2850" y="1086"/>
              <a:ext cx="534" cy="2106"/>
            </a:xfrm>
            <a:prstGeom prst="curvedConnector3">
              <a:avLst>
                <a:gd name="adj1" fmla="val 134833"/>
              </a:avLst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914400" y="4251028"/>
            <a:ext cx="5486400" cy="0"/>
            <a:chOff x="1392" y="2544"/>
            <a:chExt cx="3456" cy="0"/>
          </a:xfrm>
        </p:grpSpPr>
        <p:cxnSp>
          <p:nvCxnSpPr>
            <p:cNvPr id="14372" name="AutoShape 44"/>
            <p:cNvCxnSpPr>
              <a:cxnSpLocks noChangeShapeType="1"/>
            </p:cNvCxnSpPr>
            <p:nvPr/>
          </p:nvCxnSpPr>
          <p:spPr bwMode="auto">
            <a:xfrm>
              <a:off x="3984" y="2544"/>
              <a:ext cx="864" cy="0"/>
            </a:xfrm>
            <a:prstGeom prst="straightConnector1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med" len="med"/>
            </a:ln>
          </p:spPr>
        </p:cxnSp>
        <p:cxnSp>
          <p:nvCxnSpPr>
            <p:cNvPr id="14373" name="AutoShape 45"/>
            <p:cNvCxnSpPr>
              <a:cxnSpLocks noChangeShapeType="1"/>
            </p:cNvCxnSpPr>
            <p:nvPr/>
          </p:nvCxnSpPr>
          <p:spPr bwMode="auto">
            <a:xfrm>
              <a:off x="1392" y="2544"/>
              <a:ext cx="528" cy="0"/>
            </a:xfrm>
            <a:prstGeom prst="straightConnector1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med" len="med"/>
            </a:ln>
          </p:spPr>
        </p:cxnSp>
        <p:cxnSp>
          <p:nvCxnSpPr>
            <p:cNvPr id="14374" name="AutoShape 46"/>
            <p:cNvCxnSpPr>
              <a:cxnSpLocks noChangeShapeType="1"/>
            </p:cNvCxnSpPr>
            <p:nvPr/>
          </p:nvCxnSpPr>
          <p:spPr bwMode="auto">
            <a:xfrm>
              <a:off x="2208" y="2544"/>
              <a:ext cx="1488" cy="0"/>
            </a:xfrm>
            <a:prstGeom prst="straightConnector1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med" len="med"/>
            </a:ln>
          </p:spPr>
        </p:cxnSp>
      </p:grpSp>
      <p:sp>
        <p:nvSpPr>
          <p:cNvPr id="47" name="Oval 6"/>
          <p:cNvSpPr>
            <a:spLocks noChangeArrowheads="1"/>
          </p:cNvSpPr>
          <p:nvPr/>
        </p:nvSpPr>
        <p:spPr bwMode="auto">
          <a:xfrm>
            <a:off x="9258300" y="2422229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8724900" y="3031829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8191500" y="3946229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auto">
          <a:xfrm>
            <a:off x="8191500" y="4860629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51" name="Oval 31"/>
          <p:cNvSpPr>
            <a:spLocks noChangeArrowheads="1"/>
          </p:cNvSpPr>
          <p:nvPr/>
        </p:nvSpPr>
        <p:spPr bwMode="auto">
          <a:xfrm>
            <a:off x="10401300" y="3946229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8953500" y="3946229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>
            <a:off x="10401300" y="4860629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4" name="Oval 10"/>
          <p:cNvSpPr>
            <a:spLocks noChangeArrowheads="1"/>
          </p:cNvSpPr>
          <p:nvPr/>
        </p:nvSpPr>
        <p:spPr bwMode="auto">
          <a:xfrm>
            <a:off x="8953500" y="4860629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55" name="Oval 10"/>
          <p:cNvSpPr>
            <a:spLocks noChangeArrowheads="1"/>
          </p:cNvSpPr>
          <p:nvPr/>
        </p:nvSpPr>
        <p:spPr bwMode="auto">
          <a:xfrm>
            <a:off x="10401300" y="5775029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>
            <a:stCxn id="47" idx="4"/>
            <a:endCxn id="48" idx="7"/>
          </p:cNvCxnSpPr>
          <p:nvPr/>
        </p:nvCxnSpPr>
        <p:spPr>
          <a:xfrm flipH="1">
            <a:off x="9115145" y="2879429"/>
            <a:ext cx="371755" cy="2193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4"/>
            <a:endCxn id="52" idx="0"/>
          </p:cNvCxnSpPr>
          <p:nvPr/>
        </p:nvCxnSpPr>
        <p:spPr>
          <a:xfrm>
            <a:off x="8953500" y="3489029"/>
            <a:ext cx="2286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1" idx="4"/>
            <a:endCxn id="53" idx="0"/>
          </p:cNvCxnSpPr>
          <p:nvPr/>
        </p:nvCxnSpPr>
        <p:spPr>
          <a:xfrm>
            <a:off x="10629900" y="4403429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cxnSpLocks/>
            <a:stCxn id="52" idx="4"/>
            <a:endCxn id="54" idx="0"/>
          </p:cNvCxnSpPr>
          <p:nvPr/>
        </p:nvCxnSpPr>
        <p:spPr>
          <a:xfrm>
            <a:off x="9182100" y="4403429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0"/>
            <a:endCxn id="48" idx="4"/>
          </p:cNvCxnSpPr>
          <p:nvPr/>
        </p:nvCxnSpPr>
        <p:spPr>
          <a:xfrm flipH="1" flipV="1">
            <a:off x="8953500" y="3489029"/>
            <a:ext cx="1676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4"/>
            <a:endCxn id="49" idx="0"/>
          </p:cNvCxnSpPr>
          <p:nvPr/>
        </p:nvCxnSpPr>
        <p:spPr>
          <a:xfrm flipH="1">
            <a:off x="8420100" y="3489029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9" idx="4"/>
            <a:endCxn id="50" idx="0"/>
          </p:cNvCxnSpPr>
          <p:nvPr/>
        </p:nvCxnSpPr>
        <p:spPr>
          <a:xfrm>
            <a:off x="8420100" y="4403429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3" idx="4"/>
            <a:endCxn id="55" idx="0"/>
          </p:cNvCxnSpPr>
          <p:nvPr/>
        </p:nvCxnSpPr>
        <p:spPr>
          <a:xfrm>
            <a:off x="10629900" y="5317829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9791700" y="2269829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0 h=6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7962900" y="2857345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 h=5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7353300" y="3793829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2 h=6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353300" y="4686145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3 h=7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9334500" y="3870029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4 h=2</a:t>
            </a: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9334500" y="4708229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6 h=0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10782300" y="3771745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9 h=1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10782300" y="4762345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10 h=2</a:t>
            </a: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10876890" y="5622629"/>
            <a:ext cx="914400" cy="70788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12 h=0</a:t>
            </a:r>
          </a:p>
        </p:txBody>
      </p:sp>
    </p:spTree>
    <p:extLst>
      <p:ext uri="{BB962C8B-B14F-4D97-AF65-F5344CB8AC3E}">
        <p14:creationId xmlns:p14="http://schemas.microsoft.com/office/powerpoint/2010/main" val="292497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2997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038ABDD1-2B47-AB45-94F2-D1A97651854F}"/>
              </a:ext>
            </a:extLst>
          </p:cNvPr>
          <p:cNvSpPr txBox="1"/>
          <p:nvPr/>
        </p:nvSpPr>
        <p:spPr>
          <a:xfrm>
            <a:off x="310179" y="2519650"/>
            <a:ext cx="5742435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Tree-Search(</a:t>
            </a:r>
            <a:r>
              <a:rPr lang="en-US" dirty="0" err="1">
                <a:solidFill>
                  <a:srgbClr val="FF0000"/>
                </a:solidFill>
              </a:rPr>
              <a:t>start</a:t>
            </a:r>
            <a:r>
              <a:rPr lang="en-US" dirty="0" err="1"/>
              <a:t>,</a:t>
            </a:r>
            <a:r>
              <a:rPr lang="en-US" dirty="0" err="1">
                <a:solidFill>
                  <a:srgbClr val="FF0000"/>
                </a:solidFill>
              </a:rPr>
              <a:t>goal</a:t>
            </a:r>
            <a:r>
              <a:rPr lang="en-US" dirty="0"/>
              <a:t>)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rgbClr val="0070C0"/>
                </a:solidFill>
              </a:rPr>
              <a:t>OPEN</a:t>
            </a:r>
            <a:r>
              <a:rPr lang="en-US" dirty="0"/>
              <a:t> = {</a:t>
            </a:r>
            <a:r>
              <a:rPr lang="en-US" dirty="0">
                <a:solidFill>
                  <a:srgbClr val="FF0000"/>
                </a:solidFill>
              </a:rPr>
              <a:t>start</a:t>
            </a:r>
            <a:r>
              <a:rPr lang="en-US" dirty="0"/>
              <a:t>}</a:t>
            </a:r>
          </a:p>
          <a:p>
            <a:r>
              <a:rPr lang="en-US" dirty="0"/>
              <a:t>	while </a:t>
            </a:r>
            <a:r>
              <a:rPr lang="en-US" dirty="0">
                <a:solidFill>
                  <a:srgbClr val="0070C0"/>
                </a:solidFill>
              </a:rPr>
              <a:t>OPEN</a:t>
            </a:r>
            <a:r>
              <a:rPr lang="en-US" dirty="0"/>
              <a:t> not empty:</a:t>
            </a:r>
          </a:p>
          <a:p>
            <a:r>
              <a:rPr lang="en-US" dirty="0"/>
              <a:t>		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= </a:t>
            </a:r>
            <a:r>
              <a:rPr lang="en-US" dirty="0" err="1">
                <a:solidFill>
                  <a:srgbClr val="0070C0"/>
                </a:solidFill>
              </a:rPr>
              <a:t>OPEN</a:t>
            </a:r>
            <a:r>
              <a:rPr lang="en-US" dirty="0" err="1"/>
              <a:t>.</a:t>
            </a:r>
            <a:r>
              <a:rPr lang="en-US" dirty="0" err="1">
                <a:solidFill>
                  <a:srgbClr val="00B050"/>
                </a:solidFill>
              </a:rPr>
              <a:t>extract</a:t>
            </a:r>
            <a:r>
              <a:rPr lang="en-US" dirty="0">
                <a:solidFill>
                  <a:srgbClr val="00B050"/>
                </a:solidFill>
              </a:rPr>
              <a:t>()</a:t>
            </a:r>
          </a:p>
          <a:p>
            <a:r>
              <a:rPr lang="en-US" dirty="0"/>
              <a:t>		if 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is </a:t>
            </a:r>
            <a:r>
              <a:rPr lang="en-US" dirty="0">
                <a:solidFill>
                  <a:srgbClr val="FF0000"/>
                </a:solidFill>
              </a:rPr>
              <a:t>goal:</a:t>
            </a:r>
          </a:p>
          <a:p>
            <a:r>
              <a:rPr lang="en-US" dirty="0"/>
              <a:t>			return solution</a:t>
            </a:r>
          </a:p>
          <a:p>
            <a:r>
              <a:rPr lang="en-US" dirty="0"/>
              <a:t>		else:</a:t>
            </a:r>
          </a:p>
          <a:p>
            <a:r>
              <a:rPr lang="en-US" dirty="0"/>
              <a:t>			</a:t>
            </a:r>
            <a:r>
              <a:rPr lang="en-US" dirty="0" err="1">
                <a:solidFill>
                  <a:srgbClr val="0070C0"/>
                </a:solidFill>
              </a:rPr>
              <a:t>OPEN</a:t>
            </a:r>
            <a:r>
              <a:rPr lang="en-US" dirty="0" err="1"/>
              <a:t>.add</a:t>
            </a:r>
            <a:r>
              <a:rPr lang="en-US" dirty="0"/>
              <a:t>(</a:t>
            </a:r>
            <a:r>
              <a:rPr lang="en-US" dirty="0" err="1">
                <a:solidFill>
                  <a:srgbClr val="0070C0"/>
                </a:solidFill>
              </a:rPr>
              <a:t>u</a:t>
            </a:r>
            <a:r>
              <a:rPr lang="en-US" dirty="0" err="1"/>
              <a:t>.</a:t>
            </a:r>
            <a:r>
              <a:rPr lang="en-US" dirty="0" err="1">
                <a:solidFill>
                  <a:srgbClr val="00B050"/>
                </a:solidFill>
              </a:rPr>
              <a:t>get_successors</a:t>
            </a:r>
            <a:r>
              <a:rPr lang="en-US" dirty="0">
                <a:solidFill>
                  <a:srgbClr val="00B050"/>
                </a:solidFill>
              </a:rPr>
              <a:t>()</a:t>
            </a:r>
            <a:r>
              <a:rPr lang="en-US" dirty="0"/>
              <a:t>)</a:t>
            </a:r>
          </a:p>
          <a:p>
            <a:r>
              <a:rPr lang="en-US" dirty="0"/>
              <a:t>	return ‘no solution’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latin typeface="Calibri"/>
                <a:cs typeface="Calibri"/>
              </a:rPr>
              <a:t>Is A* Optimal?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3856" name="Rectangle 16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143487" y="5307162"/>
                <a:ext cx="9818255" cy="1219201"/>
              </a:xfrm>
            </p:spPr>
            <p:txBody>
              <a:bodyPr>
                <a:normAutofit fontScale="92500" lnSpcReduction="10000"/>
              </a:bodyPr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en-US" sz="2400" dirty="0">
                    <a:latin typeface="Calibri"/>
                    <a:cs typeface="Calibri"/>
                  </a:rPr>
                  <a:t>What went wrong?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400" dirty="0">
                    <a:latin typeface="Calibri"/>
                    <a:cs typeface="Calibri"/>
                  </a:rPr>
                  <a:t>We need estimates to be less than actual costs!</a:t>
                </a:r>
              </a:p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/>
                          </a:rPr>
                          <m:t>h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cs typeface="Calibri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cs typeface="Calibri"/>
                      </a:rPr>
                      <m:t>𝑠</m:t>
                    </m:r>
                    <m:r>
                      <a:rPr lang="en-US" sz="2400" i="1"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endParaRPr lang="en-US" sz="2400" dirty="0">
                  <a:latin typeface="Calibri"/>
                  <a:cs typeface="Calibri"/>
                </a:endParaRPr>
              </a:p>
              <a:p>
                <a:pPr eaLnBrk="1" hangingPunct="1">
                  <a:lnSpc>
                    <a:spcPct val="90000"/>
                  </a:lnSpc>
                </a:pPr>
                <a:endParaRPr lang="en-US" sz="2400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03856" name="Rectangle 1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3487" y="5307162"/>
                <a:ext cx="9818255" cy="1219201"/>
              </a:xfrm>
              <a:blipFill>
                <a:blip r:embed="rId2"/>
                <a:stretch>
                  <a:fillRect l="-776" t="-9375" b="-5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7ED7CA03-B57C-9B48-8908-8C9D6C8D3CB1}"/>
              </a:ext>
            </a:extLst>
          </p:cNvPr>
          <p:cNvGrpSpPr/>
          <p:nvPr/>
        </p:nvGrpSpPr>
        <p:grpSpPr>
          <a:xfrm>
            <a:off x="2119041" y="59531"/>
            <a:ext cx="11779352" cy="3262314"/>
            <a:chOff x="1513488" y="1295399"/>
            <a:chExt cx="12192000" cy="3262314"/>
          </a:xfrm>
        </p:grpSpPr>
        <p:sp>
          <p:nvSpPr>
            <p:cNvPr id="16387" name="AutoShape 3"/>
            <p:cNvSpPr>
              <a:spLocks noChangeArrowheads="1"/>
            </p:cNvSpPr>
            <p:nvPr/>
          </p:nvSpPr>
          <p:spPr bwMode="auto">
            <a:xfrm>
              <a:off x="7304688" y="1752598"/>
              <a:ext cx="609600" cy="571501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pPr algn="ctr"/>
              <a:r>
                <a:rPr lang="en-US" sz="2800" b="1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6388" name="AutoShape 4"/>
            <p:cNvSpPr>
              <a:spLocks noChangeArrowheads="1"/>
            </p:cNvSpPr>
            <p:nvPr/>
          </p:nvSpPr>
          <p:spPr bwMode="auto">
            <a:xfrm>
              <a:off x="10276488" y="3238499"/>
              <a:ext cx="609600" cy="571501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pPr algn="ctr"/>
              <a:r>
                <a:rPr lang="en-US" sz="2800" b="1" dirty="0">
                  <a:latin typeface="Calibri"/>
                  <a:cs typeface="Calibri"/>
                </a:rPr>
                <a:t>G</a:t>
              </a:r>
            </a:p>
          </p:txBody>
        </p:sp>
        <p:sp>
          <p:nvSpPr>
            <p:cNvPr id="16389" name="AutoShape 5"/>
            <p:cNvSpPr>
              <a:spLocks noChangeArrowheads="1"/>
            </p:cNvSpPr>
            <p:nvPr/>
          </p:nvSpPr>
          <p:spPr bwMode="auto">
            <a:xfrm>
              <a:off x="4332888" y="3124198"/>
              <a:ext cx="609600" cy="571501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pPr algn="ctr"/>
              <a:r>
                <a:rPr lang="en-US" sz="2800" b="1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6391" name="Text Box 7"/>
            <p:cNvSpPr txBox="1">
              <a:spLocks noChangeArrowheads="1"/>
            </p:cNvSpPr>
            <p:nvPr/>
          </p:nvSpPr>
          <p:spPr bwMode="auto">
            <a:xfrm>
              <a:off x="5399688" y="1752599"/>
              <a:ext cx="457200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 dirty="0"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16392" name="Text Box 8"/>
            <p:cNvSpPr txBox="1">
              <a:spLocks noChangeArrowheads="1"/>
            </p:cNvSpPr>
            <p:nvPr/>
          </p:nvSpPr>
          <p:spPr bwMode="auto">
            <a:xfrm>
              <a:off x="9362088" y="1752599"/>
              <a:ext cx="457200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 dirty="0">
                  <a:latin typeface="Calibri"/>
                  <a:cs typeface="Calibri"/>
                </a:rPr>
                <a:t>3</a:t>
              </a:r>
            </a:p>
          </p:txBody>
        </p:sp>
        <p:sp>
          <p:nvSpPr>
            <p:cNvPr id="16393" name="Text Box 9"/>
            <p:cNvSpPr txBox="1">
              <a:spLocks noChangeArrowheads="1"/>
            </p:cNvSpPr>
            <p:nvPr/>
          </p:nvSpPr>
          <p:spPr bwMode="auto">
            <a:xfrm>
              <a:off x="7228488" y="1295399"/>
              <a:ext cx="914400" cy="400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 dirty="0">
                  <a:latin typeface="Calibri"/>
                  <a:cs typeface="Calibri"/>
                </a:rPr>
                <a:t>h = 6</a:t>
              </a:r>
            </a:p>
          </p:txBody>
        </p:sp>
        <p:sp>
          <p:nvSpPr>
            <p:cNvPr id="16394" name="Text Box 10"/>
            <p:cNvSpPr txBox="1">
              <a:spLocks noChangeArrowheads="1"/>
            </p:cNvSpPr>
            <p:nvPr/>
          </p:nvSpPr>
          <p:spPr bwMode="auto">
            <a:xfrm>
              <a:off x="10962288" y="3288269"/>
              <a:ext cx="914400" cy="400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 dirty="0">
                  <a:latin typeface="Calibri"/>
                  <a:cs typeface="Calibri"/>
                </a:rPr>
                <a:t>h = 0</a:t>
              </a:r>
            </a:p>
          </p:txBody>
        </p:sp>
        <p:sp>
          <p:nvSpPr>
            <p:cNvPr id="16396" name="Text Box 12"/>
            <p:cNvSpPr txBox="1">
              <a:spLocks noChangeArrowheads="1"/>
            </p:cNvSpPr>
            <p:nvPr/>
          </p:nvSpPr>
          <p:spPr bwMode="auto">
            <a:xfrm>
              <a:off x="1513488" y="4038600"/>
              <a:ext cx="12192000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 dirty="0">
                  <a:latin typeface="Calibri"/>
                  <a:cs typeface="Calibri"/>
                </a:rPr>
                <a:t>5</a:t>
              </a:r>
            </a:p>
          </p:txBody>
        </p:sp>
        <p:sp>
          <p:nvSpPr>
            <p:cNvPr id="16398" name="Text Box 15"/>
            <p:cNvSpPr txBox="1">
              <a:spLocks noChangeArrowheads="1"/>
            </p:cNvSpPr>
            <p:nvPr/>
          </p:nvSpPr>
          <p:spPr bwMode="auto">
            <a:xfrm>
              <a:off x="5018688" y="3200399"/>
              <a:ext cx="762000" cy="400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 dirty="0">
                  <a:latin typeface="Calibri"/>
                  <a:cs typeface="Calibri"/>
                </a:rPr>
                <a:t>h</a:t>
              </a:r>
              <a:r>
                <a:rPr lang="en-US" sz="2000" dirty="0">
                  <a:latin typeface="Calibri"/>
                  <a:cs typeface="Calibri"/>
                </a:rPr>
                <a:t> = </a:t>
              </a:r>
              <a:r>
                <a:rPr lang="en-US" sz="2000" i="1" dirty="0">
                  <a:latin typeface="Calibri"/>
                  <a:cs typeface="Calibri"/>
                </a:rPr>
                <a:t>7</a:t>
              </a:r>
            </a:p>
          </p:txBody>
        </p:sp>
        <p:cxnSp>
          <p:nvCxnSpPr>
            <p:cNvPr id="28" name="Curved Connector 27"/>
            <p:cNvCxnSpPr>
              <a:stCxn id="16389" idx="0"/>
              <a:endCxn id="16387" idx="1"/>
            </p:cNvCxnSpPr>
            <p:nvPr/>
          </p:nvCxnSpPr>
          <p:spPr>
            <a:xfrm rot="5400000" flipH="1" flipV="1">
              <a:off x="5428264" y="1247774"/>
              <a:ext cx="1085849" cy="2667000"/>
            </a:xfrm>
            <a:prstGeom prst="curvedConnector2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urved Connector 27"/>
            <p:cNvCxnSpPr>
              <a:stCxn id="16387" idx="3"/>
              <a:endCxn id="16388" idx="0"/>
            </p:cNvCxnSpPr>
            <p:nvPr/>
          </p:nvCxnSpPr>
          <p:spPr>
            <a:xfrm>
              <a:off x="7914288" y="2038349"/>
              <a:ext cx="2667000" cy="1200150"/>
            </a:xfrm>
            <a:prstGeom prst="curvedConnector2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urved Connector 25"/>
            <p:cNvCxnSpPr>
              <a:stCxn id="16389" idx="2"/>
              <a:endCxn id="16388" idx="2"/>
            </p:cNvCxnSpPr>
            <p:nvPr/>
          </p:nvCxnSpPr>
          <p:spPr>
            <a:xfrm rot="16200000" flipH="1">
              <a:off x="7552338" y="781049"/>
              <a:ext cx="114301" cy="5943600"/>
            </a:xfrm>
            <a:prstGeom prst="curvedConnector3">
              <a:avLst>
                <a:gd name="adj1" fmla="val 792305"/>
              </a:avLst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0238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7068" y="1143000"/>
            <a:ext cx="5555264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1595" y="1143152"/>
            <a:ext cx="5397497" cy="4076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57200" y="5257800"/>
            <a:ext cx="556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Calibri" pitchFamily="34" charset="0"/>
              </a:rPr>
              <a:t>Inadmissible (pessimistic) heuristics break optimality by trapping good plans on the fringe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5257800"/>
            <a:ext cx="556260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Calibri" pitchFamily="34" charset="0"/>
              </a:rPr>
              <a:t>Admissible (optimistic) heuristics slow down bad plans but never outweigh true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Idea: Admissibility</a:t>
            </a:r>
          </a:p>
        </p:txBody>
      </p:sp>
    </p:spTree>
    <p:extLst>
      <p:ext uri="{BB962C8B-B14F-4D97-AF65-F5344CB8AC3E}">
        <p14:creationId xmlns:p14="http://schemas.microsoft.com/office/powerpoint/2010/main" val="24099337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Admissible Heuristics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11966"/>
            <a:ext cx="11277600" cy="4876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A heuristic </a:t>
            </a:r>
            <a:r>
              <a:rPr lang="en-US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/>
              <a:t> is </a:t>
            </a:r>
            <a:r>
              <a:rPr lang="en-US" i="1" dirty="0">
                <a:solidFill>
                  <a:srgbClr val="C00000"/>
                </a:solidFill>
              </a:rPr>
              <a:t>admissible</a:t>
            </a:r>
            <a:r>
              <a:rPr lang="en-US" i="1" dirty="0"/>
              <a:t> </a:t>
            </a:r>
            <a:r>
              <a:rPr lang="en-US" dirty="0"/>
              <a:t>(optimistic) if:</a:t>
            </a:r>
          </a:p>
          <a:p>
            <a:pPr marL="457200" lvl="1" indent="0">
              <a:buNone/>
            </a:pPr>
            <a:endParaRPr lang="en-US" dirty="0"/>
          </a:p>
          <a:p>
            <a:pPr eaLnBrk="1" hangingPunct="1">
              <a:buFont typeface="Wingdings" pitchFamily="2" charset="2"/>
              <a:buNone/>
            </a:pPr>
            <a:r>
              <a:rPr lang="en-US" dirty="0"/>
              <a:t>	where                 is the true cost to a nearest goal</a:t>
            </a:r>
          </a:p>
          <a:p>
            <a:pPr eaLnBrk="1" hangingPunct="1">
              <a:buFont typeface="Wingdings" pitchFamily="2" charset="2"/>
              <a:buNone/>
            </a:pPr>
            <a:endParaRPr lang="en-US" sz="1600" dirty="0"/>
          </a:p>
          <a:p>
            <a:pPr eaLnBrk="1" hangingPunct="1"/>
            <a:r>
              <a:rPr lang="en-US" dirty="0"/>
              <a:t>Examples: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Coming up with admissible heuristics is usually the biggest hurdle when using A* in practice.</a:t>
            </a:r>
          </a:p>
        </p:txBody>
      </p:sp>
      <p:pic>
        <p:nvPicPr>
          <p:cNvPr id="20" name="Picture 1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6972469" y="1964062"/>
            <a:ext cx="3130785" cy="403304"/>
          </a:xfrm>
          <a:prstGeom prst="rect">
            <a:avLst/>
          </a:prstGeom>
          <a:noFill/>
          <a:ln/>
          <a:effectLst/>
        </p:spPr>
      </p:pic>
      <p:pic>
        <p:nvPicPr>
          <p:cNvPr id="17413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0518" y="2850964"/>
            <a:ext cx="979488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7652310" y="3935464"/>
            <a:ext cx="2641750" cy="599323"/>
            <a:chOff x="2098675" y="4903173"/>
            <a:chExt cx="1406525" cy="319544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2727325" y="5028769"/>
              <a:ext cx="495300" cy="0"/>
            </a:xfrm>
            <a:prstGeom prst="line">
              <a:avLst/>
            </a:prstGeom>
            <a:ln w="762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2655888" y="5125744"/>
              <a:ext cx="636587" cy="0"/>
            </a:xfrm>
            <a:prstGeom prst="line">
              <a:avLst/>
            </a:prstGeom>
            <a:ln w="762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2479675" y="4930204"/>
              <a:ext cx="1025525" cy="1590"/>
            </a:xfrm>
            <a:prstGeom prst="line">
              <a:avLst/>
            </a:prstGeom>
            <a:ln w="762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2586038" y="5221128"/>
              <a:ext cx="812800" cy="1589"/>
            </a:xfrm>
            <a:prstGeom prst="line">
              <a:avLst/>
            </a:prstGeom>
            <a:ln w="762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424" name="TextBox 150"/>
            <p:cNvSpPr txBox="1">
              <a:spLocks noChangeArrowheads="1"/>
            </p:cNvSpPr>
            <p:nvPr/>
          </p:nvSpPr>
          <p:spPr bwMode="auto">
            <a:xfrm>
              <a:off x="2098675" y="4903173"/>
              <a:ext cx="304800" cy="278968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4</a:t>
              </a: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3419531" y="3598586"/>
            <a:ext cx="2663825" cy="1196975"/>
            <a:chOff x="4724400" y="4114800"/>
            <a:chExt cx="2663541" cy="1197700"/>
          </a:xfrm>
        </p:grpSpPr>
        <p:pic>
          <p:nvPicPr>
            <p:cNvPr id="17416" name="Picture 2" descr="Z:\Shared with PC\smallMaze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24400" y="4114800"/>
              <a:ext cx="2663541" cy="119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4" name="Straight Arrow Connector 13"/>
            <p:cNvCxnSpPr/>
            <p:nvPr/>
          </p:nvCxnSpPr>
          <p:spPr bwMode="auto">
            <a:xfrm rot="10800000" flipV="1">
              <a:off x="4952976" y="4553215"/>
              <a:ext cx="1125418" cy="1906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418" name="TextBox 17"/>
            <p:cNvSpPr txBox="1">
              <a:spLocks noChangeArrowheads="1"/>
            </p:cNvSpPr>
            <p:nvPr/>
          </p:nvSpPr>
          <p:spPr bwMode="auto">
            <a:xfrm>
              <a:off x="5105401" y="4648200"/>
              <a:ext cx="548590" cy="523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C00000"/>
                  </a:solidFill>
                  <a:latin typeface="Calibri"/>
                  <a:cs typeface="Calibri"/>
                </a:rPr>
                <a:t>15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 rot="5400000">
              <a:off x="4648785" y="4876468"/>
              <a:ext cx="609969" cy="1588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7520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When should A* terminate?</a:t>
            </a:r>
          </a:p>
        </p:txBody>
      </p:sp>
      <p:sp>
        <p:nvSpPr>
          <p:cNvPr id="798748" name="Rectangle 28"/>
          <p:cNvSpPr>
            <a:spLocks noGrp="1" noChangeArrowheads="1"/>
          </p:cNvSpPr>
          <p:nvPr>
            <p:ph idx="1"/>
          </p:nvPr>
        </p:nvSpPr>
        <p:spPr>
          <a:xfrm>
            <a:off x="2129117" y="1797422"/>
            <a:ext cx="9728200" cy="4931979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Should we stop when we discover a goal?</a:t>
            </a: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No: only stop when we dequeue a goal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8C6256-2D59-1C4E-845A-93DE25BA959B}"/>
              </a:ext>
            </a:extLst>
          </p:cNvPr>
          <p:cNvGrpSpPr/>
          <p:nvPr/>
        </p:nvGrpSpPr>
        <p:grpSpPr>
          <a:xfrm>
            <a:off x="2989730" y="2468000"/>
            <a:ext cx="5715000" cy="3264930"/>
            <a:chOff x="3276600" y="2145270"/>
            <a:chExt cx="5715000" cy="3264930"/>
          </a:xfrm>
        </p:grpSpPr>
        <p:sp>
          <p:nvSpPr>
            <p:cNvPr id="15364" name="AutoShape 4"/>
            <p:cNvSpPr>
              <a:spLocks noChangeArrowheads="1"/>
            </p:cNvSpPr>
            <p:nvPr/>
          </p:nvSpPr>
          <p:spPr bwMode="auto">
            <a:xfrm>
              <a:off x="3276600" y="3505200"/>
              <a:ext cx="609600" cy="595312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pPr algn="ctr"/>
              <a:r>
                <a:rPr lang="en-US" sz="2800" b="1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5365" name="AutoShape 6"/>
            <p:cNvSpPr>
              <a:spLocks noChangeArrowheads="1"/>
            </p:cNvSpPr>
            <p:nvPr/>
          </p:nvSpPr>
          <p:spPr bwMode="auto">
            <a:xfrm>
              <a:off x="5867400" y="4419600"/>
              <a:ext cx="609600" cy="595312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pPr algn="ctr"/>
              <a:r>
                <a:rPr lang="en-US" sz="2800" b="1" dirty="0">
                  <a:latin typeface="Calibri"/>
                  <a:cs typeface="Calibri"/>
                </a:rPr>
                <a:t>B</a:t>
              </a:r>
            </a:p>
          </p:txBody>
        </p:sp>
        <p:sp>
          <p:nvSpPr>
            <p:cNvPr id="15366" name="AutoShape 8"/>
            <p:cNvSpPr>
              <a:spLocks noChangeArrowheads="1"/>
            </p:cNvSpPr>
            <p:nvPr/>
          </p:nvSpPr>
          <p:spPr bwMode="auto">
            <a:xfrm>
              <a:off x="5867400" y="2528888"/>
              <a:ext cx="609600" cy="595312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pPr algn="ctr"/>
              <a:r>
                <a:rPr lang="en-US" sz="2800" b="1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5367" name="AutoShape 9"/>
            <p:cNvSpPr>
              <a:spLocks noChangeArrowheads="1"/>
            </p:cNvSpPr>
            <p:nvPr/>
          </p:nvSpPr>
          <p:spPr bwMode="auto">
            <a:xfrm>
              <a:off x="8382000" y="3519488"/>
              <a:ext cx="609600" cy="595312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pPr algn="ctr"/>
              <a:r>
                <a:rPr lang="en-US" sz="2800" b="1" dirty="0">
                  <a:latin typeface="Calibri"/>
                  <a:cs typeface="Calibri"/>
                </a:rPr>
                <a:t>G</a:t>
              </a:r>
            </a:p>
          </p:txBody>
        </p:sp>
        <p:sp>
          <p:nvSpPr>
            <p:cNvPr id="15368" name="Line 10"/>
            <p:cNvSpPr>
              <a:spLocks noChangeShapeType="1"/>
            </p:cNvSpPr>
            <p:nvPr/>
          </p:nvSpPr>
          <p:spPr bwMode="auto">
            <a:xfrm>
              <a:off x="6477000" y="2819400"/>
              <a:ext cx="1905000" cy="838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5369" name="Line 13"/>
            <p:cNvSpPr>
              <a:spLocks noChangeShapeType="1"/>
            </p:cNvSpPr>
            <p:nvPr/>
          </p:nvSpPr>
          <p:spPr bwMode="auto">
            <a:xfrm flipH="1">
              <a:off x="3886200" y="2819400"/>
              <a:ext cx="1981200" cy="838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5370" name="Line 14"/>
            <p:cNvSpPr>
              <a:spLocks noChangeShapeType="1"/>
            </p:cNvSpPr>
            <p:nvPr/>
          </p:nvSpPr>
          <p:spPr bwMode="auto">
            <a:xfrm>
              <a:off x="3886200" y="3962400"/>
              <a:ext cx="1981200" cy="762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5371" name="Line 15"/>
            <p:cNvSpPr>
              <a:spLocks noChangeShapeType="1"/>
            </p:cNvSpPr>
            <p:nvPr/>
          </p:nvSpPr>
          <p:spPr bwMode="auto">
            <a:xfrm flipH="1">
              <a:off x="6477000" y="3962400"/>
              <a:ext cx="1905000" cy="762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5372" name="Text Box 16"/>
            <p:cNvSpPr txBox="1">
              <a:spLocks noChangeArrowheads="1"/>
            </p:cNvSpPr>
            <p:nvPr/>
          </p:nvSpPr>
          <p:spPr bwMode="auto">
            <a:xfrm>
              <a:off x="4572000" y="2667000"/>
              <a:ext cx="457200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 dirty="0"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5373" name="Text Box 19"/>
            <p:cNvSpPr txBox="1">
              <a:spLocks noChangeArrowheads="1"/>
            </p:cNvSpPr>
            <p:nvPr/>
          </p:nvSpPr>
          <p:spPr bwMode="auto">
            <a:xfrm>
              <a:off x="7315200" y="4433888"/>
              <a:ext cx="457200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 dirty="0">
                  <a:latin typeface="Calibri"/>
                  <a:cs typeface="Calibri"/>
                </a:rPr>
                <a:t>3</a:t>
              </a:r>
            </a:p>
          </p:txBody>
        </p:sp>
        <p:sp>
          <p:nvSpPr>
            <p:cNvPr id="15374" name="Text Box 20"/>
            <p:cNvSpPr txBox="1">
              <a:spLocks noChangeArrowheads="1"/>
            </p:cNvSpPr>
            <p:nvPr/>
          </p:nvSpPr>
          <p:spPr bwMode="auto">
            <a:xfrm>
              <a:off x="7315200" y="2681288"/>
              <a:ext cx="457200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 dirty="0"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5375" name="Text Box 21"/>
            <p:cNvSpPr txBox="1">
              <a:spLocks noChangeArrowheads="1"/>
            </p:cNvSpPr>
            <p:nvPr/>
          </p:nvSpPr>
          <p:spPr bwMode="auto">
            <a:xfrm>
              <a:off x="4572000" y="4419600"/>
              <a:ext cx="457200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 dirty="0"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5376" name="Text Box 22"/>
            <p:cNvSpPr txBox="1">
              <a:spLocks noChangeArrowheads="1"/>
            </p:cNvSpPr>
            <p:nvPr/>
          </p:nvSpPr>
          <p:spPr bwMode="auto">
            <a:xfrm>
              <a:off x="5867400" y="5040870"/>
              <a:ext cx="914400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 dirty="0">
                  <a:latin typeface="Calibri"/>
                  <a:cs typeface="Calibri"/>
                </a:rPr>
                <a:t>h = 1</a:t>
              </a:r>
            </a:p>
          </p:txBody>
        </p:sp>
        <p:sp>
          <p:nvSpPr>
            <p:cNvPr id="15377" name="Text Box 25"/>
            <p:cNvSpPr txBox="1">
              <a:spLocks noChangeArrowheads="1"/>
            </p:cNvSpPr>
            <p:nvPr/>
          </p:nvSpPr>
          <p:spPr bwMode="auto">
            <a:xfrm>
              <a:off x="5867400" y="2145270"/>
              <a:ext cx="914400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 dirty="0">
                  <a:latin typeface="Calibri"/>
                  <a:cs typeface="Calibri"/>
                </a:rPr>
                <a:t>h = 2</a:t>
              </a:r>
            </a:p>
          </p:txBody>
        </p:sp>
        <p:sp>
          <p:nvSpPr>
            <p:cNvPr id="15378" name="Text Box 26"/>
            <p:cNvSpPr txBox="1">
              <a:spLocks noChangeArrowheads="1"/>
            </p:cNvSpPr>
            <p:nvPr/>
          </p:nvSpPr>
          <p:spPr bwMode="auto">
            <a:xfrm>
              <a:off x="7620000" y="3593070"/>
              <a:ext cx="914400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 dirty="0">
                  <a:latin typeface="Calibri"/>
                  <a:cs typeface="Calibri"/>
                </a:rPr>
                <a:t>h = 0</a:t>
              </a:r>
            </a:p>
          </p:txBody>
        </p:sp>
        <p:sp>
          <p:nvSpPr>
            <p:cNvPr id="15379" name="Text Box 27"/>
            <p:cNvSpPr txBox="1">
              <a:spLocks noChangeArrowheads="1"/>
            </p:cNvSpPr>
            <p:nvPr/>
          </p:nvSpPr>
          <p:spPr bwMode="auto">
            <a:xfrm>
              <a:off x="3962400" y="3593070"/>
              <a:ext cx="914400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 dirty="0">
                  <a:latin typeface="Calibri"/>
                  <a:cs typeface="Calibri"/>
                </a:rPr>
                <a:t>h =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638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1801" y="2015422"/>
            <a:ext cx="5192975" cy="3740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Optimality of A* Tree Search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240CC3-4045-8243-B8C2-CE5C72FE35CB}"/>
              </a:ext>
            </a:extLst>
          </p:cNvPr>
          <p:cNvSpPr txBox="1"/>
          <p:nvPr/>
        </p:nvSpPr>
        <p:spPr>
          <a:xfrm>
            <a:off x="609600" y="2458379"/>
            <a:ext cx="6409765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Tree-Search(</a:t>
            </a:r>
            <a:r>
              <a:rPr lang="en-US" dirty="0" err="1">
                <a:solidFill>
                  <a:srgbClr val="FF0000"/>
                </a:solidFill>
              </a:rPr>
              <a:t>start</a:t>
            </a:r>
            <a:r>
              <a:rPr lang="en-US" dirty="0" err="1"/>
              <a:t>,</a:t>
            </a:r>
            <a:r>
              <a:rPr lang="en-US" dirty="0" err="1">
                <a:solidFill>
                  <a:srgbClr val="FF0000"/>
                </a:solidFill>
              </a:rPr>
              <a:t>goal</a:t>
            </a:r>
            <a:r>
              <a:rPr lang="en-US" dirty="0"/>
              <a:t>)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rgbClr val="0070C0"/>
                </a:solidFill>
              </a:rPr>
              <a:t>OPEN</a:t>
            </a:r>
            <a:r>
              <a:rPr lang="en-US" dirty="0"/>
              <a:t> = {</a:t>
            </a:r>
            <a:r>
              <a:rPr lang="en-US" dirty="0">
                <a:solidFill>
                  <a:srgbClr val="FF0000"/>
                </a:solidFill>
              </a:rPr>
              <a:t>start</a:t>
            </a:r>
            <a:r>
              <a:rPr lang="en-US" dirty="0"/>
              <a:t>}</a:t>
            </a:r>
          </a:p>
          <a:p>
            <a:r>
              <a:rPr lang="en-US" dirty="0"/>
              <a:t>	while </a:t>
            </a:r>
            <a:r>
              <a:rPr lang="en-US" dirty="0">
                <a:solidFill>
                  <a:srgbClr val="0070C0"/>
                </a:solidFill>
              </a:rPr>
              <a:t>OPEN</a:t>
            </a:r>
            <a:r>
              <a:rPr lang="en-US" dirty="0"/>
              <a:t> not empty:</a:t>
            </a:r>
          </a:p>
          <a:p>
            <a:r>
              <a:rPr lang="en-US" dirty="0"/>
              <a:t>		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= </a:t>
            </a:r>
            <a:r>
              <a:rPr lang="en-US" dirty="0" err="1">
                <a:solidFill>
                  <a:srgbClr val="0070C0"/>
                </a:solidFill>
              </a:rPr>
              <a:t>OPEN</a:t>
            </a:r>
            <a:r>
              <a:rPr lang="en-US" dirty="0" err="1"/>
              <a:t>.</a:t>
            </a:r>
            <a:r>
              <a:rPr lang="en-US" dirty="0" err="1">
                <a:solidFill>
                  <a:srgbClr val="00B050"/>
                </a:solidFill>
              </a:rPr>
              <a:t>extract</a:t>
            </a:r>
            <a:r>
              <a:rPr lang="en-US" dirty="0">
                <a:solidFill>
                  <a:srgbClr val="00B050"/>
                </a:solidFill>
              </a:rPr>
              <a:t>() # Minimal f-value = g + h </a:t>
            </a:r>
          </a:p>
          <a:p>
            <a:r>
              <a:rPr lang="en-US" dirty="0"/>
              <a:t>		if 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is </a:t>
            </a:r>
            <a:r>
              <a:rPr lang="en-US" dirty="0">
                <a:solidFill>
                  <a:srgbClr val="FF0000"/>
                </a:solidFill>
              </a:rPr>
              <a:t>goal:</a:t>
            </a:r>
          </a:p>
          <a:p>
            <a:r>
              <a:rPr lang="en-US" dirty="0"/>
              <a:t>			return solution</a:t>
            </a:r>
          </a:p>
          <a:p>
            <a:r>
              <a:rPr lang="en-US" dirty="0"/>
              <a:t>		else:</a:t>
            </a:r>
          </a:p>
          <a:p>
            <a:r>
              <a:rPr lang="en-US" dirty="0"/>
              <a:t>			</a:t>
            </a:r>
            <a:r>
              <a:rPr lang="en-US" dirty="0" err="1">
                <a:solidFill>
                  <a:srgbClr val="0070C0"/>
                </a:solidFill>
              </a:rPr>
              <a:t>OPEN</a:t>
            </a:r>
            <a:r>
              <a:rPr lang="en-US" dirty="0" err="1"/>
              <a:t>.add</a:t>
            </a:r>
            <a:r>
              <a:rPr lang="en-US" dirty="0"/>
              <a:t>(</a:t>
            </a:r>
            <a:r>
              <a:rPr lang="en-US" dirty="0" err="1">
                <a:solidFill>
                  <a:srgbClr val="0070C0"/>
                </a:solidFill>
              </a:rPr>
              <a:t>u</a:t>
            </a:r>
            <a:r>
              <a:rPr lang="en-US" dirty="0" err="1"/>
              <a:t>.</a:t>
            </a:r>
            <a:r>
              <a:rPr lang="en-US" dirty="0" err="1">
                <a:solidFill>
                  <a:srgbClr val="00B050"/>
                </a:solidFill>
              </a:rPr>
              <a:t>get_successors</a:t>
            </a:r>
            <a:r>
              <a:rPr lang="en-US" dirty="0">
                <a:solidFill>
                  <a:srgbClr val="00B050"/>
                </a:solidFill>
              </a:rPr>
              <a:t>()</a:t>
            </a:r>
            <a:r>
              <a:rPr lang="en-US" dirty="0"/>
              <a:t>)</a:t>
            </a:r>
          </a:p>
          <a:p>
            <a:r>
              <a:rPr lang="en-US" dirty="0"/>
              <a:t>	return ‘no solution’</a:t>
            </a:r>
          </a:p>
        </p:txBody>
      </p:sp>
    </p:spTree>
    <p:extLst>
      <p:ext uri="{BB962C8B-B14F-4D97-AF65-F5344CB8AC3E}">
        <p14:creationId xmlns:p14="http://schemas.microsoft.com/office/powerpoint/2010/main" val="32784270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Optimality of A* Tree Search</a:t>
            </a:r>
          </a:p>
        </p:txBody>
      </p:sp>
      <p:sp>
        <p:nvSpPr>
          <p:cNvPr id="18447" name="Content Placeholder 19"/>
          <p:cNvSpPr>
            <a:spLocks noGrp="1"/>
          </p:cNvSpPr>
          <p:nvPr>
            <p:ph idx="1"/>
          </p:nvPr>
        </p:nvSpPr>
        <p:spPr>
          <a:xfrm>
            <a:off x="1338437" y="1898649"/>
            <a:ext cx="5029200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dirty="0">
                <a:latin typeface="Calibri"/>
                <a:cs typeface="Calibri"/>
              </a:rPr>
              <a:t>Assume:</a:t>
            </a:r>
          </a:p>
          <a:p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US" sz="2400" dirty="0">
                <a:latin typeface="Calibri"/>
                <a:cs typeface="Calibri"/>
              </a:rPr>
              <a:t> is an optimal goal node</a:t>
            </a:r>
          </a:p>
          <a:p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lang="en-US" sz="2400" dirty="0">
                <a:latin typeface="Calibri"/>
                <a:cs typeface="Calibri"/>
              </a:rPr>
              <a:t> is a suboptimal goal node</a:t>
            </a:r>
          </a:p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sz="2400" dirty="0">
                <a:latin typeface="Calibri"/>
                <a:cs typeface="Calibri"/>
              </a:rPr>
              <a:t> is admissible</a:t>
            </a:r>
          </a:p>
          <a:p>
            <a:pPr>
              <a:lnSpc>
                <a:spcPct val="150000"/>
              </a:lnSpc>
            </a:pPr>
            <a:endParaRPr lang="en-US" sz="1200" dirty="0">
              <a:latin typeface="Calibri"/>
              <a:cs typeface="Calibri"/>
            </a:endParaRPr>
          </a:p>
          <a:p>
            <a:pPr>
              <a:lnSpc>
                <a:spcPct val="150000"/>
              </a:lnSpc>
              <a:buNone/>
            </a:pPr>
            <a:r>
              <a:rPr lang="en-US" sz="2400" dirty="0">
                <a:latin typeface="Calibri"/>
                <a:cs typeface="Calibri"/>
              </a:rPr>
              <a:t>Claim:</a:t>
            </a:r>
          </a:p>
          <a:p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US" sz="2400" dirty="0">
                <a:latin typeface="Calibri"/>
                <a:cs typeface="Calibri"/>
              </a:rPr>
              <a:t> will be expanded before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18F03FE-E7A2-144E-82AD-9F3F362033EA}"/>
              </a:ext>
            </a:extLst>
          </p:cNvPr>
          <p:cNvGrpSpPr/>
          <p:nvPr/>
        </p:nvGrpSpPr>
        <p:grpSpPr>
          <a:xfrm>
            <a:off x="7375630" y="2409545"/>
            <a:ext cx="3305817" cy="2624138"/>
            <a:chOff x="7285983" y="1719262"/>
            <a:chExt cx="3305817" cy="2624138"/>
          </a:xfrm>
        </p:grpSpPr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7384889" y="1789113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8507250" y="2144712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9" name="Oval 14"/>
            <p:cNvSpPr>
              <a:spLocks noChangeArrowheads="1"/>
            </p:cNvSpPr>
            <p:nvPr/>
          </p:nvSpPr>
          <p:spPr bwMode="auto">
            <a:xfrm>
              <a:off x="8983501" y="2135187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20" name="Text Box 15"/>
            <p:cNvSpPr txBox="1">
              <a:spLocks noChangeArrowheads="1"/>
            </p:cNvSpPr>
            <p:nvPr/>
          </p:nvSpPr>
          <p:spPr bwMode="auto">
            <a:xfrm>
              <a:off x="8637425" y="1995486"/>
              <a:ext cx="274639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/>
                  <a:cs typeface="Calibri"/>
                </a:rPr>
                <a:t>…</a:t>
              </a:r>
            </a:p>
          </p:txBody>
        </p:sp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9989976" y="3832224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22" name="Oval 17"/>
            <p:cNvSpPr>
              <a:spLocks noChangeArrowheads="1"/>
            </p:cNvSpPr>
            <p:nvPr/>
          </p:nvSpPr>
          <p:spPr bwMode="auto">
            <a:xfrm>
              <a:off x="7703976" y="3527424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8739026" y="1719262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pic>
          <p:nvPicPr>
            <p:cNvPr id="28" name="Picture 27" descr="txp_fi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print"/>
            <a:stretch>
              <a:fillRect/>
            </a:stretch>
          </p:blipFill>
          <p:spPr bwMode="auto">
            <a:xfrm>
              <a:off x="10334304" y="3819722"/>
              <a:ext cx="257496" cy="24110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" name="Picture 12" descr="txp_fi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cstate="print"/>
            <a:stretch>
              <a:fillRect/>
            </a:stretch>
          </p:blipFill>
          <p:spPr bwMode="auto">
            <a:xfrm>
              <a:off x="7285983" y="3514921"/>
              <a:ext cx="257817" cy="257817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1876122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ounded Rectangular Callout 44"/>
          <p:cNvSpPr/>
          <p:nvPr/>
        </p:nvSpPr>
        <p:spPr>
          <a:xfrm>
            <a:off x="5410200" y="4572000"/>
            <a:ext cx="6553200" cy="1905000"/>
          </a:xfrm>
          <a:prstGeom prst="wedgeRoundRectCallout">
            <a:avLst>
              <a:gd name="adj1" fmla="val -61663"/>
              <a:gd name="adj2" fmla="val -52884"/>
              <a:gd name="adj3" fmla="val 16667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32821" y="1863725"/>
            <a:ext cx="5145085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Imagine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lang="en-US" sz="2400" dirty="0">
                <a:latin typeface="Calibri"/>
                <a:cs typeface="Calibri"/>
              </a:rPr>
              <a:t> is in </a:t>
            </a:r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OPEN</a:t>
            </a:r>
          </a:p>
          <a:p>
            <a:r>
              <a:rPr lang="en-US" sz="2400" dirty="0">
                <a:latin typeface="Calibri"/>
                <a:cs typeface="Calibri"/>
              </a:rPr>
              <a:t>Some ancestor </a:t>
            </a:r>
            <a:r>
              <a:rPr lang="en-US" sz="2400" i="1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lang="en-US" sz="2400" dirty="0">
                <a:latin typeface="Calibri"/>
                <a:cs typeface="Calibri"/>
              </a:rPr>
              <a:t> of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US" sz="2400" dirty="0">
                <a:latin typeface="Calibri"/>
                <a:cs typeface="Calibri"/>
              </a:rPr>
              <a:t> is in </a:t>
            </a:r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OPEN</a:t>
            </a:r>
            <a:r>
              <a:rPr lang="en-US" sz="2400" dirty="0">
                <a:latin typeface="Calibri"/>
                <a:cs typeface="Calibri"/>
              </a:rPr>
              <a:t> too (maybe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US" sz="2400" dirty="0">
                <a:latin typeface="Calibri"/>
                <a:cs typeface="Calibri"/>
              </a:rPr>
              <a:t>) such that </a:t>
            </a:r>
            <a:r>
              <a:rPr lang="en-US" sz="2400" i="1" dirty="0">
                <a:solidFill>
                  <a:srgbClr val="FF0000"/>
                </a:solidFill>
                <a:latin typeface="Calibri"/>
                <a:cs typeface="Calibri"/>
              </a:rPr>
              <a:t>n </a:t>
            </a:r>
            <a:r>
              <a:rPr lang="en-US" sz="2400" dirty="0">
                <a:latin typeface="Calibri"/>
                <a:cs typeface="Calibri"/>
              </a:rPr>
              <a:t>is on the optimal path to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endParaRPr lang="en-US" sz="24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Claim: </a:t>
            </a:r>
            <a:r>
              <a:rPr lang="en-US" sz="2400" i="1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lang="en-US" sz="2400" dirty="0">
                <a:latin typeface="Calibri"/>
                <a:cs typeface="Calibri"/>
              </a:rPr>
              <a:t> will be expanded before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 eaLnBrk="1" hangingPunct="1">
              <a:buFont typeface="+mj-lt"/>
              <a:buAutoNum type="arabicPeriod"/>
            </a:pPr>
            <a:r>
              <a:rPr lang="en-US" sz="2400" dirty="0">
                <a:latin typeface="Calibri"/>
                <a:cs typeface="Calibri"/>
              </a:rPr>
              <a:t>f(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lang="en-US" sz="2400" dirty="0">
                <a:latin typeface="Calibri"/>
                <a:cs typeface="Calibri"/>
              </a:rPr>
              <a:t>) is less or equal to f(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US" sz="2400" dirty="0">
                <a:latin typeface="Calibri"/>
                <a:cs typeface="Calibri"/>
              </a:rPr>
              <a:t>)</a:t>
            </a:r>
          </a:p>
        </p:txBody>
      </p:sp>
      <p:pic>
        <p:nvPicPr>
          <p:cNvPr id="22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0" y="4903471"/>
            <a:ext cx="3013075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9144000" y="4822578"/>
            <a:ext cx="3048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alibri"/>
                <a:cs typeface="Calibri"/>
              </a:rPr>
              <a:t>Definition of f-cost</a:t>
            </a:r>
          </a:p>
        </p:txBody>
      </p:sp>
      <p:pic>
        <p:nvPicPr>
          <p:cNvPr id="25" name="Picture 2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5714998" y="5374957"/>
            <a:ext cx="1864893" cy="318467"/>
          </a:xfrm>
          <a:prstGeom prst="rect">
            <a:avLst/>
          </a:prstGeom>
          <a:noFill/>
          <a:ln/>
          <a:effectLst/>
        </p:spPr>
      </p:pic>
      <p:sp>
        <p:nvSpPr>
          <p:cNvPr id="24" name="TextBox 23"/>
          <p:cNvSpPr txBox="1"/>
          <p:nvPr/>
        </p:nvSpPr>
        <p:spPr>
          <a:xfrm>
            <a:off x="7780175" y="5372111"/>
            <a:ext cx="4411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is on the optimal path and h is admissible</a:t>
            </a:r>
          </a:p>
        </p:txBody>
      </p:sp>
      <p:pic>
        <p:nvPicPr>
          <p:cNvPr id="29" name="Picture 28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5731099" y="5867401"/>
            <a:ext cx="1944584" cy="318518"/>
          </a:xfrm>
          <a:prstGeom prst="rect">
            <a:avLst/>
          </a:prstGeom>
          <a:noFill/>
          <a:ln/>
          <a:effectLst/>
        </p:spPr>
      </p:pic>
      <p:sp>
        <p:nvSpPr>
          <p:cNvPr id="48" name="TextBox 47"/>
          <p:cNvSpPr txBox="1"/>
          <p:nvPr/>
        </p:nvSpPr>
        <p:spPr>
          <a:xfrm>
            <a:off x="9144000" y="5741443"/>
            <a:ext cx="3048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alibri"/>
                <a:cs typeface="Calibri"/>
              </a:rPr>
              <a:t>h = 0 at a goal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8DD9493-12EF-B643-BC6E-248B9D58FD28}"/>
              </a:ext>
            </a:extLst>
          </p:cNvPr>
          <p:cNvGrpSpPr/>
          <p:nvPr/>
        </p:nvGrpSpPr>
        <p:grpSpPr>
          <a:xfrm>
            <a:off x="7324165" y="1819275"/>
            <a:ext cx="3276600" cy="2624138"/>
            <a:chOff x="7315200" y="1447800"/>
            <a:chExt cx="3276600" cy="2624138"/>
          </a:xfrm>
        </p:grpSpPr>
        <p:sp>
          <p:nvSpPr>
            <p:cNvPr id="27" name="Freeform 34"/>
            <p:cNvSpPr>
              <a:spLocks/>
            </p:cNvSpPr>
            <p:nvPr/>
          </p:nvSpPr>
          <p:spPr bwMode="auto">
            <a:xfrm>
              <a:off x="8200864" y="1538287"/>
              <a:ext cx="1931987" cy="2371725"/>
            </a:xfrm>
            <a:custGeom>
              <a:avLst/>
              <a:gdLst>
                <a:gd name="T0" fmla="*/ 2147483647 w 1217"/>
                <a:gd name="T1" fmla="*/ 0 h 1494"/>
                <a:gd name="T2" fmla="*/ 0 w 1217"/>
                <a:gd name="T3" fmla="*/ 2147483647 h 1494"/>
                <a:gd name="T4" fmla="*/ 2147483647 w 1217"/>
                <a:gd name="T5" fmla="*/ 2147483647 h 1494"/>
                <a:gd name="T6" fmla="*/ 2147483647 w 1217"/>
                <a:gd name="T7" fmla="*/ 2147483647 h 1494"/>
                <a:gd name="T8" fmla="*/ 2147483647 w 1217"/>
                <a:gd name="T9" fmla="*/ 2147483647 h 1494"/>
                <a:gd name="T10" fmla="*/ 2147483647 w 1217"/>
                <a:gd name="T11" fmla="*/ 2147483647 h 1494"/>
                <a:gd name="T12" fmla="*/ 2147483647 w 1217"/>
                <a:gd name="T13" fmla="*/ 0 h 14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7"/>
                <a:gd name="T22" fmla="*/ 0 h 1494"/>
                <a:gd name="T23" fmla="*/ 1217 w 1217"/>
                <a:gd name="T24" fmla="*/ 1494 h 149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7" h="1494">
                  <a:moveTo>
                    <a:pt x="386" y="0"/>
                  </a:moveTo>
                  <a:cubicBezTo>
                    <a:pt x="322" y="114"/>
                    <a:pt x="196" y="352"/>
                    <a:pt x="0" y="682"/>
                  </a:cubicBezTo>
                  <a:cubicBezTo>
                    <a:pt x="56" y="829"/>
                    <a:pt x="128" y="798"/>
                    <a:pt x="196" y="857"/>
                  </a:cubicBezTo>
                  <a:cubicBezTo>
                    <a:pt x="264" y="916"/>
                    <a:pt x="308" y="996"/>
                    <a:pt x="407" y="1034"/>
                  </a:cubicBezTo>
                  <a:cubicBezTo>
                    <a:pt x="506" y="1072"/>
                    <a:pt x="667" y="1035"/>
                    <a:pt x="791" y="1082"/>
                  </a:cubicBezTo>
                  <a:cubicBezTo>
                    <a:pt x="915" y="1129"/>
                    <a:pt x="1217" y="1494"/>
                    <a:pt x="1152" y="1314"/>
                  </a:cubicBezTo>
                  <a:cubicBezTo>
                    <a:pt x="1087" y="1134"/>
                    <a:pt x="557" y="274"/>
                    <a:pt x="400" y="0"/>
                  </a:cubicBezTo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7384889" y="1517651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2" name="Oval 13"/>
            <p:cNvSpPr>
              <a:spLocks noChangeArrowheads="1"/>
            </p:cNvSpPr>
            <p:nvPr/>
          </p:nvSpPr>
          <p:spPr bwMode="auto">
            <a:xfrm>
              <a:off x="8507250" y="187325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5" name="Oval 14"/>
            <p:cNvSpPr>
              <a:spLocks noChangeArrowheads="1"/>
            </p:cNvSpPr>
            <p:nvPr/>
          </p:nvSpPr>
          <p:spPr bwMode="auto">
            <a:xfrm>
              <a:off x="8983501" y="186372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6" name="Text Box 15"/>
            <p:cNvSpPr txBox="1">
              <a:spLocks noChangeArrowheads="1"/>
            </p:cNvSpPr>
            <p:nvPr/>
          </p:nvSpPr>
          <p:spPr bwMode="auto">
            <a:xfrm>
              <a:off x="8637425" y="1724024"/>
              <a:ext cx="274639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/>
                  <a:cs typeface="Calibri"/>
                </a:rPr>
                <a:t>…</a:t>
              </a:r>
            </a:p>
          </p:txBody>
        </p:sp>
        <p:sp>
          <p:nvSpPr>
            <p:cNvPr id="37" name="Oval 16"/>
            <p:cNvSpPr>
              <a:spLocks noChangeArrowheads="1"/>
            </p:cNvSpPr>
            <p:nvPr/>
          </p:nvSpPr>
          <p:spPr bwMode="auto">
            <a:xfrm>
              <a:off x="9989976" y="35607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8" name="Oval 17"/>
            <p:cNvSpPr>
              <a:spLocks noChangeArrowheads="1"/>
            </p:cNvSpPr>
            <p:nvPr/>
          </p:nvSpPr>
          <p:spPr bwMode="auto">
            <a:xfrm>
              <a:off x="7703976" y="32559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9" name="Oval 21"/>
            <p:cNvSpPr>
              <a:spLocks noChangeArrowheads="1"/>
            </p:cNvSpPr>
            <p:nvPr/>
          </p:nvSpPr>
          <p:spPr bwMode="auto">
            <a:xfrm>
              <a:off x="8739026" y="144780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pic>
          <p:nvPicPr>
            <p:cNvPr id="41" name="Picture 29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780175" y="2493961"/>
              <a:ext cx="192088" cy="160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41" descr="txp_fi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10334304" y="3548260"/>
              <a:ext cx="257496" cy="24110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6" name="Oval 45"/>
            <p:cNvSpPr/>
            <p:nvPr/>
          </p:nvSpPr>
          <p:spPr>
            <a:xfrm rot="1800000">
              <a:off x="7335252" y="2272604"/>
              <a:ext cx="954869" cy="1555261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pic>
          <p:nvPicPr>
            <p:cNvPr id="26" name="Picture 25" descr="txp_fi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/>
            <a:stretch>
              <a:fillRect/>
            </a:stretch>
          </p:blipFill>
          <p:spPr bwMode="auto">
            <a:xfrm>
              <a:off x="7315200" y="3200400"/>
              <a:ext cx="257817" cy="257817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67561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1" grpId="0"/>
      <p:bldP spid="24" grpId="0"/>
      <p:bldP spid="4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ounded Rectangular Callout 53"/>
          <p:cNvSpPr/>
          <p:nvPr/>
        </p:nvSpPr>
        <p:spPr>
          <a:xfrm>
            <a:off x="5583497" y="5118974"/>
            <a:ext cx="6400800" cy="1371600"/>
          </a:xfrm>
          <a:prstGeom prst="wedgeRoundRectCallout">
            <a:avLst>
              <a:gd name="adj1" fmla="val -75998"/>
              <a:gd name="adj2" fmla="val -51503"/>
              <a:gd name="adj3" fmla="val 16667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441" y="2034147"/>
            <a:ext cx="49530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>
                <a:latin typeface="Calibri"/>
                <a:cs typeface="Calibri"/>
              </a:rPr>
              <a:t>Proof:</a:t>
            </a:r>
          </a:p>
          <a:p>
            <a:r>
              <a:rPr lang="en-US" sz="2400" dirty="0">
                <a:latin typeface="Calibri"/>
                <a:cs typeface="Calibri"/>
              </a:rPr>
              <a:t>Imagine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lang="en-US" sz="2400" dirty="0">
                <a:latin typeface="Calibri"/>
                <a:cs typeface="Calibri"/>
              </a:rPr>
              <a:t> is in </a:t>
            </a:r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OPEN</a:t>
            </a:r>
          </a:p>
          <a:p>
            <a:r>
              <a:rPr lang="en-US" sz="2400" dirty="0">
                <a:latin typeface="Calibri"/>
                <a:cs typeface="Calibri"/>
              </a:rPr>
              <a:t>Some ancestor </a:t>
            </a:r>
            <a:r>
              <a:rPr lang="en-US" sz="2400" i="1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lang="en-US" sz="2400" dirty="0">
                <a:latin typeface="Calibri"/>
                <a:cs typeface="Calibri"/>
              </a:rPr>
              <a:t> of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US" sz="2400" dirty="0">
                <a:latin typeface="Calibri"/>
                <a:cs typeface="Calibri"/>
              </a:rPr>
              <a:t> is in </a:t>
            </a:r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OPEN</a:t>
            </a:r>
            <a:r>
              <a:rPr lang="en-US" sz="2400" dirty="0">
                <a:latin typeface="Calibri"/>
                <a:cs typeface="Calibri"/>
              </a:rPr>
              <a:t> too (maybe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US" sz="2400" dirty="0">
                <a:latin typeface="Calibri"/>
                <a:cs typeface="Calibri"/>
              </a:rPr>
              <a:t>!) such that </a:t>
            </a:r>
            <a:r>
              <a:rPr lang="en-US" sz="2400" i="1" dirty="0">
                <a:solidFill>
                  <a:srgbClr val="FF0000"/>
                </a:solidFill>
                <a:latin typeface="Calibri"/>
                <a:cs typeface="Calibri"/>
              </a:rPr>
              <a:t>n </a:t>
            </a:r>
            <a:r>
              <a:rPr lang="en-US" sz="2400" dirty="0">
                <a:latin typeface="Calibri"/>
                <a:cs typeface="Calibri"/>
              </a:rPr>
              <a:t>is on the optimal path to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endParaRPr lang="en-US" sz="24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Claim: </a:t>
            </a:r>
            <a:r>
              <a:rPr lang="en-US" sz="2400" i="1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lang="en-US" sz="2400" dirty="0">
                <a:latin typeface="Calibri"/>
                <a:cs typeface="Calibri"/>
              </a:rPr>
              <a:t> will be expanded before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 eaLnBrk="1" hangingPunct="1">
              <a:buFont typeface="+mj-lt"/>
              <a:buAutoNum type="arabicPeriod"/>
            </a:pPr>
            <a:r>
              <a:rPr lang="en-US" sz="2400" dirty="0">
                <a:latin typeface="Calibri"/>
                <a:cs typeface="Calibri"/>
              </a:rPr>
              <a:t>f(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lang="en-US" sz="2400" dirty="0">
                <a:latin typeface="Calibri"/>
                <a:cs typeface="Calibri"/>
              </a:rPr>
              <a:t>) is less or equal to f(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US" sz="2400" dirty="0">
                <a:latin typeface="Calibri"/>
                <a:cs typeface="Calibri"/>
              </a:rPr>
              <a:t>)</a:t>
            </a:r>
          </a:p>
          <a:p>
            <a:pPr marL="914376" lvl="1" indent="-457200" eaLnBrk="1" hangingPunct="1">
              <a:buFont typeface="+mj-lt"/>
              <a:buAutoNum type="arabicPeriod"/>
            </a:pPr>
            <a:r>
              <a:rPr lang="en-US" sz="2400" dirty="0">
                <a:latin typeface="Calibri"/>
                <a:cs typeface="Calibri"/>
              </a:rPr>
              <a:t>f(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US" sz="2400" dirty="0">
                <a:latin typeface="Calibri"/>
                <a:cs typeface="Calibri"/>
              </a:rPr>
              <a:t>) is less than f(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lang="en-US" sz="2400" dirty="0">
                <a:latin typeface="Calibri"/>
                <a:cs typeface="Calibri"/>
              </a:rPr>
              <a:t>)</a:t>
            </a:r>
          </a:p>
        </p:txBody>
      </p:sp>
      <p:pic>
        <p:nvPicPr>
          <p:cNvPr id="27" name="Picture 2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6533119" y="5901930"/>
            <a:ext cx="1930189" cy="318668"/>
          </a:xfrm>
          <a:prstGeom prst="rect">
            <a:avLst/>
          </a:prstGeom>
          <a:noFill/>
          <a:ln/>
          <a:effectLst/>
        </p:spPr>
      </p:pic>
      <p:pic>
        <p:nvPicPr>
          <p:cNvPr id="24" name="Picture 2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6518361" y="5428853"/>
            <a:ext cx="1914135" cy="318704"/>
          </a:xfrm>
          <a:prstGeom prst="rect">
            <a:avLst/>
          </a:prstGeom>
          <a:noFill/>
          <a:ln/>
          <a:effectLst/>
        </p:spPr>
      </p:pic>
      <p:sp>
        <p:nvSpPr>
          <p:cNvPr id="25" name="TextBox 24"/>
          <p:cNvSpPr txBox="1"/>
          <p:nvPr/>
        </p:nvSpPr>
        <p:spPr>
          <a:xfrm>
            <a:off x="9317297" y="5332584"/>
            <a:ext cx="3048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alibri"/>
                <a:cs typeface="Calibri"/>
              </a:rPr>
              <a:t>B is suboptimal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17297" y="5789784"/>
            <a:ext cx="3048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alibri"/>
                <a:cs typeface="Calibri"/>
              </a:rPr>
              <a:t>h = 0 at a goal</a:t>
            </a:r>
          </a:p>
        </p:txBody>
      </p:sp>
      <p:sp>
        <p:nvSpPr>
          <p:cNvPr id="29" name="Freeform 34"/>
          <p:cNvSpPr>
            <a:spLocks/>
          </p:cNvSpPr>
          <p:nvPr/>
        </p:nvSpPr>
        <p:spPr bwMode="auto">
          <a:xfrm>
            <a:off x="8156041" y="2021203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" name="Freeform 12"/>
          <p:cNvSpPr>
            <a:spLocks/>
          </p:cNvSpPr>
          <p:nvPr/>
        </p:nvSpPr>
        <p:spPr bwMode="auto">
          <a:xfrm>
            <a:off x="7340066" y="2000567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4" name="Oval 13"/>
          <p:cNvSpPr>
            <a:spLocks noChangeArrowheads="1"/>
          </p:cNvSpPr>
          <p:nvPr/>
        </p:nvSpPr>
        <p:spPr bwMode="auto">
          <a:xfrm>
            <a:off x="8462427" y="2356166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5" name="Oval 14"/>
          <p:cNvSpPr>
            <a:spLocks noChangeArrowheads="1"/>
          </p:cNvSpPr>
          <p:nvPr/>
        </p:nvSpPr>
        <p:spPr bwMode="auto">
          <a:xfrm>
            <a:off x="8938678" y="2346641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6" name="Text Box 15"/>
          <p:cNvSpPr txBox="1">
            <a:spLocks noChangeArrowheads="1"/>
          </p:cNvSpPr>
          <p:nvPr/>
        </p:nvSpPr>
        <p:spPr bwMode="auto">
          <a:xfrm>
            <a:off x="8592602" y="2206940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47" name="Oval 16"/>
          <p:cNvSpPr>
            <a:spLocks noChangeArrowheads="1"/>
          </p:cNvSpPr>
          <p:nvPr/>
        </p:nvSpPr>
        <p:spPr bwMode="auto">
          <a:xfrm>
            <a:off x="9923089" y="414795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8" name="Oval 17"/>
          <p:cNvSpPr>
            <a:spLocks noChangeArrowheads="1"/>
          </p:cNvSpPr>
          <p:nvPr/>
        </p:nvSpPr>
        <p:spPr bwMode="auto">
          <a:xfrm>
            <a:off x="7659153" y="3738878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" name="Oval 21"/>
          <p:cNvSpPr>
            <a:spLocks noChangeArrowheads="1"/>
          </p:cNvSpPr>
          <p:nvPr/>
        </p:nvSpPr>
        <p:spPr bwMode="auto">
          <a:xfrm>
            <a:off x="8694203" y="1930716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0" name="Oval 27"/>
          <p:cNvSpPr>
            <a:spLocks noChangeArrowheads="1"/>
          </p:cNvSpPr>
          <p:nvPr/>
        </p:nvSpPr>
        <p:spPr bwMode="auto">
          <a:xfrm>
            <a:off x="8040153" y="3053078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51" name="Picture 2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35352" y="2976877"/>
            <a:ext cx="192088" cy="160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5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10267417" y="4135450"/>
            <a:ext cx="257496" cy="241101"/>
          </a:xfrm>
          <a:prstGeom prst="rect">
            <a:avLst/>
          </a:prstGeom>
          <a:noFill/>
          <a:ln/>
          <a:effectLst/>
        </p:spPr>
      </p:pic>
      <p:sp>
        <p:nvSpPr>
          <p:cNvPr id="56" name="Oval 55"/>
          <p:cNvSpPr/>
          <p:nvPr/>
        </p:nvSpPr>
        <p:spPr>
          <a:xfrm rot="359986">
            <a:off x="6996128" y="3501976"/>
            <a:ext cx="3870153" cy="950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7270377" y="3683316"/>
            <a:ext cx="257817" cy="257817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967125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25" grpId="0"/>
      <p:bldP spid="26" grpId="0"/>
      <p:bldP spid="5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ounded Rectangular Callout 53"/>
          <p:cNvSpPr/>
          <p:nvPr/>
        </p:nvSpPr>
        <p:spPr>
          <a:xfrm>
            <a:off x="7391400" y="4779153"/>
            <a:ext cx="3733800" cy="914400"/>
          </a:xfrm>
          <a:prstGeom prst="wedgeRoundRectCallout">
            <a:avLst>
              <a:gd name="adj1" fmla="val -141976"/>
              <a:gd name="adj2" fmla="val -79537"/>
              <a:gd name="adj3" fmla="val 16667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47514" y="1863725"/>
            <a:ext cx="5464174" cy="452596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>
                <a:latin typeface="Calibri"/>
                <a:cs typeface="Calibri"/>
              </a:rPr>
              <a:t>Proof:</a:t>
            </a:r>
          </a:p>
          <a:p>
            <a:r>
              <a:rPr lang="en-US" sz="2400" dirty="0">
                <a:latin typeface="Calibri"/>
                <a:cs typeface="Calibri"/>
              </a:rPr>
              <a:t>Imagine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lang="en-US" sz="2400" dirty="0">
                <a:latin typeface="Calibri"/>
                <a:cs typeface="Calibri"/>
              </a:rPr>
              <a:t> is in </a:t>
            </a:r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OPEN</a:t>
            </a:r>
          </a:p>
          <a:p>
            <a:r>
              <a:rPr lang="en-US" sz="2400" dirty="0">
                <a:latin typeface="Calibri"/>
                <a:cs typeface="Calibri"/>
              </a:rPr>
              <a:t>Some ancestor </a:t>
            </a:r>
            <a:r>
              <a:rPr lang="en-US" sz="2400" i="1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lang="en-US" sz="2400" dirty="0">
                <a:latin typeface="Calibri"/>
                <a:cs typeface="Calibri"/>
              </a:rPr>
              <a:t> of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US" sz="2400" dirty="0">
                <a:latin typeface="Calibri"/>
                <a:cs typeface="Calibri"/>
              </a:rPr>
              <a:t> is in </a:t>
            </a:r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OPEN</a:t>
            </a:r>
            <a:r>
              <a:rPr lang="en-US" sz="2400" dirty="0">
                <a:latin typeface="Calibri"/>
                <a:cs typeface="Calibri"/>
              </a:rPr>
              <a:t> too (maybe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US" sz="2400" dirty="0">
                <a:latin typeface="Calibri"/>
                <a:cs typeface="Calibri"/>
              </a:rPr>
              <a:t>!) such that </a:t>
            </a:r>
            <a:r>
              <a:rPr lang="en-US" sz="2400" i="1" dirty="0">
                <a:solidFill>
                  <a:srgbClr val="FF0000"/>
                </a:solidFill>
                <a:latin typeface="Calibri"/>
                <a:cs typeface="Calibri"/>
              </a:rPr>
              <a:t>n </a:t>
            </a:r>
            <a:r>
              <a:rPr lang="en-US" sz="2400" dirty="0">
                <a:latin typeface="Calibri"/>
                <a:cs typeface="Calibri"/>
              </a:rPr>
              <a:t>is on the optimal path to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endParaRPr lang="en-US" sz="24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Claim: </a:t>
            </a:r>
            <a:r>
              <a:rPr lang="en-US" sz="2400" i="1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lang="en-US" sz="2400" dirty="0">
                <a:latin typeface="Calibri"/>
                <a:cs typeface="Calibri"/>
              </a:rPr>
              <a:t> will be expanded before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 eaLnBrk="1" hangingPunct="1">
              <a:buFont typeface="+mj-lt"/>
              <a:buAutoNum type="arabicPeriod"/>
            </a:pPr>
            <a:r>
              <a:rPr lang="en-US" sz="2400" dirty="0">
                <a:latin typeface="Calibri"/>
                <a:cs typeface="Calibri"/>
              </a:rPr>
              <a:t>f(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lang="en-US" sz="2400" dirty="0">
                <a:latin typeface="Calibri"/>
                <a:cs typeface="Calibri"/>
              </a:rPr>
              <a:t>) is less or equal to f(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US" sz="2400" dirty="0">
                <a:latin typeface="Calibri"/>
                <a:cs typeface="Calibri"/>
              </a:rPr>
              <a:t>)</a:t>
            </a:r>
          </a:p>
          <a:p>
            <a:pPr marL="914376" lvl="1" indent="-457200" eaLnBrk="1" hangingPunct="1">
              <a:buFont typeface="+mj-lt"/>
              <a:buAutoNum type="arabicPeriod"/>
            </a:pPr>
            <a:r>
              <a:rPr lang="en-US" sz="2400" dirty="0">
                <a:latin typeface="Calibri"/>
                <a:cs typeface="Calibri"/>
              </a:rPr>
              <a:t>f(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US" sz="2400" dirty="0">
                <a:latin typeface="Calibri"/>
                <a:cs typeface="Calibri"/>
              </a:rPr>
              <a:t>) is less than f(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lang="en-US" sz="2400" dirty="0">
                <a:latin typeface="Calibri"/>
                <a:cs typeface="Calibri"/>
              </a:rPr>
              <a:t>)</a:t>
            </a:r>
          </a:p>
          <a:p>
            <a:pPr marL="914376" lvl="1" indent="-457200" eaLnBrk="1" hangingPunct="1">
              <a:buFont typeface="+mj-lt"/>
              <a:buAutoNum type="arabicPeriod"/>
            </a:pP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i="1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lang="en-US" sz="2400" dirty="0">
                <a:latin typeface="Calibri"/>
                <a:cs typeface="Calibri"/>
              </a:rPr>
              <a:t> expanded before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sz="2400" dirty="0">
                <a:latin typeface="Calibri"/>
                <a:cs typeface="Calibri"/>
              </a:rPr>
              <a:t>All ancestors of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US" sz="2400" dirty="0">
                <a:latin typeface="Calibri"/>
                <a:cs typeface="Calibri"/>
              </a:rPr>
              <a:t> along the optimal path </a:t>
            </a:r>
            <a:r>
              <a:rPr lang="en-US" sz="2400" dirty="0">
                <a:cs typeface="Calibri"/>
              </a:rPr>
              <a:t>expanded </a:t>
            </a:r>
            <a:r>
              <a:rPr lang="en-US" sz="2400" dirty="0">
                <a:latin typeface="Calibri"/>
                <a:cs typeface="Calibri"/>
              </a:rPr>
              <a:t>before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>
                <a:cs typeface="Calibri"/>
              </a:rPr>
              <a:t>expanded </a:t>
            </a:r>
            <a:r>
              <a:rPr lang="en-US" sz="2400" dirty="0">
                <a:latin typeface="Calibri"/>
                <a:cs typeface="Calibri"/>
              </a:rPr>
              <a:t>before 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B</a:t>
            </a: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A* search is optimal</a:t>
            </a:r>
          </a:p>
        </p:txBody>
      </p:sp>
      <p:pic>
        <p:nvPicPr>
          <p:cNvPr id="19" name="Picture 1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7709669" y="5083953"/>
            <a:ext cx="3110735" cy="318731"/>
          </a:xfrm>
          <a:prstGeom prst="rect">
            <a:avLst/>
          </a:prstGeom>
          <a:noFill/>
          <a:ln/>
          <a:effectLst/>
        </p:spPr>
      </p:pic>
      <p:sp>
        <p:nvSpPr>
          <p:cNvPr id="29" name="Freeform 34"/>
          <p:cNvSpPr>
            <a:spLocks/>
          </p:cNvSpPr>
          <p:nvPr/>
        </p:nvSpPr>
        <p:spPr bwMode="auto">
          <a:xfrm>
            <a:off x="8207375" y="1978413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" name="Freeform 12"/>
          <p:cNvSpPr>
            <a:spLocks/>
          </p:cNvSpPr>
          <p:nvPr/>
        </p:nvSpPr>
        <p:spPr bwMode="auto">
          <a:xfrm>
            <a:off x="7391400" y="1957777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4" name="Oval 13"/>
          <p:cNvSpPr>
            <a:spLocks noChangeArrowheads="1"/>
          </p:cNvSpPr>
          <p:nvPr/>
        </p:nvSpPr>
        <p:spPr bwMode="auto">
          <a:xfrm>
            <a:off x="8513761" y="2313376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5" name="Oval 14"/>
          <p:cNvSpPr>
            <a:spLocks noChangeArrowheads="1"/>
          </p:cNvSpPr>
          <p:nvPr/>
        </p:nvSpPr>
        <p:spPr bwMode="auto">
          <a:xfrm>
            <a:off x="8990012" y="2303851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6" name="Text Box 15"/>
          <p:cNvSpPr txBox="1">
            <a:spLocks noChangeArrowheads="1"/>
          </p:cNvSpPr>
          <p:nvPr/>
        </p:nvSpPr>
        <p:spPr bwMode="auto">
          <a:xfrm>
            <a:off x="8643936" y="2164150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47" name="Oval 16"/>
          <p:cNvSpPr>
            <a:spLocks noChangeArrowheads="1"/>
          </p:cNvSpPr>
          <p:nvPr/>
        </p:nvSpPr>
        <p:spPr bwMode="auto">
          <a:xfrm>
            <a:off x="9996487" y="4000888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8" name="Oval 17"/>
          <p:cNvSpPr>
            <a:spLocks noChangeArrowheads="1"/>
          </p:cNvSpPr>
          <p:nvPr/>
        </p:nvSpPr>
        <p:spPr bwMode="auto">
          <a:xfrm>
            <a:off x="7710487" y="3696088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" name="Oval 21"/>
          <p:cNvSpPr>
            <a:spLocks noChangeArrowheads="1"/>
          </p:cNvSpPr>
          <p:nvPr/>
        </p:nvSpPr>
        <p:spPr bwMode="auto">
          <a:xfrm>
            <a:off x="8745537" y="1887926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0" name="Oval 27"/>
          <p:cNvSpPr>
            <a:spLocks noChangeArrowheads="1"/>
          </p:cNvSpPr>
          <p:nvPr/>
        </p:nvSpPr>
        <p:spPr bwMode="auto">
          <a:xfrm>
            <a:off x="8091487" y="3010288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51" name="Picture 29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86686" y="2934087"/>
            <a:ext cx="192088" cy="160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51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0340815" y="3988386"/>
            <a:ext cx="257496" cy="241101"/>
          </a:xfrm>
          <a:prstGeom prst="rect">
            <a:avLst/>
          </a:prstGeom>
          <a:noFill/>
          <a:ln/>
          <a:effectLst/>
        </p:spPr>
      </p:pic>
      <p:sp>
        <p:nvSpPr>
          <p:cNvPr id="23" name="Oval 22"/>
          <p:cNvSpPr/>
          <p:nvPr/>
        </p:nvSpPr>
        <p:spPr>
          <a:xfrm rot="1372885">
            <a:off x="7314061" y="3092578"/>
            <a:ext cx="3645108" cy="950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20" name="Picture 1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7321711" y="3640526"/>
            <a:ext cx="257817" cy="257817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8593399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23" grpId="0" animBg="1"/>
      <p:bldP spid="2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UCS vs A* Contours</a:t>
            </a: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466725" y="1441451"/>
            <a:ext cx="8229600" cy="524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20484" name="Freeform 88"/>
          <p:cNvSpPr>
            <a:spLocks/>
          </p:cNvSpPr>
          <p:nvPr/>
        </p:nvSpPr>
        <p:spPr bwMode="auto">
          <a:xfrm>
            <a:off x="2895600" y="3169680"/>
            <a:ext cx="2438400" cy="20970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5" name="Freeform 126"/>
          <p:cNvSpPr>
            <a:spLocks/>
          </p:cNvSpPr>
          <p:nvPr/>
        </p:nvSpPr>
        <p:spPr bwMode="auto">
          <a:xfrm>
            <a:off x="3429001" y="3133167"/>
            <a:ext cx="1371555" cy="1598510"/>
          </a:xfrm>
          <a:custGeom>
            <a:avLst/>
            <a:gdLst>
              <a:gd name="T0" fmla="*/ 2147483647 w 769"/>
              <a:gd name="T1" fmla="*/ 0 h 1239"/>
              <a:gd name="T2" fmla="*/ 0 w 769"/>
              <a:gd name="T3" fmla="*/ 2147483647 h 1239"/>
              <a:gd name="T4" fmla="*/ 2147483647 w 769"/>
              <a:gd name="T5" fmla="*/ 2147483647 h 1239"/>
              <a:gd name="T6" fmla="*/ 2147483647 w 769"/>
              <a:gd name="T7" fmla="*/ 2147483647 h 1239"/>
              <a:gd name="T8" fmla="*/ 2147483647 w 769"/>
              <a:gd name="T9" fmla="*/ 2147483647 h 1239"/>
              <a:gd name="T10" fmla="*/ 2147483647 w 769"/>
              <a:gd name="T11" fmla="*/ 2147483647 h 1239"/>
              <a:gd name="T12" fmla="*/ 2147483647 w 769"/>
              <a:gd name="T13" fmla="*/ 2147483647 h 1239"/>
              <a:gd name="T14" fmla="*/ 2147483647 w 769"/>
              <a:gd name="T15" fmla="*/ 0 h 123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69"/>
              <a:gd name="T25" fmla="*/ 0 h 1239"/>
              <a:gd name="T26" fmla="*/ 769 w 769"/>
              <a:gd name="T27" fmla="*/ 1239 h 1239"/>
              <a:gd name="connsiteX0" fmla="*/ 5618 w 11235"/>
              <a:gd name="connsiteY0" fmla="*/ 0 h 10000"/>
              <a:gd name="connsiteX1" fmla="*/ 0 w 11235"/>
              <a:gd name="connsiteY1" fmla="*/ 6199 h 10000"/>
              <a:gd name="connsiteX2" fmla="*/ 1873 w 11235"/>
              <a:gd name="connsiteY2" fmla="*/ 6973 h 10000"/>
              <a:gd name="connsiteX3" fmla="*/ 4993 w 11235"/>
              <a:gd name="connsiteY3" fmla="*/ 7748 h 10000"/>
              <a:gd name="connsiteX4" fmla="*/ 6957 w 11235"/>
              <a:gd name="connsiteY4" fmla="*/ 6538 h 10000"/>
              <a:gd name="connsiteX5" fmla="*/ 9272 w 11235"/>
              <a:gd name="connsiteY5" fmla="*/ 9621 h 10000"/>
              <a:gd name="connsiteX6" fmla="*/ 11235 w 11235"/>
              <a:gd name="connsiteY6" fmla="*/ 6199 h 10000"/>
              <a:gd name="connsiteX7" fmla="*/ 5618 w 11235"/>
              <a:gd name="connsiteY7" fmla="*/ 0 h 10000"/>
              <a:gd name="connsiteX0" fmla="*/ 5618 w 11235"/>
              <a:gd name="connsiteY0" fmla="*/ 0 h 8127"/>
              <a:gd name="connsiteX1" fmla="*/ 0 w 11235"/>
              <a:gd name="connsiteY1" fmla="*/ 6199 h 8127"/>
              <a:gd name="connsiteX2" fmla="*/ 1873 w 11235"/>
              <a:gd name="connsiteY2" fmla="*/ 6973 h 8127"/>
              <a:gd name="connsiteX3" fmla="*/ 4993 w 11235"/>
              <a:gd name="connsiteY3" fmla="*/ 7748 h 8127"/>
              <a:gd name="connsiteX4" fmla="*/ 6957 w 11235"/>
              <a:gd name="connsiteY4" fmla="*/ 6538 h 8127"/>
              <a:gd name="connsiteX5" fmla="*/ 9987 w 11235"/>
              <a:gd name="connsiteY5" fmla="*/ 7748 h 8127"/>
              <a:gd name="connsiteX6" fmla="*/ 11235 w 11235"/>
              <a:gd name="connsiteY6" fmla="*/ 6199 h 8127"/>
              <a:gd name="connsiteX7" fmla="*/ 5618 w 11235"/>
              <a:gd name="connsiteY7" fmla="*/ 0 h 8127"/>
              <a:gd name="connsiteX0" fmla="*/ 5000 w 10000"/>
              <a:gd name="connsiteY0" fmla="*/ 0 h 10000"/>
              <a:gd name="connsiteX1" fmla="*/ 0 w 10000"/>
              <a:gd name="connsiteY1" fmla="*/ 7628 h 10000"/>
              <a:gd name="connsiteX2" fmla="*/ 1667 w 10000"/>
              <a:gd name="connsiteY2" fmla="*/ 9057 h 10000"/>
              <a:gd name="connsiteX3" fmla="*/ 4444 w 10000"/>
              <a:gd name="connsiteY3" fmla="*/ 9534 h 10000"/>
              <a:gd name="connsiteX4" fmla="*/ 6192 w 10000"/>
              <a:gd name="connsiteY4" fmla="*/ 8045 h 10000"/>
              <a:gd name="connsiteX5" fmla="*/ 8889 w 10000"/>
              <a:gd name="connsiteY5" fmla="*/ 9534 h 10000"/>
              <a:gd name="connsiteX6" fmla="*/ 10000 w 10000"/>
              <a:gd name="connsiteY6" fmla="*/ 7628 h 10000"/>
              <a:gd name="connsiteX7" fmla="*/ 5000 w 10000"/>
              <a:gd name="connsiteY7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5000" y="0"/>
                </a:moveTo>
                <a:lnTo>
                  <a:pt x="0" y="7628"/>
                </a:lnTo>
                <a:lnTo>
                  <a:pt x="1667" y="9057"/>
                </a:lnTo>
                <a:cubicBezTo>
                  <a:pt x="1667" y="9057"/>
                  <a:pt x="3611" y="9851"/>
                  <a:pt x="4444" y="9534"/>
                </a:cubicBezTo>
                <a:cubicBezTo>
                  <a:pt x="5197" y="9872"/>
                  <a:pt x="5452" y="8045"/>
                  <a:pt x="6192" y="8045"/>
                </a:cubicBezTo>
                <a:cubicBezTo>
                  <a:pt x="6933" y="8045"/>
                  <a:pt x="8530" y="10000"/>
                  <a:pt x="8889" y="9534"/>
                </a:cubicBezTo>
                <a:cubicBezTo>
                  <a:pt x="9537" y="8819"/>
                  <a:pt x="9514" y="8243"/>
                  <a:pt x="10000" y="7628"/>
                </a:cubicBezTo>
                <a:lnTo>
                  <a:pt x="5000" y="0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6" name="Oval 89"/>
          <p:cNvSpPr>
            <a:spLocks noChangeArrowheads="1"/>
          </p:cNvSpPr>
          <p:nvPr/>
        </p:nvSpPr>
        <p:spPr bwMode="auto">
          <a:xfrm>
            <a:off x="3789364" y="352527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7" name="Oval 90"/>
          <p:cNvSpPr>
            <a:spLocks noChangeArrowheads="1"/>
          </p:cNvSpPr>
          <p:nvPr/>
        </p:nvSpPr>
        <p:spPr bwMode="auto">
          <a:xfrm>
            <a:off x="4265613" y="3515755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8" name="Text Box 91"/>
          <p:cNvSpPr txBox="1">
            <a:spLocks noChangeArrowheads="1"/>
          </p:cNvSpPr>
          <p:nvPr/>
        </p:nvSpPr>
        <p:spPr bwMode="auto">
          <a:xfrm>
            <a:off x="3919539" y="3376055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0489" name="Freeform 92"/>
          <p:cNvSpPr>
            <a:spLocks/>
          </p:cNvSpPr>
          <p:nvPr/>
        </p:nvSpPr>
        <p:spPr bwMode="auto">
          <a:xfrm>
            <a:off x="3902075" y="3330017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0" name="Text Box 93"/>
          <p:cNvSpPr txBox="1">
            <a:spLocks noChangeArrowheads="1"/>
          </p:cNvSpPr>
          <p:nvPr/>
        </p:nvSpPr>
        <p:spPr bwMode="auto">
          <a:xfrm>
            <a:off x="4303713" y="3128406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b</a:t>
            </a:r>
          </a:p>
        </p:txBody>
      </p:sp>
      <p:sp>
        <p:nvSpPr>
          <p:cNvPr id="20491" name="Oval 95"/>
          <p:cNvSpPr>
            <a:spLocks noChangeArrowheads="1"/>
          </p:cNvSpPr>
          <p:nvPr/>
        </p:nvSpPr>
        <p:spPr bwMode="auto">
          <a:xfrm>
            <a:off x="3962401" y="4546041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2" name="Oval 99"/>
          <p:cNvSpPr>
            <a:spLocks noChangeArrowheads="1"/>
          </p:cNvSpPr>
          <p:nvPr/>
        </p:nvSpPr>
        <p:spPr bwMode="auto">
          <a:xfrm>
            <a:off x="4021139" y="3099830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3" name="Freeform 109"/>
          <p:cNvSpPr>
            <a:spLocks/>
          </p:cNvSpPr>
          <p:nvPr/>
        </p:nvSpPr>
        <p:spPr bwMode="auto">
          <a:xfrm>
            <a:off x="7010400" y="3134755"/>
            <a:ext cx="2438400" cy="2132012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4" name="Freeform 127"/>
          <p:cNvSpPr>
            <a:spLocks/>
          </p:cNvSpPr>
          <p:nvPr/>
        </p:nvSpPr>
        <p:spPr bwMode="auto">
          <a:xfrm>
            <a:off x="7848610" y="3133166"/>
            <a:ext cx="762001" cy="1524000"/>
          </a:xfrm>
          <a:custGeom>
            <a:avLst/>
            <a:gdLst>
              <a:gd name="T0" fmla="*/ 2147483647 w 591"/>
              <a:gd name="T1" fmla="*/ 0 h 960"/>
              <a:gd name="T2" fmla="*/ 0 w 591"/>
              <a:gd name="T3" fmla="*/ 2147483647 h 960"/>
              <a:gd name="T4" fmla="*/ 2147483647 w 591"/>
              <a:gd name="T5" fmla="*/ 2147483647 h 960"/>
              <a:gd name="T6" fmla="*/ 2147483647 w 591"/>
              <a:gd name="T7" fmla="*/ 2147483647 h 960"/>
              <a:gd name="T8" fmla="*/ 2147483647 w 591"/>
              <a:gd name="T9" fmla="*/ 2147483647 h 960"/>
              <a:gd name="T10" fmla="*/ 2147483647 w 591"/>
              <a:gd name="T11" fmla="*/ 2147483647 h 960"/>
              <a:gd name="T12" fmla="*/ 2147483647 w 591"/>
              <a:gd name="T13" fmla="*/ 0 h 9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91"/>
              <a:gd name="T22" fmla="*/ 0 h 960"/>
              <a:gd name="T23" fmla="*/ 591 w 591"/>
              <a:gd name="T24" fmla="*/ 960 h 960"/>
              <a:gd name="connsiteX0" fmla="*/ 5110 w 9171"/>
              <a:gd name="connsiteY0" fmla="*/ 0 h 10000"/>
              <a:gd name="connsiteX1" fmla="*/ 0 w 9171"/>
              <a:gd name="connsiteY1" fmla="*/ 5510 h 10000"/>
              <a:gd name="connsiteX2" fmla="*/ 2843 w 9171"/>
              <a:gd name="connsiteY2" fmla="*/ 7052 h 10000"/>
              <a:gd name="connsiteX3" fmla="*/ 4298 w 9171"/>
              <a:gd name="connsiteY3" fmla="*/ 10000 h 10000"/>
              <a:gd name="connsiteX4" fmla="*/ 6633 w 9171"/>
              <a:gd name="connsiteY4" fmla="*/ 6573 h 10000"/>
              <a:gd name="connsiteX5" fmla="*/ 9171 w 9171"/>
              <a:gd name="connsiteY5" fmla="*/ 4500 h 10000"/>
              <a:gd name="connsiteX6" fmla="*/ 5110 w 9171"/>
              <a:gd name="connsiteY6" fmla="*/ 0 h 10000"/>
              <a:gd name="connsiteX0" fmla="*/ 5572 w 10000"/>
              <a:gd name="connsiteY0" fmla="*/ 0 h 10000"/>
              <a:gd name="connsiteX1" fmla="*/ 0 w 10000"/>
              <a:gd name="connsiteY1" fmla="*/ 5510 h 10000"/>
              <a:gd name="connsiteX2" fmla="*/ 2915 w 10000"/>
              <a:gd name="connsiteY2" fmla="*/ 7500 h 10000"/>
              <a:gd name="connsiteX3" fmla="*/ 4687 w 10000"/>
              <a:gd name="connsiteY3" fmla="*/ 10000 h 10000"/>
              <a:gd name="connsiteX4" fmla="*/ 7233 w 10000"/>
              <a:gd name="connsiteY4" fmla="*/ 6573 h 10000"/>
              <a:gd name="connsiteX5" fmla="*/ 10000 w 10000"/>
              <a:gd name="connsiteY5" fmla="*/ 4500 h 10000"/>
              <a:gd name="connsiteX6" fmla="*/ 5572 w 10000"/>
              <a:gd name="connsiteY6" fmla="*/ 0 h 10000"/>
              <a:gd name="connsiteX0" fmla="*/ 4428 w 8856"/>
              <a:gd name="connsiteY0" fmla="*/ 0 h 10000"/>
              <a:gd name="connsiteX1" fmla="*/ 0 w 8856"/>
              <a:gd name="connsiteY1" fmla="*/ 4500 h 10000"/>
              <a:gd name="connsiteX2" fmla="*/ 1771 w 8856"/>
              <a:gd name="connsiteY2" fmla="*/ 7500 h 10000"/>
              <a:gd name="connsiteX3" fmla="*/ 3543 w 8856"/>
              <a:gd name="connsiteY3" fmla="*/ 10000 h 10000"/>
              <a:gd name="connsiteX4" fmla="*/ 6089 w 8856"/>
              <a:gd name="connsiteY4" fmla="*/ 6573 h 10000"/>
              <a:gd name="connsiteX5" fmla="*/ 8856 w 8856"/>
              <a:gd name="connsiteY5" fmla="*/ 4500 h 10000"/>
              <a:gd name="connsiteX6" fmla="*/ 4428 w 8856"/>
              <a:gd name="connsiteY6" fmla="*/ 0 h 10000"/>
              <a:gd name="connsiteX0" fmla="*/ 5000 w 10000"/>
              <a:gd name="connsiteY0" fmla="*/ 0 h 10000"/>
              <a:gd name="connsiteX1" fmla="*/ 0 w 10000"/>
              <a:gd name="connsiteY1" fmla="*/ 4500 h 10000"/>
              <a:gd name="connsiteX2" fmla="*/ 2000 w 10000"/>
              <a:gd name="connsiteY2" fmla="*/ 6500 h 10000"/>
              <a:gd name="connsiteX3" fmla="*/ 4001 w 10000"/>
              <a:gd name="connsiteY3" fmla="*/ 10000 h 10000"/>
              <a:gd name="connsiteX4" fmla="*/ 6876 w 10000"/>
              <a:gd name="connsiteY4" fmla="*/ 6573 h 10000"/>
              <a:gd name="connsiteX5" fmla="*/ 10000 w 10000"/>
              <a:gd name="connsiteY5" fmla="*/ 4500 h 10000"/>
              <a:gd name="connsiteX6" fmla="*/ 5000 w 10000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5000" y="0"/>
                </a:moveTo>
                <a:cubicBezTo>
                  <a:pt x="3166" y="1479"/>
                  <a:pt x="3041" y="1792"/>
                  <a:pt x="0" y="4500"/>
                </a:cubicBezTo>
                <a:cubicBezTo>
                  <a:pt x="958" y="5511"/>
                  <a:pt x="1145" y="5740"/>
                  <a:pt x="2000" y="6500"/>
                </a:cubicBezTo>
                <a:cubicBezTo>
                  <a:pt x="2000" y="6500"/>
                  <a:pt x="2416" y="8542"/>
                  <a:pt x="4001" y="10000"/>
                </a:cubicBezTo>
                <a:cubicBezTo>
                  <a:pt x="6021" y="8490"/>
                  <a:pt x="5875" y="7490"/>
                  <a:pt x="6876" y="6573"/>
                </a:cubicBezTo>
                <a:cubicBezTo>
                  <a:pt x="7875" y="5656"/>
                  <a:pt x="9125" y="5146"/>
                  <a:pt x="10000" y="4500"/>
                </a:cubicBezTo>
                <a:cubicBezTo>
                  <a:pt x="7000" y="1750"/>
                  <a:pt x="6250" y="1125"/>
                  <a:pt x="5000" y="0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5" name="Oval 110"/>
          <p:cNvSpPr>
            <a:spLocks noChangeArrowheads="1"/>
          </p:cNvSpPr>
          <p:nvPr/>
        </p:nvSpPr>
        <p:spPr bwMode="auto">
          <a:xfrm>
            <a:off x="7904164" y="3490355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6" name="Oval 111"/>
          <p:cNvSpPr>
            <a:spLocks noChangeArrowheads="1"/>
          </p:cNvSpPr>
          <p:nvPr/>
        </p:nvSpPr>
        <p:spPr bwMode="auto">
          <a:xfrm>
            <a:off x="8380413" y="3480830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7" name="Text Box 112"/>
          <p:cNvSpPr txBox="1">
            <a:spLocks noChangeArrowheads="1"/>
          </p:cNvSpPr>
          <p:nvPr/>
        </p:nvSpPr>
        <p:spPr bwMode="auto">
          <a:xfrm>
            <a:off x="8034339" y="3341130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0498" name="Freeform 113"/>
          <p:cNvSpPr>
            <a:spLocks/>
          </p:cNvSpPr>
          <p:nvPr/>
        </p:nvSpPr>
        <p:spPr bwMode="auto">
          <a:xfrm>
            <a:off x="8016875" y="3295092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9" name="Text Box 114"/>
          <p:cNvSpPr txBox="1">
            <a:spLocks noChangeArrowheads="1"/>
          </p:cNvSpPr>
          <p:nvPr/>
        </p:nvSpPr>
        <p:spPr bwMode="auto">
          <a:xfrm>
            <a:off x="8418513" y="3093480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b</a:t>
            </a:r>
          </a:p>
        </p:txBody>
      </p:sp>
      <p:sp>
        <p:nvSpPr>
          <p:cNvPr id="20500" name="Oval 116"/>
          <p:cNvSpPr>
            <a:spLocks noChangeArrowheads="1"/>
          </p:cNvSpPr>
          <p:nvPr/>
        </p:nvSpPr>
        <p:spPr bwMode="auto">
          <a:xfrm>
            <a:off x="8135939" y="3064905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501" name="Oval 115"/>
          <p:cNvSpPr>
            <a:spLocks noChangeArrowheads="1"/>
          </p:cNvSpPr>
          <p:nvPr/>
        </p:nvSpPr>
        <p:spPr bwMode="auto">
          <a:xfrm>
            <a:off x="8077201" y="4511117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502" name="Text Box 123"/>
          <p:cNvSpPr txBox="1">
            <a:spLocks noChangeArrowheads="1"/>
          </p:cNvSpPr>
          <p:nvPr/>
        </p:nvSpPr>
        <p:spPr bwMode="auto">
          <a:xfrm>
            <a:off x="2971800" y="2142567"/>
            <a:ext cx="2286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Calibri"/>
                <a:cs typeface="Calibri"/>
              </a:rPr>
              <a:t>Uniform-Cost</a:t>
            </a:r>
          </a:p>
        </p:txBody>
      </p:sp>
      <p:sp>
        <p:nvSpPr>
          <p:cNvPr id="20503" name="Text Box 124"/>
          <p:cNvSpPr txBox="1">
            <a:spLocks noChangeArrowheads="1"/>
          </p:cNvSpPr>
          <p:nvPr/>
        </p:nvSpPr>
        <p:spPr bwMode="auto">
          <a:xfrm>
            <a:off x="8001000" y="2142567"/>
            <a:ext cx="60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Calibri"/>
                <a:cs typeface="Calibri"/>
              </a:rPr>
              <a:t>A*</a:t>
            </a:r>
          </a:p>
        </p:txBody>
      </p:sp>
    </p:spTree>
    <p:extLst>
      <p:ext uri="{BB962C8B-B14F-4D97-AF65-F5344CB8AC3E}">
        <p14:creationId xmlns:p14="http://schemas.microsoft.com/office/powerpoint/2010/main" val="31698522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14"/>
          <p:cNvSpPr>
            <a:spLocks noChangeArrowheads="1"/>
          </p:cNvSpPr>
          <p:nvPr/>
        </p:nvSpPr>
        <p:spPr bwMode="auto">
          <a:xfrm>
            <a:off x="9005887" y="5029202"/>
            <a:ext cx="1284288" cy="627063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07" name="Oval 8"/>
          <p:cNvSpPr>
            <a:spLocks noChangeArrowheads="1"/>
          </p:cNvSpPr>
          <p:nvPr/>
        </p:nvSpPr>
        <p:spPr bwMode="auto">
          <a:xfrm>
            <a:off x="8396287" y="1828800"/>
            <a:ext cx="1912939" cy="1771651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UCS </a:t>
            </a:r>
            <a:r>
              <a:rPr lang="en-US" dirty="0" err="1">
                <a:latin typeface="Calibri"/>
                <a:cs typeface="Calibri"/>
              </a:rPr>
              <a:t>vs</a:t>
            </a:r>
            <a:r>
              <a:rPr lang="en-US" dirty="0">
                <a:latin typeface="Calibri"/>
                <a:cs typeface="Calibri"/>
              </a:rPr>
              <a:t> A* Contours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112403"/>
            <a:ext cx="6705600" cy="4525963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Uniform-cost expands equally in all “directions”</a:t>
            </a: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A* expands mainly toward the goal, but does hedge its bets to ensure optimality</a:t>
            </a:r>
          </a:p>
        </p:txBody>
      </p:sp>
      <p:sp>
        <p:nvSpPr>
          <p:cNvPr id="21510" name="Oval 4"/>
          <p:cNvSpPr>
            <a:spLocks noChangeArrowheads="1"/>
          </p:cNvSpPr>
          <p:nvPr/>
        </p:nvSpPr>
        <p:spPr bwMode="auto">
          <a:xfrm>
            <a:off x="9299575" y="2605089"/>
            <a:ext cx="163512" cy="153987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11" name="Text Box 5"/>
          <p:cNvSpPr txBox="1">
            <a:spLocks noChangeArrowheads="1"/>
          </p:cNvSpPr>
          <p:nvPr/>
        </p:nvSpPr>
        <p:spPr bwMode="auto">
          <a:xfrm>
            <a:off x="8534400" y="2720977"/>
            <a:ext cx="9144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Start</a:t>
            </a:r>
          </a:p>
        </p:txBody>
      </p:sp>
      <p:sp>
        <p:nvSpPr>
          <p:cNvPr id="21512" name="Oval 6"/>
          <p:cNvSpPr>
            <a:spLocks noChangeArrowheads="1"/>
          </p:cNvSpPr>
          <p:nvPr/>
        </p:nvSpPr>
        <p:spPr bwMode="auto">
          <a:xfrm>
            <a:off x="10226675" y="2627313"/>
            <a:ext cx="163512" cy="153987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13" name="Text Box 7"/>
          <p:cNvSpPr txBox="1">
            <a:spLocks noChangeArrowheads="1"/>
          </p:cNvSpPr>
          <p:nvPr/>
        </p:nvSpPr>
        <p:spPr bwMode="auto">
          <a:xfrm>
            <a:off x="10287000" y="2744789"/>
            <a:ext cx="9144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Calibri"/>
                <a:cs typeface="Calibri"/>
              </a:rPr>
              <a:t>Goal</a:t>
            </a:r>
          </a:p>
        </p:txBody>
      </p:sp>
      <p:sp>
        <p:nvSpPr>
          <p:cNvPr id="21514" name="Oval 9"/>
          <p:cNvSpPr>
            <a:spLocks noChangeArrowheads="1"/>
          </p:cNvSpPr>
          <p:nvPr/>
        </p:nvSpPr>
        <p:spPr bwMode="auto">
          <a:xfrm>
            <a:off x="8931276" y="2263775"/>
            <a:ext cx="869951" cy="869951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15" name="Oval 10"/>
          <p:cNvSpPr>
            <a:spLocks noChangeArrowheads="1"/>
          </p:cNvSpPr>
          <p:nvPr/>
        </p:nvSpPr>
        <p:spPr bwMode="auto">
          <a:xfrm>
            <a:off x="9234488" y="5270501"/>
            <a:ext cx="163513" cy="15398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16" name="Text Box 11"/>
          <p:cNvSpPr txBox="1">
            <a:spLocks noChangeArrowheads="1"/>
          </p:cNvSpPr>
          <p:nvPr/>
        </p:nvSpPr>
        <p:spPr bwMode="auto">
          <a:xfrm>
            <a:off x="8382000" y="5410200"/>
            <a:ext cx="9144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Start</a:t>
            </a:r>
          </a:p>
        </p:txBody>
      </p:sp>
      <p:sp>
        <p:nvSpPr>
          <p:cNvPr id="21517" name="Oval 12"/>
          <p:cNvSpPr>
            <a:spLocks noChangeArrowheads="1"/>
          </p:cNvSpPr>
          <p:nvPr/>
        </p:nvSpPr>
        <p:spPr bwMode="auto">
          <a:xfrm>
            <a:off x="10213975" y="5257801"/>
            <a:ext cx="163512" cy="15398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18" name="Text Box 13"/>
          <p:cNvSpPr txBox="1">
            <a:spLocks noChangeArrowheads="1"/>
          </p:cNvSpPr>
          <p:nvPr/>
        </p:nvSpPr>
        <p:spPr bwMode="auto">
          <a:xfrm>
            <a:off x="10221912" y="5405737"/>
            <a:ext cx="9144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Goal</a:t>
            </a:r>
          </a:p>
        </p:txBody>
      </p:sp>
      <p:sp>
        <p:nvSpPr>
          <p:cNvPr id="21519" name="Oval 15"/>
          <p:cNvSpPr>
            <a:spLocks noChangeArrowheads="1"/>
          </p:cNvSpPr>
          <p:nvPr/>
        </p:nvSpPr>
        <p:spPr bwMode="auto">
          <a:xfrm>
            <a:off x="9126537" y="5105400"/>
            <a:ext cx="86995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50512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Quiz– UCS, Greedy, or A*</a:t>
            </a:r>
          </a:p>
        </p:txBody>
      </p:sp>
      <p:pic>
        <p:nvPicPr>
          <p:cNvPr id="3" name="Empty-UC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60186" y="1143001"/>
            <a:ext cx="6271629" cy="52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9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Quiz– UCS, Greedy, or A*</a:t>
            </a:r>
          </a:p>
        </p:txBody>
      </p:sp>
      <p:pic>
        <p:nvPicPr>
          <p:cNvPr id="3" name="Empty-greed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60185" y="1143000"/>
            <a:ext cx="6271631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8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Quiz– UCS, Greedy, or A*</a:t>
            </a:r>
          </a:p>
        </p:txBody>
      </p:sp>
      <p:pic>
        <p:nvPicPr>
          <p:cNvPr id="3" name="Empty-asta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60186" y="1143001"/>
            <a:ext cx="6271628" cy="52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Quiz– UCS, Greedy, or A*</a:t>
            </a:r>
          </a:p>
        </p:txBody>
      </p:sp>
      <p:pic>
        <p:nvPicPr>
          <p:cNvPr id="3" name="ContoursPacmanSmallMaze-asta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09700" y="1143000"/>
            <a:ext cx="9372600" cy="527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5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r>
              <a:rPr lang="en-US" dirty="0"/>
              <a:t>Comparison</a:t>
            </a:r>
          </a:p>
        </p:txBody>
      </p:sp>
      <p:pic>
        <p:nvPicPr>
          <p:cNvPr id="4" name="Picture 3" descr="greedy_pacm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72380"/>
            <a:ext cx="3657600" cy="2050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7" descr="uniform_pacm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372380"/>
            <a:ext cx="3621881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3" descr="astar_pacman.jpg"/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695" y="2372380"/>
            <a:ext cx="351650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43000" y="5039380"/>
            <a:ext cx="1249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Greedy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05400" y="5039380"/>
            <a:ext cx="2121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Uniform Cost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53600" y="5039380"/>
            <a:ext cx="571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A*</a:t>
            </a:r>
          </a:p>
        </p:txBody>
      </p:sp>
    </p:spTree>
    <p:extLst>
      <p:ext uri="{BB962C8B-B14F-4D97-AF65-F5344CB8AC3E}">
        <p14:creationId xmlns:p14="http://schemas.microsoft.com/office/powerpoint/2010/main" val="12486944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Applications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Video games</a:t>
            </a:r>
          </a:p>
          <a:p>
            <a:pPr eaLnBrk="1" hangingPunct="1"/>
            <a:r>
              <a:rPr lang="en-US" dirty="0"/>
              <a:t>pathfinding/routing problems</a:t>
            </a:r>
          </a:p>
          <a:p>
            <a:pPr eaLnBrk="1" hangingPunct="1"/>
            <a:r>
              <a:rPr lang="en-US" dirty="0"/>
              <a:t>Resource planning problems</a:t>
            </a:r>
          </a:p>
          <a:p>
            <a:pPr eaLnBrk="1" hangingPunct="1"/>
            <a:r>
              <a:rPr lang="en-US" dirty="0"/>
              <a:t>Robot motion planning</a:t>
            </a:r>
          </a:p>
          <a:p>
            <a:pPr eaLnBrk="1" hangingPunct="1"/>
            <a:r>
              <a:rPr lang="en-US" dirty="0"/>
              <a:t>Language analysis</a:t>
            </a:r>
          </a:p>
          <a:p>
            <a:pPr eaLnBrk="1" hangingPunct="1"/>
            <a:r>
              <a:rPr lang="en-US" dirty="0"/>
              <a:t>Machine translation</a:t>
            </a:r>
          </a:p>
          <a:p>
            <a:pPr eaLnBrk="1" hangingPunct="1"/>
            <a:r>
              <a:rPr lang="en-US" dirty="0"/>
              <a:t>Speech recognition</a:t>
            </a:r>
          </a:p>
          <a:p>
            <a:pPr eaLnBrk="1" hangingPunct="1"/>
            <a:r>
              <a:rPr lang="en-US" dirty="0"/>
              <a:t>…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8966" y="1524000"/>
            <a:ext cx="5089634" cy="4275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10496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of Demo </a:t>
            </a:r>
            <a:r>
              <a:rPr lang="en-US" dirty="0" err="1"/>
              <a:t>Pacman</a:t>
            </a:r>
            <a:r>
              <a:rPr lang="en-US" dirty="0"/>
              <a:t> (Tiny Maze) – UCS / A*</a:t>
            </a:r>
          </a:p>
        </p:txBody>
      </p:sp>
      <p:pic>
        <p:nvPicPr>
          <p:cNvPr id="5" name="Lecture3-demo6-tiny-ucs-astar-pacman-v2.wmv">
            <a:hlinkClick r:id="" action="ppaction://media"/>
            <a:extLst>
              <a:ext uri="{FF2B5EF4-FFF2-40B4-BE49-F238E27FC236}">
                <a16:creationId xmlns:a16="http://schemas.microsoft.com/office/drawing/2014/main" id="{10293531-4C3B-9B47-8F9B-7D1D239509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03960" y="1143000"/>
            <a:ext cx="978408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69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838200" y="221689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/>
              <a:t>Quiz: which algorithm is used </a:t>
            </a:r>
            <a:r>
              <a:rPr lang="en-US" sz="3200" dirty="0"/>
              <a:t>(UCS, BFS, DFS, Greedy, A*)</a:t>
            </a:r>
            <a:endParaRPr lang="en-US" sz="3600" dirty="0"/>
          </a:p>
        </p:txBody>
      </p:sp>
      <p:pic>
        <p:nvPicPr>
          <p:cNvPr id="4" name="Lecture3-demo7-search-demo-costs-v2.wmv">
            <a:hlinkClick r:id="" action="ppaction://media"/>
            <a:extLst>
              <a:ext uri="{FF2B5EF4-FFF2-40B4-BE49-F238E27FC236}">
                <a16:creationId xmlns:a16="http://schemas.microsoft.com/office/drawing/2014/main" id="{9C691BA8-89E2-B744-9C16-E27863AC6D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015" y="1295400"/>
            <a:ext cx="991997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231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Heuristics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1600200"/>
            <a:ext cx="5714999" cy="4585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24467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Creating Admissible Heuristics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83611"/>
            <a:ext cx="10972800" cy="4899751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800" dirty="0"/>
              <a:t>Most of the work in solving hard search problems optimally is in coming up with admissible heuristics</a:t>
            </a:r>
          </a:p>
          <a:p>
            <a:pPr lvl="3"/>
            <a:endParaRPr lang="en-US" sz="1600" dirty="0"/>
          </a:p>
          <a:p>
            <a:pPr eaLnBrk="1" hangingPunct="1"/>
            <a:r>
              <a:rPr lang="en-US" sz="2800" dirty="0"/>
              <a:t>Often, admissible heuristics are solutions to </a:t>
            </a:r>
            <a:r>
              <a:rPr lang="en-US" sz="2800" i="1" dirty="0"/>
              <a:t>relaxed problems, </a:t>
            </a:r>
            <a:r>
              <a:rPr lang="en-US" sz="2800" dirty="0"/>
              <a:t>where new actions are available</a:t>
            </a:r>
            <a:endParaRPr lang="en-US" sz="2800" i="1" dirty="0"/>
          </a:p>
          <a:p>
            <a:pPr lvl="2"/>
            <a:endParaRPr lang="en-US" sz="2000" i="1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Inadmissible heuristics are often useful too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553200" y="3919078"/>
            <a:ext cx="3657600" cy="1643522"/>
            <a:chOff x="5067016" y="4038600"/>
            <a:chExt cx="2663541" cy="1197700"/>
          </a:xfrm>
        </p:grpSpPr>
        <p:pic>
          <p:nvPicPr>
            <p:cNvPr id="22536" name="Picture 2" descr="Z:\Shared with PC\smallMaze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67016" y="4038600"/>
              <a:ext cx="2663541" cy="119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" name="Straight Arrow Connector 11"/>
            <p:cNvCxnSpPr/>
            <p:nvPr/>
          </p:nvCxnSpPr>
          <p:spPr bwMode="auto">
            <a:xfrm rot="10800000" flipV="1">
              <a:off x="5236861" y="4473838"/>
              <a:ext cx="1125417" cy="1906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538" name="TextBox 17"/>
            <p:cNvSpPr txBox="1">
              <a:spLocks noChangeArrowheads="1"/>
            </p:cNvSpPr>
            <p:nvPr/>
          </p:nvSpPr>
          <p:spPr bwMode="auto">
            <a:xfrm>
              <a:off x="5388658" y="4569096"/>
              <a:ext cx="399537" cy="381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C00000"/>
                  </a:solidFill>
                  <a:latin typeface="Calibri"/>
                  <a:cs typeface="Calibri"/>
                </a:rPr>
                <a:t>15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rot="5400000">
              <a:off x="4931082" y="4797091"/>
              <a:ext cx="609969" cy="1588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2438400" y="3886200"/>
            <a:ext cx="2819399" cy="1786100"/>
            <a:chOff x="2743201" y="4111625"/>
            <a:chExt cx="2170113" cy="1374775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r="22440"/>
            <a:stretch>
              <a:fillRect/>
            </a:stretch>
          </p:blipFill>
          <p:spPr bwMode="auto">
            <a:xfrm>
              <a:off x="2743201" y="4111625"/>
              <a:ext cx="2170113" cy="137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2895600" y="4492623"/>
              <a:ext cx="1295400" cy="6858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752600" y="4191000"/>
            <a:ext cx="9906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libri"/>
                <a:cs typeface="Calibri"/>
              </a:rPr>
              <a:t>366</a:t>
            </a:r>
          </a:p>
        </p:txBody>
      </p:sp>
    </p:spTree>
    <p:extLst>
      <p:ext uri="{BB962C8B-B14F-4D97-AF65-F5344CB8AC3E}">
        <p14:creationId xmlns:p14="http://schemas.microsoft.com/office/powerpoint/2010/main" val="114209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8 Puzzle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836461"/>
            <a:ext cx="6781800" cy="1630363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What are the states?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How many states?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What are the actions?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Branching factor?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Action costs?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424733" y="838200"/>
            <a:ext cx="5338267" cy="4584642"/>
            <a:chOff x="6387246" y="1371600"/>
            <a:chExt cx="6033354" cy="5181600"/>
          </a:xfrm>
        </p:grpSpPr>
        <p:pic>
          <p:nvPicPr>
            <p:cNvPr id="1945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87246" y="1371600"/>
              <a:ext cx="5789731" cy="4838698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10515600" y="4724400"/>
              <a:ext cx="1905000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4618" y="1560846"/>
            <a:ext cx="2969363" cy="254342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219200" y="4074461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Start State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25000" y="4074461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Goal State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8745" y="1560123"/>
            <a:ext cx="3044108" cy="254487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019800" y="4074461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Actions</a:t>
            </a:r>
          </a:p>
        </p:txBody>
      </p:sp>
    </p:spTree>
    <p:extLst>
      <p:ext uri="{BB962C8B-B14F-4D97-AF65-F5344CB8AC3E}">
        <p14:creationId xmlns:p14="http://schemas.microsoft.com/office/powerpoint/2010/main" val="398340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8 Puzzle I</a:t>
            </a:r>
          </a:p>
        </p:txBody>
      </p:sp>
      <p:sp>
        <p:nvSpPr>
          <p:cNvPr id="8192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38836"/>
            <a:ext cx="63246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Heuristic: Number of tiles misplaced</a:t>
            </a:r>
          </a:p>
          <a:p>
            <a:pPr eaLnBrk="1" hangingPunct="1"/>
            <a:r>
              <a:rPr lang="en-US" sz="2800" dirty="0"/>
              <a:t>Why is it admissible?</a:t>
            </a:r>
          </a:p>
          <a:p>
            <a:pPr eaLnBrk="1" hangingPunct="1"/>
            <a:r>
              <a:rPr lang="en-US" sz="2800" dirty="0"/>
              <a:t>h(start) =</a:t>
            </a:r>
          </a:p>
          <a:p>
            <a:pPr eaLnBrk="1" hangingPunct="1"/>
            <a:r>
              <a:rPr lang="en-US" sz="2800" dirty="0"/>
              <a:t>This is a </a:t>
            </a:r>
            <a:r>
              <a:rPr lang="en-US" sz="2800" i="1" dirty="0"/>
              <a:t>relaxed-problem</a:t>
            </a:r>
            <a:r>
              <a:rPr lang="en-US" sz="2800" dirty="0"/>
              <a:t> heuristic</a:t>
            </a:r>
          </a:p>
        </p:txBody>
      </p:sp>
      <p:sp>
        <p:nvSpPr>
          <p:cNvPr id="819206" name="Text Box 6"/>
          <p:cNvSpPr txBox="1">
            <a:spLocks noChangeArrowheads="1"/>
          </p:cNvSpPr>
          <p:nvPr/>
        </p:nvSpPr>
        <p:spPr bwMode="auto">
          <a:xfrm>
            <a:off x="2238720" y="2369411"/>
            <a:ext cx="9906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accent2"/>
                </a:solidFill>
                <a:latin typeface="Calibri" pitchFamily="34" charset="0"/>
              </a:rPr>
              <a:t>8</a:t>
            </a:r>
          </a:p>
        </p:txBody>
      </p:sp>
      <p:graphicFrame>
        <p:nvGraphicFramePr>
          <p:cNvPr id="819294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543508"/>
              </p:ext>
            </p:extLst>
          </p:nvPr>
        </p:nvGraphicFramePr>
        <p:xfrm>
          <a:off x="6400800" y="4256013"/>
          <a:ext cx="5029200" cy="2212023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Average nodes expanded when the optimal path has…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…4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…8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…12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UCS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112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6,300</a:t>
                      </a:r>
                      <a:endParaRPr kumimoji="0" lang="en-US" sz="2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3.6 x 10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TILES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227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890" y="3632907"/>
            <a:ext cx="5510086" cy="3138194"/>
          </a:xfrm>
          <a:prstGeom prst="rect">
            <a:avLst/>
          </a:prstGeom>
          <a:noFill/>
        </p:spPr>
      </p:pic>
      <p:grpSp>
        <p:nvGrpSpPr>
          <p:cNvPr id="11" name="Group 10"/>
          <p:cNvGrpSpPr/>
          <p:nvPr/>
        </p:nvGrpSpPr>
        <p:grpSpPr>
          <a:xfrm>
            <a:off x="6611040" y="1561074"/>
            <a:ext cx="5333998" cy="2536188"/>
            <a:chOff x="533401" y="1219446"/>
            <a:chExt cx="6113461" cy="290680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3401" y="1219446"/>
              <a:ext cx="6113461" cy="2544905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1259591" y="3639596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Calibri" pitchFamily="34" charset="0"/>
                </a:rPr>
                <a:t>Start State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376148" y="3664585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Calibri" pitchFamily="34" charset="0"/>
                </a:rPr>
                <a:t>Goal State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067800" y="65532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alibri" pitchFamily="34" charset="0"/>
              </a:rPr>
              <a:t>Statistics by Andrew Moore</a:t>
            </a:r>
          </a:p>
        </p:txBody>
      </p:sp>
    </p:spTree>
    <p:extLst>
      <p:ext uri="{BB962C8B-B14F-4D97-AF65-F5344CB8AC3E}">
        <p14:creationId xmlns:p14="http://schemas.microsoft.com/office/powerpoint/2010/main" val="388656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06" grpId="0"/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8 Puzzle II</a:t>
            </a:r>
          </a:p>
        </p:txBody>
      </p:sp>
      <p:sp>
        <p:nvSpPr>
          <p:cNvPr id="8130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5867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What if we had an easier 8-puzzle where any tile could slide any direction at any time, ignoring other tiles?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Total </a:t>
            </a:r>
            <a:r>
              <a:rPr lang="en-US" sz="2400" i="1" dirty="0"/>
              <a:t>Manhattan </a:t>
            </a:r>
            <a:r>
              <a:rPr lang="en-US" sz="2400" dirty="0"/>
              <a:t>distance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Why is it admissible?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h(start) =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</p:txBody>
      </p:sp>
      <p:sp>
        <p:nvSpPr>
          <p:cNvPr id="813061" name="Text Box 5"/>
          <p:cNvSpPr txBox="1">
            <a:spLocks noChangeArrowheads="1"/>
          </p:cNvSpPr>
          <p:nvPr/>
        </p:nvSpPr>
        <p:spPr bwMode="auto">
          <a:xfrm>
            <a:off x="2157602" y="4968875"/>
            <a:ext cx="48006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accent2"/>
                </a:solidFill>
                <a:latin typeface="Calibri" pitchFamily="34" charset="0"/>
              </a:rPr>
              <a:t>3 + 1 + 2 + … = 18</a:t>
            </a:r>
          </a:p>
        </p:txBody>
      </p:sp>
      <p:graphicFrame>
        <p:nvGraphicFramePr>
          <p:cNvPr id="813133" name="Group 77"/>
          <p:cNvGraphicFramePr>
            <a:graphicFrameLocks noGrp="1"/>
          </p:cNvGraphicFramePr>
          <p:nvPr/>
        </p:nvGraphicFramePr>
        <p:xfrm>
          <a:off x="5791200" y="4267200"/>
          <a:ext cx="5891629" cy="2252471"/>
        </p:xfrm>
        <a:graphic>
          <a:graphicData uri="http://schemas.openxmlformats.org/drawingml/2006/table">
            <a:tbl>
              <a:tblPr/>
              <a:tblGrid>
                <a:gridCol w="1853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Average nodes expanded when the optimal path has…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4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…4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…8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…12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TILES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227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8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MANHATTAN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6324601" y="1219414"/>
            <a:ext cx="5333998" cy="2536188"/>
            <a:chOff x="533401" y="1219446"/>
            <a:chExt cx="6113461" cy="2906804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3401" y="1219446"/>
              <a:ext cx="6113461" cy="2544905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1259591" y="3639596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Calibri" pitchFamily="34" charset="0"/>
                </a:rPr>
                <a:t>Start State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376148" y="3664585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Calibri" pitchFamily="34" charset="0"/>
                </a:rPr>
                <a:t>Goal State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604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306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9725" y="2208145"/>
            <a:ext cx="5021261" cy="1929700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8 Puzzle III</a:t>
            </a:r>
          </a:p>
        </p:txBody>
      </p:sp>
      <p:sp>
        <p:nvSpPr>
          <p:cNvPr id="81715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719730"/>
            <a:ext cx="110998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How about using the </a:t>
            </a:r>
            <a:r>
              <a:rPr lang="en-US" sz="2800" i="1" dirty="0"/>
              <a:t>actual cost</a:t>
            </a:r>
            <a:r>
              <a:rPr lang="en-US" sz="2800" dirty="0"/>
              <a:t> as a heuristic?</a:t>
            </a:r>
          </a:p>
          <a:p>
            <a:pPr lvl="1" eaLnBrk="1" hangingPunct="1"/>
            <a:r>
              <a:rPr lang="en-US" sz="2400" dirty="0"/>
              <a:t>Would it be admissible?</a:t>
            </a:r>
          </a:p>
          <a:p>
            <a:pPr lvl="1" eaLnBrk="1" hangingPunct="1"/>
            <a:r>
              <a:rPr lang="en-US" sz="2400" dirty="0"/>
              <a:t>Would we save on nodes expanded?</a:t>
            </a:r>
          </a:p>
          <a:p>
            <a:pPr lvl="1" eaLnBrk="1" hangingPunct="1"/>
            <a:r>
              <a:rPr lang="en-US" sz="2400" dirty="0"/>
              <a:t>What’s wrong with it?</a:t>
            </a:r>
          </a:p>
          <a:p>
            <a:pPr marL="0" indent="0" eaLnBrk="1" hangingPunct="1">
              <a:buNone/>
            </a:pPr>
            <a:endParaRPr lang="en-US" sz="2800" dirty="0"/>
          </a:p>
          <a:p>
            <a:pPr marL="0" indent="0" eaLnBrk="1" hangingPunct="1">
              <a:buNone/>
            </a:pPr>
            <a:endParaRPr lang="en-US" sz="2800" dirty="0"/>
          </a:p>
          <a:p>
            <a:pPr eaLnBrk="1" hangingPunct="1"/>
            <a:r>
              <a:rPr lang="en-US" sz="2800" dirty="0"/>
              <a:t>With A*: a trade-off between quality of estimate and computation per node</a:t>
            </a:r>
          </a:p>
          <a:p>
            <a:pPr lvl="1"/>
            <a:r>
              <a:rPr lang="en-US" sz="2400" dirty="0"/>
              <a:t>As heuristics get closer to the true cost, you will expand fewer nodes but usually do more work per node to compute the heuristic itself</a:t>
            </a:r>
          </a:p>
        </p:txBody>
      </p:sp>
    </p:spTree>
    <p:extLst>
      <p:ext uri="{BB962C8B-B14F-4D97-AF65-F5344CB8AC3E}">
        <p14:creationId xmlns:p14="http://schemas.microsoft.com/office/powerpoint/2010/main" val="355938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90800"/>
            <a:ext cx="12192000" cy="1143000"/>
          </a:xfrm>
        </p:spPr>
        <p:txBody>
          <a:bodyPr/>
          <a:lstStyle/>
          <a:p>
            <a:pPr eaLnBrk="1" hangingPunct="1"/>
            <a:r>
              <a:rPr lang="en-US" sz="6000" dirty="0"/>
              <a:t>Semi-Lattice of Heuristics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20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5868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Trivial Heuristics, Dominance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200593" y="1720010"/>
            <a:ext cx="5715000" cy="4953000"/>
          </a:xfrm>
        </p:spPr>
        <p:txBody>
          <a:bodyPr/>
          <a:lstStyle/>
          <a:p>
            <a:pPr eaLnBrk="1" hangingPunct="1"/>
            <a:r>
              <a:rPr lang="en-US" sz="2400" dirty="0"/>
              <a:t>Dominance: h</a:t>
            </a:r>
            <a:r>
              <a:rPr lang="en-US" sz="2400" baseline="-25000" dirty="0"/>
              <a:t>a</a:t>
            </a:r>
            <a:r>
              <a:rPr lang="en-US" sz="2400" dirty="0"/>
              <a:t> </a:t>
            </a:r>
            <a:r>
              <a:rPr lang="en-US" sz="2400" dirty="0">
                <a:cs typeface="Arial" charset="0"/>
              </a:rPr>
              <a:t>≥</a:t>
            </a:r>
            <a:r>
              <a:rPr lang="en-US" sz="2400" dirty="0"/>
              <a:t> </a:t>
            </a:r>
            <a:r>
              <a:rPr lang="en-US" sz="2400" dirty="0" err="1"/>
              <a:t>h</a:t>
            </a:r>
            <a:r>
              <a:rPr lang="en-US" sz="2400" baseline="-25000" dirty="0" err="1"/>
              <a:t>c</a:t>
            </a:r>
            <a:r>
              <a:rPr lang="en-US" sz="2400" dirty="0"/>
              <a:t> if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Heuristics form a semi-lattice:</a:t>
            </a:r>
          </a:p>
          <a:p>
            <a:pPr lvl="1" eaLnBrk="1" hangingPunct="1"/>
            <a:r>
              <a:rPr lang="en-US" sz="2000" dirty="0"/>
              <a:t>Max of admissible heuristics is admissible</a:t>
            </a:r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Trivial heuristics</a:t>
            </a:r>
          </a:p>
          <a:p>
            <a:pPr lvl="1" eaLnBrk="1" hangingPunct="1"/>
            <a:r>
              <a:rPr lang="en-US" sz="2000" dirty="0"/>
              <a:t>Bottom of lattice is the zero heuristic (what does this give us?)</a:t>
            </a:r>
          </a:p>
          <a:p>
            <a:pPr lvl="1" eaLnBrk="1" hangingPunct="1"/>
            <a:r>
              <a:rPr lang="en-US" sz="2000" dirty="0"/>
              <a:t>Top of lattice is the exact heuristic</a:t>
            </a:r>
          </a:p>
        </p:txBody>
      </p:sp>
      <p:pic>
        <p:nvPicPr>
          <p:cNvPr id="27652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36862" y="4213190"/>
            <a:ext cx="4379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1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84693" y="2387627"/>
            <a:ext cx="30988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8229600" y="1716338"/>
            <a:ext cx="2133600" cy="4227262"/>
            <a:chOff x="9344024" y="1905002"/>
            <a:chExt cx="1781176" cy="3529011"/>
          </a:xfrm>
        </p:grpSpPr>
        <p:pic>
          <p:nvPicPr>
            <p:cNvPr id="27653" name="Picture 9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9725023" y="1905002"/>
              <a:ext cx="86201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4" name="Picture 11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9801223" y="5257800"/>
              <a:ext cx="720725" cy="176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5" name="Picture 13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9344024" y="3505200"/>
              <a:ext cx="350839" cy="298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6" name="Picture 15" descr="txp_fig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0791825" y="3505201"/>
              <a:ext cx="333375" cy="350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8" name="Picture 19" descr="txp_fig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9344024" y="4349749"/>
              <a:ext cx="350839" cy="298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9" name="Line 23"/>
            <p:cNvSpPr>
              <a:spLocks noChangeShapeType="1"/>
            </p:cNvSpPr>
            <p:nvPr/>
          </p:nvSpPr>
          <p:spPr bwMode="auto">
            <a:xfrm flipH="1" flipV="1">
              <a:off x="9572623" y="4800600"/>
              <a:ext cx="457200" cy="3048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sp>
          <p:nvSpPr>
            <p:cNvPr id="27660" name="Line 24"/>
            <p:cNvSpPr>
              <a:spLocks noChangeShapeType="1"/>
            </p:cNvSpPr>
            <p:nvPr/>
          </p:nvSpPr>
          <p:spPr bwMode="auto">
            <a:xfrm flipV="1">
              <a:off x="10334623" y="3962400"/>
              <a:ext cx="533400" cy="11430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sp>
          <p:nvSpPr>
            <p:cNvPr id="27661" name="Line 25"/>
            <p:cNvSpPr>
              <a:spLocks noChangeShapeType="1"/>
            </p:cNvSpPr>
            <p:nvPr/>
          </p:nvSpPr>
          <p:spPr bwMode="auto">
            <a:xfrm flipV="1">
              <a:off x="9496423" y="3962400"/>
              <a:ext cx="0" cy="3048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sp>
          <p:nvSpPr>
            <p:cNvPr id="27662" name="Line 26"/>
            <p:cNvSpPr>
              <a:spLocks noChangeShapeType="1"/>
            </p:cNvSpPr>
            <p:nvPr/>
          </p:nvSpPr>
          <p:spPr bwMode="auto">
            <a:xfrm flipV="1">
              <a:off x="9496423" y="3124200"/>
              <a:ext cx="685800" cy="2286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sp>
          <p:nvSpPr>
            <p:cNvPr id="27663" name="Line 27"/>
            <p:cNvSpPr>
              <a:spLocks noChangeShapeType="1"/>
            </p:cNvSpPr>
            <p:nvPr/>
          </p:nvSpPr>
          <p:spPr bwMode="auto">
            <a:xfrm flipH="1" flipV="1">
              <a:off x="10182223" y="3124200"/>
              <a:ext cx="762000" cy="2286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sp>
          <p:nvSpPr>
            <p:cNvPr id="27664" name="Line 28"/>
            <p:cNvSpPr>
              <a:spLocks noChangeShapeType="1"/>
            </p:cNvSpPr>
            <p:nvPr/>
          </p:nvSpPr>
          <p:spPr bwMode="auto">
            <a:xfrm flipV="1">
              <a:off x="10182223" y="2286000"/>
              <a:ext cx="0" cy="2286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pic>
          <p:nvPicPr>
            <p:cNvPr id="27665" name="Picture 29" descr="txp_fig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9420224" y="2732089"/>
              <a:ext cx="1560513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1326312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Duplicate detection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1600552"/>
            <a:ext cx="9932986" cy="44093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92872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815354"/>
            <a:ext cx="11379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Failure to detect repeated states can cause exponentially more work. 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2561665"/>
            <a:ext cx="4889500" cy="3880103"/>
          </a:xfrm>
          <a:prstGeom prst="roundRect">
            <a:avLst/>
          </a:prstGeom>
          <a:solidFill>
            <a:srgbClr val="D5D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 sz="1600" dirty="0"/>
          </a:p>
        </p:txBody>
      </p:sp>
      <p:sp>
        <p:nvSpPr>
          <p:cNvPr id="7" name="Rounded Rectangle 6"/>
          <p:cNvSpPr/>
          <p:nvPr/>
        </p:nvSpPr>
        <p:spPr>
          <a:xfrm>
            <a:off x="936947" y="2555566"/>
            <a:ext cx="3886200" cy="3886200"/>
          </a:xfrm>
          <a:prstGeom prst="roundRect">
            <a:avLst/>
          </a:prstGeom>
          <a:solidFill>
            <a:srgbClr val="D5D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184898" y="2718146"/>
            <a:ext cx="48768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Search Tree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5547" y="2641946"/>
            <a:ext cx="34290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State Graph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Tree Search: Redundant Work!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0" t="2840" r="64740" b="2208"/>
          <a:stretch>
            <a:fillRect/>
          </a:stretch>
        </p:blipFill>
        <p:spPr bwMode="auto">
          <a:xfrm>
            <a:off x="1371600" y="3034554"/>
            <a:ext cx="3048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165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026" t="5048" r="2599" b="15457"/>
          <a:stretch>
            <a:fillRect/>
          </a:stretch>
        </p:blipFill>
        <p:spPr bwMode="auto">
          <a:xfrm>
            <a:off x="6477000" y="3339354"/>
            <a:ext cx="4343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025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Duplicate detection 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600" dirty="0">
                <a:latin typeface="Calibri"/>
                <a:cs typeface="Calibri"/>
              </a:rPr>
              <a:t>In BFS, for example, we shouldn’t bother expanding the circled nodes (why?)</a:t>
            </a:r>
          </a:p>
        </p:txBody>
      </p:sp>
      <p:grpSp>
        <p:nvGrpSpPr>
          <p:cNvPr id="30724" name="Group 4"/>
          <p:cNvGrpSpPr>
            <a:grpSpLocks/>
          </p:cNvGrpSpPr>
          <p:nvPr/>
        </p:nvGrpSpPr>
        <p:grpSpPr bwMode="auto">
          <a:xfrm>
            <a:off x="3352800" y="2435610"/>
            <a:ext cx="5486400" cy="3355590"/>
            <a:chOff x="48" y="2332"/>
            <a:chExt cx="3456" cy="2406"/>
          </a:xfrm>
        </p:grpSpPr>
        <p:sp>
          <p:nvSpPr>
            <p:cNvPr id="30729" name="Text Box 5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0730" name="Text Box 6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0731" name="Text Box 7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b</a:t>
              </a:r>
            </a:p>
          </p:txBody>
        </p:sp>
        <p:sp>
          <p:nvSpPr>
            <p:cNvPr id="30732" name="Text Box 8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d</a:t>
              </a:r>
            </a:p>
          </p:txBody>
        </p:sp>
        <p:sp>
          <p:nvSpPr>
            <p:cNvPr id="30733" name="Text Box 9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p</a:t>
              </a:r>
            </a:p>
          </p:txBody>
        </p:sp>
        <p:sp>
          <p:nvSpPr>
            <p:cNvPr id="30734" name="Text Box 10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0735" name="Text Box 11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c</a:t>
              </a:r>
            </a:p>
          </p:txBody>
        </p:sp>
        <p:cxnSp>
          <p:nvCxnSpPr>
            <p:cNvPr id="30736" name="AutoShape 12"/>
            <p:cNvCxnSpPr>
              <a:cxnSpLocks noChangeShapeType="1"/>
              <a:stCxn id="30732" idx="2"/>
              <a:endCxn id="30731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37" name="AutoShape 13"/>
            <p:cNvCxnSpPr>
              <a:cxnSpLocks noChangeShapeType="1"/>
              <a:stCxn id="30732" idx="2"/>
              <a:endCxn id="30735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38" name="AutoShape 14"/>
            <p:cNvCxnSpPr>
              <a:cxnSpLocks noChangeShapeType="1"/>
              <a:stCxn id="30731" idx="2"/>
              <a:endCxn id="30730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39" name="AutoShape 15"/>
            <p:cNvCxnSpPr>
              <a:cxnSpLocks noChangeShapeType="1"/>
              <a:stCxn id="30735" idx="2"/>
              <a:endCxn id="30734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30740" name="Group 16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30767" name="Text Box 17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e</a:t>
                </a:r>
              </a:p>
            </p:txBody>
          </p:sp>
          <p:sp>
            <p:nvSpPr>
              <p:cNvPr id="30768" name="Text Box 18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p</a:t>
                </a:r>
              </a:p>
            </p:txBody>
          </p:sp>
          <p:sp>
            <p:nvSpPr>
              <p:cNvPr id="30769" name="Text Box 19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h</a:t>
                </a:r>
              </a:p>
            </p:txBody>
          </p:sp>
          <p:sp>
            <p:nvSpPr>
              <p:cNvPr id="30770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f</a:t>
                </a:r>
              </a:p>
            </p:txBody>
          </p:sp>
          <p:sp>
            <p:nvSpPr>
              <p:cNvPr id="30771" name="Text Box 21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r</a:t>
                </a:r>
              </a:p>
            </p:txBody>
          </p:sp>
          <p:sp>
            <p:nvSpPr>
              <p:cNvPr id="30772" name="Text Box 22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q</a:t>
                </a:r>
              </a:p>
            </p:txBody>
          </p:sp>
          <p:sp>
            <p:nvSpPr>
              <p:cNvPr id="30773" name="Text Box 23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q</a:t>
                </a:r>
              </a:p>
            </p:txBody>
          </p:sp>
          <p:sp>
            <p:nvSpPr>
              <p:cNvPr id="30774" name="Text Box 24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c</a:t>
                </a:r>
              </a:p>
            </p:txBody>
          </p:sp>
          <p:sp>
            <p:nvSpPr>
              <p:cNvPr id="30775" name="Text Box 25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>
                    <a:latin typeface="Calibri"/>
                    <a:cs typeface="Calibri"/>
                  </a:rPr>
                  <a:t>G</a:t>
                </a:r>
              </a:p>
            </p:txBody>
          </p:sp>
          <p:sp>
            <p:nvSpPr>
              <p:cNvPr id="30776" name="Text Box 26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a</a:t>
                </a:r>
              </a:p>
            </p:txBody>
          </p:sp>
          <p:cxnSp>
            <p:nvCxnSpPr>
              <p:cNvPr id="30777" name="AutoShape 27"/>
              <p:cNvCxnSpPr>
                <a:cxnSpLocks noChangeShapeType="1"/>
                <a:stCxn id="30767" idx="2"/>
                <a:endCxn id="30769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78" name="AutoShape 28"/>
              <p:cNvCxnSpPr>
                <a:cxnSpLocks noChangeShapeType="1"/>
                <a:stCxn id="30767" idx="2"/>
                <a:endCxn id="30771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79" name="AutoShape 29"/>
              <p:cNvCxnSpPr>
                <a:cxnSpLocks noChangeShapeType="1"/>
                <a:stCxn id="30769" idx="2"/>
                <a:endCxn id="30768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0" name="AutoShape 30"/>
              <p:cNvCxnSpPr>
                <a:cxnSpLocks noChangeShapeType="1"/>
                <a:stCxn id="30769" idx="2"/>
                <a:endCxn id="30772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1" name="AutoShape 31"/>
              <p:cNvCxnSpPr>
                <a:cxnSpLocks noChangeShapeType="1"/>
                <a:stCxn id="30771" idx="2"/>
                <a:endCxn id="30770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2" name="AutoShape 32"/>
              <p:cNvCxnSpPr>
                <a:cxnSpLocks noChangeShapeType="1"/>
                <a:stCxn id="30768" idx="2"/>
                <a:endCxn id="30773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3" name="AutoShape 33"/>
              <p:cNvCxnSpPr>
                <a:cxnSpLocks noChangeShapeType="1"/>
                <a:stCxn id="30770" idx="2"/>
                <a:endCxn id="30774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4" name="AutoShape 34"/>
              <p:cNvCxnSpPr>
                <a:cxnSpLocks noChangeShapeType="1"/>
                <a:stCxn id="30770" idx="2"/>
                <a:endCxn id="30775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5" name="AutoShape 35"/>
              <p:cNvCxnSpPr>
                <a:cxnSpLocks noChangeShapeType="1"/>
                <a:stCxn id="30774" idx="2"/>
                <a:endCxn id="30776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30741" name="Text Box 36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q</a:t>
              </a:r>
            </a:p>
          </p:txBody>
        </p:sp>
        <p:cxnSp>
          <p:nvCxnSpPr>
            <p:cNvPr id="30742" name="AutoShape 37"/>
            <p:cNvCxnSpPr>
              <a:cxnSpLocks noChangeShapeType="1"/>
              <a:stCxn id="30733" idx="2"/>
              <a:endCxn id="30741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30743" name="Group 38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30748" name="Text Box 39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e</a:t>
                </a:r>
              </a:p>
            </p:txBody>
          </p:sp>
          <p:sp>
            <p:nvSpPr>
              <p:cNvPr id="30749" name="Text Box 40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p</a:t>
                </a:r>
              </a:p>
            </p:txBody>
          </p:sp>
          <p:sp>
            <p:nvSpPr>
              <p:cNvPr id="30750" name="Text Box 41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h</a:t>
                </a:r>
              </a:p>
            </p:txBody>
          </p:sp>
          <p:sp>
            <p:nvSpPr>
              <p:cNvPr id="30751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f</a:t>
                </a:r>
              </a:p>
            </p:txBody>
          </p:sp>
          <p:sp>
            <p:nvSpPr>
              <p:cNvPr id="30752" name="Text Box 43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r</a:t>
                </a:r>
              </a:p>
            </p:txBody>
          </p:sp>
          <p:sp>
            <p:nvSpPr>
              <p:cNvPr id="30753" name="Text Box 44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q</a:t>
                </a:r>
              </a:p>
            </p:txBody>
          </p:sp>
          <p:sp>
            <p:nvSpPr>
              <p:cNvPr id="30754" name="Text Box 45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q</a:t>
                </a:r>
              </a:p>
            </p:txBody>
          </p:sp>
          <p:sp>
            <p:nvSpPr>
              <p:cNvPr id="30755" name="Text Box 46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c</a:t>
                </a:r>
              </a:p>
            </p:txBody>
          </p:sp>
          <p:sp>
            <p:nvSpPr>
              <p:cNvPr id="30756" name="Text Box 47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1" dirty="0">
                    <a:latin typeface="Calibri"/>
                    <a:cs typeface="Calibri"/>
                  </a:rPr>
                  <a:t>G</a:t>
                </a:r>
              </a:p>
            </p:txBody>
          </p:sp>
          <p:sp>
            <p:nvSpPr>
              <p:cNvPr id="30757" name="Text Box 48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a</a:t>
                </a:r>
              </a:p>
            </p:txBody>
          </p:sp>
          <p:cxnSp>
            <p:nvCxnSpPr>
              <p:cNvPr id="30758" name="AutoShape 49"/>
              <p:cNvCxnSpPr>
                <a:cxnSpLocks noChangeShapeType="1"/>
                <a:stCxn id="30748" idx="2"/>
                <a:endCxn id="30750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59" name="AutoShape 50"/>
              <p:cNvCxnSpPr>
                <a:cxnSpLocks noChangeShapeType="1"/>
                <a:stCxn id="30748" idx="2"/>
                <a:endCxn id="30752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0" name="AutoShape 51"/>
              <p:cNvCxnSpPr>
                <a:cxnSpLocks noChangeShapeType="1"/>
                <a:stCxn id="30750" idx="2"/>
                <a:endCxn id="30749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1" name="AutoShape 52"/>
              <p:cNvCxnSpPr>
                <a:cxnSpLocks noChangeShapeType="1"/>
                <a:stCxn id="30750" idx="2"/>
                <a:endCxn id="30753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2" name="AutoShape 53"/>
              <p:cNvCxnSpPr>
                <a:cxnSpLocks noChangeShapeType="1"/>
                <a:stCxn id="30752" idx="2"/>
                <a:endCxn id="30751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3" name="AutoShape 54"/>
              <p:cNvCxnSpPr>
                <a:cxnSpLocks noChangeShapeType="1"/>
                <a:stCxn id="30749" idx="2"/>
                <a:endCxn id="30754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4" name="AutoShape 55"/>
              <p:cNvCxnSpPr>
                <a:cxnSpLocks noChangeShapeType="1"/>
                <a:stCxn id="30751" idx="2"/>
                <a:endCxn id="30755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5" name="AutoShape 56"/>
              <p:cNvCxnSpPr>
                <a:cxnSpLocks noChangeShapeType="1"/>
                <a:stCxn id="30751" idx="2"/>
                <a:endCxn id="30756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6" name="AutoShape 57"/>
              <p:cNvCxnSpPr>
                <a:cxnSpLocks noChangeShapeType="1"/>
                <a:stCxn id="30755" idx="2"/>
                <a:endCxn id="30757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30744" name="AutoShape 58"/>
            <p:cNvCxnSpPr>
              <a:cxnSpLocks noChangeShapeType="1"/>
              <a:stCxn id="30732" idx="2"/>
              <a:endCxn id="30748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45" name="AutoShape 59"/>
            <p:cNvCxnSpPr>
              <a:cxnSpLocks noChangeShapeType="1"/>
              <a:stCxn id="30729" idx="2"/>
              <a:endCxn id="30732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46" name="AutoShape 60"/>
            <p:cNvCxnSpPr>
              <a:cxnSpLocks noChangeShapeType="1"/>
              <a:stCxn id="30729" idx="2"/>
              <a:endCxn id="30767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47" name="AutoShape 61"/>
            <p:cNvCxnSpPr>
              <a:cxnSpLocks noChangeShapeType="1"/>
              <a:stCxn id="30729" idx="2"/>
              <a:endCxn id="30733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861246" name="Oval 62"/>
          <p:cNvSpPr>
            <a:spLocks noChangeArrowheads="1"/>
          </p:cNvSpPr>
          <p:nvPr/>
        </p:nvSpPr>
        <p:spPr bwMode="auto">
          <a:xfrm>
            <a:off x="4892676" y="3407161"/>
            <a:ext cx="393700" cy="358775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861247" name="Oval 63"/>
          <p:cNvSpPr>
            <a:spLocks noChangeArrowheads="1"/>
          </p:cNvSpPr>
          <p:nvPr/>
        </p:nvSpPr>
        <p:spPr bwMode="auto">
          <a:xfrm>
            <a:off x="6122989" y="3959610"/>
            <a:ext cx="393700" cy="358775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861248" name="Oval 64"/>
          <p:cNvSpPr>
            <a:spLocks noChangeArrowheads="1"/>
          </p:cNvSpPr>
          <p:nvPr/>
        </p:nvSpPr>
        <p:spPr bwMode="auto">
          <a:xfrm>
            <a:off x="4054476" y="3940561"/>
            <a:ext cx="393700" cy="358775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861249" name="Oval 65"/>
          <p:cNvSpPr>
            <a:spLocks noChangeArrowheads="1"/>
          </p:cNvSpPr>
          <p:nvPr/>
        </p:nvSpPr>
        <p:spPr bwMode="auto">
          <a:xfrm>
            <a:off x="6564314" y="3956435"/>
            <a:ext cx="393700" cy="358775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094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1246" grpId="0" animBg="1"/>
      <p:bldP spid="861247" grpId="0" animBg="1"/>
      <p:bldP spid="861248" grpId="0" animBg="1"/>
      <p:bldP spid="86124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Duplicate detection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712694" y="1690688"/>
            <a:ext cx="8153400" cy="472281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2400" dirty="0"/>
              <a:t>Idea: never </a:t>
            </a:r>
            <a:r>
              <a:rPr lang="en-US" sz="2400" dirty="0">
                <a:solidFill>
                  <a:srgbClr val="FF0000"/>
                </a:solidFill>
              </a:rPr>
              <a:t>expand</a:t>
            </a:r>
            <a:r>
              <a:rPr lang="en-US" sz="2400" dirty="0"/>
              <a:t> a state twice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/>
              <a:t>How to implement: </a:t>
            </a:r>
          </a:p>
          <a:p>
            <a:pPr lvl="1" eaLnBrk="1" hangingPunct="1"/>
            <a:r>
              <a:rPr lang="en-US" sz="2000" dirty="0"/>
              <a:t>Tree search + set of expanded states (“closed list”)</a:t>
            </a:r>
          </a:p>
          <a:p>
            <a:pPr lvl="1" eaLnBrk="1" hangingPunct="1"/>
            <a:r>
              <a:rPr lang="en-US" sz="2000" dirty="0"/>
              <a:t>Expand the search tree node-by-node, but…</a:t>
            </a:r>
          </a:p>
          <a:p>
            <a:pPr lvl="1" eaLnBrk="1" hangingPunct="1"/>
            <a:r>
              <a:rPr lang="en-US" sz="2000" dirty="0"/>
              <a:t>Before expanding a node, check to make sure its state has never been expanded before</a:t>
            </a:r>
          </a:p>
          <a:p>
            <a:pPr lvl="1" eaLnBrk="1" hangingPunct="1"/>
            <a:r>
              <a:rPr lang="en-US" sz="2000" dirty="0"/>
              <a:t>If not new, skip it, if new add to closed set</a:t>
            </a:r>
            <a:endParaRPr lang="en-US" sz="2400" dirty="0"/>
          </a:p>
          <a:p>
            <a:pPr eaLnBrk="1" hangingPunct="1">
              <a:lnSpc>
                <a:spcPct val="150000"/>
              </a:lnSpc>
            </a:pPr>
            <a:r>
              <a:rPr lang="en-US" sz="2400" dirty="0"/>
              <a:t>Important: </a:t>
            </a:r>
            <a:r>
              <a:rPr lang="en-US" sz="2400" dirty="0">
                <a:solidFill>
                  <a:srgbClr val="FF0000"/>
                </a:solidFill>
              </a:rPr>
              <a:t>store the closed list as a set</a:t>
            </a:r>
            <a:r>
              <a:rPr lang="en-US" sz="2400" dirty="0"/>
              <a:t>, not a list</a:t>
            </a:r>
            <a:endParaRPr lang="en-US" sz="1900" dirty="0"/>
          </a:p>
          <a:p>
            <a:pPr eaLnBrk="1" hangingPunct="1">
              <a:lnSpc>
                <a:spcPct val="150000"/>
              </a:lnSpc>
            </a:pPr>
            <a:r>
              <a:rPr lang="en-US" sz="2400" dirty="0"/>
              <a:t>Can duplicate detection wreck completeness?  Why/why not?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/>
              <a:t>How about optimality?</a:t>
            </a:r>
          </a:p>
        </p:txBody>
      </p:sp>
    </p:spTree>
    <p:extLst>
      <p:ext uri="{BB962C8B-B14F-4D97-AF65-F5344CB8AC3E}">
        <p14:creationId xmlns:p14="http://schemas.microsoft.com/office/powerpoint/2010/main" val="295937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/>
                <a:cs typeface="Calibri"/>
              </a:rPr>
              <a:t>A* </a:t>
            </a:r>
            <a:r>
              <a:rPr lang="en-US" dirty="0"/>
              <a:t>Duplicate detection </a:t>
            </a:r>
            <a:r>
              <a:rPr lang="en-US" dirty="0">
                <a:latin typeface="Calibri"/>
                <a:cs typeface="Calibri"/>
              </a:rPr>
              <a:t>Gone Wrong?</a:t>
            </a:r>
          </a:p>
        </p:txBody>
      </p:sp>
      <p:sp>
        <p:nvSpPr>
          <p:cNvPr id="18" name="Oval 17"/>
          <p:cNvSpPr/>
          <p:nvPr/>
        </p:nvSpPr>
        <p:spPr>
          <a:xfrm>
            <a:off x="1125319" y="251214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4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877919" y="182634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4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0" name="Oval 19"/>
          <p:cNvSpPr/>
          <p:nvPr/>
        </p:nvSpPr>
        <p:spPr>
          <a:xfrm>
            <a:off x="2268319" y="388374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400" dirty="0">
                <a:latin typeface="Calibri"/>
                <a:cs typeface="Calibri"/>
              </a:rPr>
              <a:t>B</a:t>
            </a:r>
          </a:p>
        </p:txBody>
      </p:sp>
      <p:sp>
        <p:nvSpPr>
          <p:cNvPr id="21" name="Oval 20"/>
          <p:cNvSpPr/>
          <p:nvPr/>
        </p:nvSpPr>
        <p:spPr>
          <a:xfrm>
            <a:off x="4554319" y="258834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4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554319" y="479814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4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775727" y="2207348"/>
            <a:ext cx="1102192" cy="4163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8" idx="5"/>
            <a:endCxn id="20" idx="1"/>
          </p:cNvCxnSpPr>
          <p:nvPr/>
        </p:nvCxnSpPr>
        <p:spPr>
          <a:xfrm>
            <a:off x="1775727" y="3162556"/>
            <a:ext cx="604184" cy="83278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0" idx="7"/>
            <a:endCxn id="21" idx="3"/>
          </p:cNvCxnSpPr>
          <p:nvPr/>
        </p:nvCxnSpPr>
        <p:spPr>
          <a:xfrm flipV="1">
            <a:off x="2918727" y="3238756"/>
            <a:ext cx="1747184" cy="75658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3639919" y="2207348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935319" y="3350348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2293719" y="2371418"/>
            <a:ext cx="31290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065119" y="3274146"/>
            <a:ext cx="31290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4020919" y="2512146"/>
            <a:ext cx="31290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8" name="TextBox 37"/>
          <p:cNvSpPr txBox="1">
            <a:spLocks noChangeArrowheads="1"/>
          </p:cNvSpPr>
          <p:nvPr/>
        </p:nvSpPr>
        <p:spPr bwMode="auto">
          <a:xfrm>
            <a:off x="3716119" y="3650385"/>
            <a:ext cx="31290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2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5011519" y="3878985"/>
            <a:ext cx="31290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1239619" y="2664547"/>
            <a:ext cx="3986139" cy="3341389"/>
            <a:chOff x="1638925" y="2743200"/>
            <a:chExt cx="3984928" cy="3341100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638925" y="3429001"/>
              <a:ext cx="594653" cy="36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2" name="TextBox 40"/>
            <p:cNvSpPr txBox="1">
              <a:spLocks noChangeArrowheads="1"/>
            </p:cNvSpPr>
            <p:nvPr/>
          </p:nvSpPr>
          <p:spPr bwMode="auto">
            <a:xfrm>
              <a:off x="2743200" y="4800600"/>
              <a:ext cx="594653" cy="36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315325" y="2743200"/>
              <a:ext cx="594653" cy="36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4267200" y="3119735"/>
              <a:ext cx="594653" cy="36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9200" y="5715000"/>
              <a:ext cx="594653" cy="36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8220637" y="2360177"/>
            <a:ext cx="1047578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S (0+</a:t>
            </a:r>
            <a:r>
              <a:rPr lang="en-US" sz="2400" dirty="0">
                <a:solidFill>
                  <a:srgbClr val="C00000"/>
                </a:solidFill>
                <a:latin typeface="Calibri"/>
                <a:cs typeface="Calibri"/>
              </a:rPr>
              <a:t>2</a:t>
            </a:r>
            <a:r>
              <a:rPr lang="en-US" sz="2400" dirty="0">
                <a:latin typeface="Calibri"/>
                <a:cs typeface="Calibri"/>
              </a:rPr>
              <a:t>)</a:t>
            </a:r>
          </a:p>
        </p:txBody>
      </p:sp>
      <p:grpSp>
        <p:nvGrpSpPr>
          <p:cNvPr id="3" name="Group 80"/>
          <p:cNvGrpSpPr>
            <a:grpSpLocks/>
          </p:cNvGrpSpPr>
          <p:nvPr/>
        </p:nvGrpSpPr>
        <p:grpSpPr bwMode="auto">
          <a:xfrm>
            <a:off x="7230037" y="2821837"/>
            <a:ext cx="2995207" cy="921301"/>
            <a:chOff x="5638800" y="2131334"/>
            <a:chExt cx="2995208" cy="920945"/>
          </a:xfrm>
        </p:grpSpPr>
        <p:sp>
          <p:nvSpPr>
            <p:cNvPr id="33827" name="TextBox 54"/>
            <p:cNvSpPr txBox="1">
              <a:spLocks noChangeArrowheads="1"/>
            </p:cNvSpPr>
            <p:nvPr/>
          </p:nvSpPr>
          <p:spPr bwMode="auto">
            <a:xfrm>
              <a:off x="5638800" y="2590794"/>
              <a:ext cx="1084251" cy="461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A (1+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4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33828" name="TextBox 55"/>
            <p:cNvSpPr txBox="1">
              <a:spLocks noChangeArrowheads="1"/>
            </p:cNvSpPr>
            <p:nvPr/>
          </p:nvSpPr>
          <p:spPr bwMode="auto">
            <a:xfrm>
              <a:off x="7560427" y="2590789"/>
              <a:ext cx="1073581" cy="461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B (1+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1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2" name="Straight Arrow Connector 61"/>
            <p:cNvCxnSpPr>
              <a:stCxn id="54" idx="2"/>
              <a:endCxn id="33828" idx="0"/>
            </p:cNvCxnSpPr>
            <p:nvPr/>
          </p:nvCxnSpPr>
          <p:spPr>
            <a:xfrm>
              <a:off x="7144226" y="2131335"/>
              <a:ext cx="952992" cy="459455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54" idx="2"/>
              <a:endCxn id="33827" idx="0"/>
            </p:cNvCxnSpPr>
            <p:nvPr/>
          </p:nvCxnSpPr>
          <p:spPr>
            <a:xfrm flipH="1">
              <a:off x="6180926" y="2131334"/>
              <a:ext cx="963299" cy="45946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" name="Group 83"/>
          <p:cNvGrpSpPr>
            <a:grpSpLocks/>
          </p:cNvGrpSpPr>
          <p:nvPr/>
        </p:nvGrpSpPr>
        <p:grpSpPr bwMode="auto">
          <a:xfrm>
            <a:off x="7229027" y="3741124"/>
            <a:ext cx="1070275" cy="914589"/>
            <a:chOff x="5637791" y="3052277"/>
            <a:chExt cx="1069765" cy="914590"/>
          </a:xfrm>
        </p:grpSpPr>
        <p:sp>
          <p:nvSpPr>
            <p:cNvPr id="33825" name="TextBox 58"/>
            <p:cNvSpPr txBox="1">
              <a:spLocks noChangeArrowheads="1"/>
            </p:cNvSpPr>
            <p:nvPr/>
          </p:nvSpPr>
          <p:spPr bwMode="auto">
            <a:xfrm>
              <a:off x="5637791" y="3505201"/>
              <a:ext cx="1069765" cy="46166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C (2+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1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8" name="Straight Arrow Connector 67"/>
            <p:cNvCxnSpPr>
              <a:stCxn id="33827" idx="2"/>
              <a:endCxn id="33825" idx="0"/>
            </p:cNvCxnSpPr>
            <p:nvPr/>
          </p:nvCxnSpPr>
          <p:spPr>
            <a:xfrm>
              <a:off x="6171708" y="3052277"/>
              <a:ext cx="966" cy="45292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" name="Group 84"/>
          <p:cNvGrpSpPr>
            <a:grpSpLocks/>
          </p:cNvGrpSpPr>
          <p:nvPr/>
        </p:nvGrpSpPr>
        <p:grpSpPr bwMode="auto">
          <a:xfrm>
            <a:off x="7230038" y="4655703"/>
            <a:ext cx="1100331" cy="911824"/>
            <a:chOff x="5638805" y="3964815"/>
            <a:chExt cx="1099952" cy="912145"/>
          </a:xfrm>
        </p:grpSpPr>
        <p:sp>
          <p:nvSpPr>
            <p:cNvPr id="33823" name="TextBox 59"/>
            <p:cNvSpPr txBox="1">
              <a:spLocks noChangeArrowheads="1"/>
            </p:cNvSpPr>
            <p:nvPr/>
          </p:nvSpPr>
          <p:spPr bwMode="auto">
            <a:xfrm>
              <a:off x="5638805" y="4415132"/>
              <a:ext cx="1099952" cy="461828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G (5+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0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0" name="Straight Arrow Connector 69"/>
            <p:cNvCxnSpPr>
              <a:stCxn id="33825" idx="2"/>
              <a:endCxn id="33823" idx="0"/>
            </p:cNvCxnSpPr>
            <p:nvPr/>
          </p:nvCxnSpPr>
          <p:spPr>
            <a:xfrm>
              <a:off x="6163787" y="3964818"/>
              <a:ext cx="24994" cy="45031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6" name="Group 81"/>
          <p:cNvGrpSpPr>
            <a:grpSpLocks/>
          </p:cNvGrpSpPr>
          <p:nvPr/>
        </p:nvGrpSpPr>
        <p:grpSpPr bwMode="auto">
          <a:xfrm>
            <a:off x="9134032" y="3741118"/>
            <a:ext cx="1070275" cy="909991"/>
            <a:chOff x="7543375" y="3052251"/>
            <a:chExt cx="1069766" cy="910314"/>
          </a:xfrm>
        </p:grpSpPr>
        <p:sp>
          <p:nvSpPr>
            <p:cNvPr id="33821" name="TextBox 56"/>
            <p:cNvSpPr txBox="1">
              <a:spLocks noChangeArrowheads="1"/>
            </p:cNvSpPr>
            <p:nvPr/>
          </p:nvSpPr>
          <p:spPr bwMode="auto">
            <a:xfrm>
              <a:off x="7543375" y="3500736"/>
              <a:ext cx="1069766" cy="461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C (3+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1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2" name="Straight Arrow Connector 71"/>
            <p:cNvCxnSpPr>
              <a:stCxn id="33828" idx="2"/>
              <a:endCxn id="33821" idx="0"/>
            </p:cNvCxnSpPr>
            <p:nvPr/>
          </p:nvCxnSpPr>
          <p:spPr>
            <a:xfrm flipH="1">
              <a:off x="8078258" y="3052252"/>
              <a:ext cx="10315" cy="44848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7" name="Group 82"/>
          <p:cNvGrpSpPr>
            <a:grpSpLocks/>
          </p:cNvGrpSpPr>
          <p:nvPr/>
        </p:nvGrpSpPr>
        <p:grpSpPr bwMode="auto">
          <a:xfrm>
            <a:off x="9117781" y="4651099"/>
            <a:ext cx="1100331" cy="916245"/>
            <a:chOff x="7526555" y="3960562"/>
            <a:chExt cx="1099952" cy="916247"/>
          </a:xfrm>
        </p:grpSpPr>
        <p:sp>
          <p:nvSpPr>
            <p:cNvPr id="33819" name="TextBox 57"/>
            <p:cNvSpPr txBox="1">
              <a:spLocks noChangeArrowheads="1"/>
            </p:cNvSpPr>
            <p:nvPr/>
          </p:nvSpPr>
          <p:spPr bwMode="auto">
            <a:xfrm>
              <a:off x="7526555" y="4415142"/>
              <a:ext cx="1099952" cy="461667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G (6+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0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4" name="Straight Arrow Connector 73"/>
            <p:cNvCxnSpPr>
              <a:stCxn id="33821" idx="2"/>
              <a:endCxn id="33819" idx="0"/>
            </p:cNvCxnSpPr>
            <p:nvPr/>
          </p:nvCxnSpPr>
          <p:spPr>
            <a:xfrm>
              <a:off x="8068793" y="3960564"/>
              <a:ext cx="7738" cy="45457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1537036" y="6005936"/>
            <a:ext cx="275940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State space graph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7763199" y="5963985"/>
            <a:ext cx="183857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Search tree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9C3730-001D-8A48-82AF-7A14486FDA66}"/>
              </a:ext>
            </a:extLst>
          </p:cNvPr>
          <p:cNvSpPr/>
          <p:nvPr/>
        </p:nvSpPr>
        <p:spPr>
          <a:xfrm>
            <a:off x="6983506" y="4074248"/>
            <a:ext cx="1524000" cy="7239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8768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87" grpId="0"/>
      <p:bldP spid="1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Consistency of Heuristics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Content Placeholder 14"/>
              <p:cNvSpPr>
                <a:spLocks noGrp="1"/>
              </p:cNvSpPr>
              <p:nvPr>
                <p:ph idx="1"/>
              </p:nvPr>
            </p:nvSpPr>
            <p:spPr>
              <a:xfrm>
                <a:off x="4901154" y="1549326"/>
                <a:ext cx="6470573" cy="3048000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200" dirty="0">
                    <a:latin typeface="Calibri"/>
                    <a:cs typeface="Calibri"/>
                  </a:rPr>
                  <a:t>Admissibility: heuristic cost ≤ actual cost to goal</a:t>
                </a:r>
              </a:p>
              <a:p>
                <a:pPr>
                  <a:lnSpc>
                    <a:spcPct val="150000"/>
                  </a:lnSpc>
                  <a:buNone/>
                </a:pPr>
                <a:r>
                  <a:rPr lang="en-US" sz="2200" dirty="0">
                    <a:latin typeface="Calibri"/>
                    <a:cs typeface="Calibri"/>
                  </a:rPr>
                  <a:t>		</a:t>
                </a:r>
                <a:r>
                  <a:rPr lang="en-US" sz="2200" dirty="0">
                    <a:solidFill>
                      <a:srgbClr val="C00000"/>
                    </a:solidFill>
                    <a:latin typeface="Calibri"/>
                    <a:cs typeface="Calibri"/>
                  </a:rPr>
                  <a:t>h(A) </a:t>
                </a:r>
                <a:r>
                  <a:rPr lang="en-US" sz="2200" dirty="0">
                    <a:latin typeface="Calibri"/>
                    <a:cs typeface="Calibri"/>
                  </a:rPr>
                  <a:t>≤</a:t>
                </a:r>
                <a:r>
                  <a:rPr lang="en-US" sz="2200" dirty="0">
                    <a:solidFill>
                      <a:srgbClr val="C00000"/>
                    </a:solidFill>
                    <a:latin typeface="Calibri"/>
                    <a:cs typeface="Calibri"/>
                  </a:rPr>
                  <a:t> </a:t>
                </a:r>
                <a:r>
                  <a:rPr lang="en-US" sz="2200" dirty="0">
                    <a:solidFill>
                      <a:srgbClr val="008000"/>
                    </a:solidFill>
                    <a:latin typeface="Calibri"/>
                    <a:cs typeface="Calibri"/>
                  </a:rPr>
                  <a:t>actual cost from A to G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200" dirty="0">
                    <a:latin typeface="Calibri"/>
                    <a:cs typeface="Calibri"/>
                  </a:rPr>
                  <a:t>Consistency: heuristic change ≤ arc (path) cost </a:t>
                </a:r>
                <a:r>
                  <a:rPr lang="en-US" sz="2200" dirty="0">
                    <a:solidFill>
                      <a:srgbClr val="C00000"/>
                    </a:solidFill>
                    <a:latin typeface="Calibri"/>
                    <a:cs typeface="Calibri"/>
                  </a:rPr>
                  <a:t>		|h(A) – h(C)|</a:t>
                </a:r>
                <a:r>
                  <a:rPr lang="en-US" sz="2200" dirty="0">
                    <a:solidFill>
                      <a:srgbClr val="008000"/>
                    </a:solidFill>
                    <a:latin typeface="Calibri"/>
                    <a:cs typeface="Calibri"/>
                  </a:rPr>
                  <a:t> </a:t>
                </a:r>
                <a:r>
                  <a:rPr lang="en-US" sz="2200" dirty="0">
                    <a:latin typeface="Calibri"/>
                    <a:cs typeface="Calibri"/>
                  </a:rPr>
                  <a:t>≤ </a:t>
                </a:r>
                <a:r>
                  <a:rPr lang="en-US" sz="2200" dirty="0">
                    <a:solidFill>
                      <a:srgbClr val="008000"/>
                    </a:solidFill>
                    <a:latin typeface="Calibri"/>
                    <a:cs typeface="Calibri"/>
                  </a:rPr>
                  <a:t>cost(A to C)</a:t>
                </a:r>
                <a:endParaRPr lang="en-US" sz="900" dirty="0">
                  <a:solidFill>
                    <a:srgbClr val="333399"/>
                  </a:solidFill>
                  <a:latin typeface="Calibri"/>
                  <a:cs typeface="Calibri"/>
                </a:endParaRPr>
              </a:p>
              <a:p>
                <a:pPr>
                  <a:lnSpc>
                    <a:spcPct val="150000"/>
                  </a:lnSpc>
                  <a:buClr>
                    <a:srgbClr val="333399"/>
                  </a:buClr>
                </a:pPr>
                <a:r>
                  <a:rPr lang="en-US" sz="2000" dirty="0">
                    <a:solidFill>
                      <a:srgbClr val="333399"/>
                    </a:solidFill>
                    <a:latin typeface="Calibri"/>
                    <a:cs typeface="Calibri"/>
                  </a:rPr>
                  <a:t>Consequences of consistency:</a:t>
                </a:r>
              </a:p>
              <a:p>
                <a:pPr lvl="1">
                  <a:lnSpc>
                    <a:spcPct val="150000"/>
                  </a:lnSpc>
                  <a:buClr>
                    <a:srgbClr val="333399"/>
                  </a:buClr>
                </a:pPr>
                <a:r>
                  <a:rPr lang="en-US" sz="1800" dirty="0">
                    <a:latin typeface="Calibri"/>
                    <a:cs typeface="Calibri"/>
                  </a:rPr>
                  <a:t>A*  is optimal also when using duplicate detection without re-expansions </a:t>
                </a:r>
              </a:p>
              <a:p>
                <a:pPr lvl="1">
                  <a:lnSpc>
                    <a:spcPct val="150000"/>
                  </a:lnSpc>
                  <a:buClr>
                    <a:srgbClr val="333399"/>
                  </a:buClr>
                </a:pPr>
                <a:r>
                  <a:rPr lang="en-US" sz="1800" dirty="0">
                    <a:cs typeface="Calibri"/>
                  </a:rPr>
                  <a:t>Consistency implies admissibility </a:t>
                </a:r>
              </a:p>
              <a:p>
                <a:pPr lvl="2">
                  <a:lnSpc>
                    <a:spcPct val="150000"/>
                  </a:lnSpc>
                  <a:buClr>
                    <a:srgbClr val="333399"/>
                  </a:buClr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∀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, </m:t>
                    </m:r>
                    <m:d>
                      <m:dPr>
                        <m:begChr m:val="|"/>
                        <m:endChr m:val="|"/>
                        <m:ctrlPr>
                          <a:rPr lang="en-US" sz="1400" b="0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Calibri"/>
                          </a:rPr>
                          <m:t>h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  <m:t>𝑠</m:t>
                            </m:r>
                          </m:e>
                        </m:d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Calibri"/>
                          </a:rPr>
                          <m:t>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Calibri"/>
                          </a:rPr>
                          <m:t>h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𝑐𝑜𝑠𝑡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Calibri"/>
                          </a:rPr>
                          <m:t>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Calibri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Calibri"/>
                          </a:rPr>
                          <m:t>𝐺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𝑎𝑛𝑑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Calibri"/>
                          </a:rPr>
                          <m:t>𝐺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=0</m:t>
                    </m:r>
                  </m:oMath>
                </a14:m>
                <a:endParaRPr lang="en-US" sz="1400" b="0" dirty="0">
                  <a:latin typeface="Calibri"/>
                  <a:cs typeface="Calibri"/>
                </a:endParaRPr>
              </a:p>
              <a:p>
                <a:pPr lvl="2">
                  <a:lnSpc>
                    <a:spcPct val="150000"/>
                  </a:lnSpc>
                  <a:buClr>
                    <a:srgbClr val="333399"/>
                  </a:buClr>
                </a:pP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cs typeface="Calibri"/>
                      </a:rPr>
                      <m:t>∀</m:t>
                    </m:r>
                    <m:r>
                      <a:rPr lang="en-US" sz="1400" i="1">
                        <a:latin typeface="Cambria Math" panose="02040503050406030204" pitchFamily="18" charset="0"/>
                        <a:cs typeface="Calibri"/>
                      </a:rPr>
                      <m:t>𝑠</m:t>
                    </m:r>
                    <m:r>
                      <a:rPr lang="en-US" sz="1400" i="1">
                        <a:latin typeface="Cambria Math" panose="02040503050406030204" pitchFamily="18" charset="0"/>
                        <a:cs typeface="Calibri"/>
                      </a:rPr>
                      <m:t>,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)≤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Calibri"/>
                          </a:rPr>
                          <m:t>h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Calibri"/>
                          </a:rPr>
                          <m:t>∗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Calibri"/>
                      </a:rPr>
                      <m:t>) </m:t>
                    </m:r>
                  </m:oMath>
                </a14:m>
                <a:endParaRPr lang="en-US" sz="1400" dirty="0">
                  <a:latin typeface="Calibri"/>
                  <a:cs typeface="Calibri"/>
                </a:endParaRPr>
              </a:p>
              <a:p>
                <a:pPr lvl="1">
                  <a:lnSpc>
                    <a:spcPct val="150000"/>
                  </a:lnSpc>
                  <a:buClr>
                    <a:srgbClr val="333399"/>
                  </a:buClr>
                </a:pPr>
                <a:endParaRPr lang="en-US" sz="1800" dirty="0">
                  <a:latin typeface="Calibri"/>
                  <a:cs typeface="Calibri"/>
                </a:endParaRPr>
              </a:p>
              <a:p>
                <a:endParaRPr lang="en-US" sz="1800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195" name="Content Placeholder 1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01154" y="1549326"/>
                <a:ext cx="6470573" cy="3048000"/>
              </a:xfrm>
              <a:blipFill>
                <a:blip r:embed="rId2"/>
                <a:stretch>
                  <a:fillRect l="-980" b="-67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>
            <a:endCxn id="8" idx="1"/>
          </p:cNvCxnSpPr>
          <p:nvPr/>
        </p:nvCxnSpPr>
        <p:spPr>
          <a:xfrm>
            <a:off x="1676401" y="2613747"/>
            <a:ext cx="1124510" cy="43871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8" idx="4"/>
            <a:endCxn id="9" idx="0"/>
          </p:cNvCxnSpPr>
          <p:nvPr/>
        </p:nvCxnSpPr>
        <p:spPr>
          <a:xfrm>
            <a:off x="3124200" y="3832946"/>
            <a:ext cx="0" cy="1528761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3276600" y="4218707"/>
            <a:ext cx="340654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3</a:t>
            </a:r>
          </a:p>
        </p:txBody>
      </p:sp>
      <p:sp>
        <p:nvSpPr>
          <p:cNvPr id="7" name="Oval 6"/>
          <p:cNvSpPr/>
          <p:nvPr/>
        </p:nvSpPr>
        <p:spPr>
          <a:xfrm>
            <a:off x="762000" y="2156546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2667000" y="2918546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2667000" y="5361707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34826" name="TextBox 9"/>
          <p:cNvSpPr txBox="1">
            <a:spLocks noChangeArrowheads="1"/>
          </p:cNvSpPr>
          <p:nvPr/>
        </p:nvSpPr>
        <p:spPr bwMode="auto">
          <a:xfrm>
            <a:off x="609600" y="3151907"/>
            <a:ext cx="730697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b="1" i="1" dirty="0">
                <a:solidFill>
                  <a:srgbClr val="C00000"/>
                </a:solidFill>
                <a:latin typeface="Calibri"/>
                <a:cs typeface="Calibri"/>
              </a:rPr>
              <a:t>h=4</a:t>
            </a:r>
          </a:p>
        </p:txBody>
      </p:sp>
      <p:sp>
        <p:nvSpPr>
          <p:cNvPr id="34827" name="TextBox 10"/>
          <p:cNvSpPr txBox="1">
            <a:spLocks noChangeArrowheads="1"/>
          </p:cNvSpPr>
          <p:nvPr/>
        </p:nvSpPr>
        <p:spPr bwMode="auto">
          <a:xfrm>
            <a:off x="3657600" y="3151907"/>
            <a:ext cx="730697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b="1" i="1" dirty="0">
                <a:solidFill>
                  <a:srgbClr val="C00000"/>
                </a:solidFill>
                <a:latin typeface="Calibri"/>
                <a:cs typeface="Calibri"/>
              </a:rPr>
              <a:t>h=1</a:t>
            </a:r>
          </a:p>
        </p:txBody>
      </p:sp>
      <p:sp>
        <p:nvSpPr>
          <p:cNvPr id="34828" name="TextBox 11"/>
          <p:cNvSpPr txBox="1">
            <a:spLocks noChangeArrowheads="1"/>
          </p:cNvSpPr>
          <p:nvPr/>
        </p:nvSpPr>
        <p:spPr bwMode="auto">
          <a:xfrm>
            <a:off x="1905000" y="2842344"/>
            <a:ext cx="340654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17" name="Straight Arrow Connector 16"/>
          <p:cNvCxnSpPr>
            <a:stCxn id="7" idx="5"/>
            <a:endCxn id="9" idx="1"/>
          </p:cNvCxnSpPr>
          <p:nvPr/>
        </p:nvCxnSpPr>
        <p:spPr>
          <a:xfrm>
            <a:off x="1542489" y="2937035"/>
            <a:ext cx="1258422" cy="2558583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7" idx="6"/>
            <a:endCxn id="8" idx="1"/>
          </p:cNvCxnSpPr>
          <p:nvPr/>
        </p:nvCxnSpPr>
        <p:spPr>
          <a:xfrm>
            <a:off x="1676400" y="2613746"/>
            <a:ext cx="1124511" cy="438711"/>
          </a:xfrm>
          <a:prstGeom prst="straightConnector1">
            <a:avLst/>
          </a:prstGeom>
          <a:ln w="57150">
            <a:solidFill>
              <a:srgbClr val="008000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3650473" y="3482203"/>
            <a:ext cx="655945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b="1" i="1" dirty="0">
                <a:solidFill>
                  <a:srgbClr val="C00000"/>
                </a:solidFill>
                <a:latin typeface="Calibri"/>
                <a:cs typeface="Calibri"/>
              </a:rPr>
              <a:t>h=3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617254" y="3350834"/>
            <a:ext cx="838200" cy="638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5D0CEB2-DACF-6A42-B8CB-FF9A30ED3BF9}"/>
              </a:ext>
            </a:extLst>
          </p:cNvPr>
          <p:cNvSpPr txBox="1"/>
          <p:nvPr/>
        </p:nvSpPr>
        <p:spPr>
          <a:xfrm>
            <a:off x="376518" y="5152108"/>
            <a:ext cx="27476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Exercise</a:t>
            </a:r>
            <a:r>
              <a:rPr lang="en-US" dirty="0"/>
              <a:t>: prove that local consistency implies global consistency (use induction)</a:t>
            </a:r>
          </a:p>
        </p:txBody>
      </p:sp>
    </p:spTree>
    <p:extLst>
      <p:ext uri="{BB962C8B-B14F-4D97-AF65-F5344CB8AC3E}">
        <p14:creationId xmlns:p14="http://schemas.microsoft.com/office/powerpoint/2010/main" val="23835335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  <p:bldP spid="34822" grpId="1"/>
      <p:bldP spid="7" grpId="0" animBg="1"/>
      <p:bldP spid="8" grpId="0" animBg="1"/>
      <p:bldP spid="9" grpId="0" animBg="1"/>
      <p:bldP spid="9" grpId="1" animBg="1"/>
      <p:bldP spid="34826" grpId="0"/>
      <p:bldP spid="34827" grpId="0"/>
      <p:bldP spid="34828" grpId="0"/>
      <p:bldP spid="26" grpId="0"/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reeform 21"/>
          <p:cNvSpPr>
            <a:spLocks/>
          </p:cNvSpPr>
          <p:nvPr/>
        </p:nvSpPr>
        <p:spPr bwMode="auto">
          <a:xfrm>
            <a:off x="8518525" y="2362200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Optimality of A* + DD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6248400" cy="44196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alibri"/>
                <a:cs typeface="Calibri"/>
              </a:rPr>
              <a:t>Sketch: consider what A* does with a consistent heuristic:</a:t>
            </a:r>
          </a:p>
          <a:p>
            <a:pPr lvl="1"/>
            <a:endParaRPr lang="en-US" sz="1400" dirty="0">
              <a:latin typeface="Calibri"/>
              <a:cs typeface="Calibri"/>
            </a:endParaRPr>
          </a:p>
          <a:p>
            <a:pPr lvl="1" eaLnBrk="1" hangingPunct="1"/>
            <a:r>
              <a:rPr lang="en-US" sz="2400" dirty="0">
                <a:latin typeface="Calibri"/>
                <a:cs typeface="Calibri"/>
              </a:rPr>
              <a:t>Fact 1: In tree search, A* expands nodes in increasing total f value (f-contours)</a:t>
            </a:r>
            <a:br>
              <a:rPr lang="en-US" sz="2400" dirty="0">
                <a:latin typeface="Calibri"/>
                <a:cs typeface="Calibri"/>
              </a:rPr>
            </a:br>
            <a:endParaRPr lang="en-US" sz="1400" dirty="0">
              <a:latin typeface="Calibri"/>
              <a:cs typeface="Calibri"/>
            </a:endParaRPr>
          </a:p>
          <a:p>
            <a:pPr lvl="1" eaLnBrk="1" hangingPunct="1"/>
            <a:r>
              <a:rPr lang="en-US" sz="2400" dirty="0">
                <a:latin typeface="Calibri"/>
                <a:cs typeface="Calibri"/>
              </a:rPr>
              <a:t>Fact 2: For every state s, nodes that reach s optimally are expanded before nodes that reach s </a:t>
            </a:r>
            <a:r>
              <a:rPr lang="en-US" sz="2400" dirty="0" err="1">
                <a:latin typeface="Calibri"/>
                <a:cs typeface="Calibri"/>
              </a:rPr>
              <a:t>suboptimally</a:t>
            </a:r>
            <a:endParaRPr lang="en-US" sz="2400" dirty="0">
              <a:latin typeface="Calibri"/>
              <a:cs typeface="Calibri"/>
            </a:endParaRPr>
          </a:p>
          <a:p>
            <a:pPr lvl="1"/>
            <a:endParaRPr lang="en-US" sz="1400" dirty="0">
              <a:latin typeface="Calibri"/>
              <a:cs typeface="Calibri"/>
            </a:endParaRPr>
          </a:p>
          <a:p>
            <a:pPr lvl="1" eaLnBrk="1" hangingPunct="1"/>
            <a:r>
              <a:rPr lang="en-US" sz="2400" dirty="0">
                <a:latin typeface="Calibri"/>
                <a:cs typeface="Calibri"/>
              </a:rPr>
              <a:t>Result: A* search is optimal</a:t>
            </a:r>
          </a:p>
        </p:txBody>
      </p:sp>
      <p:sp>
        <p:nvSpPr>
          <p:cNvPr id="41989" name="Freeform 9"/>
          <p:cNvSpPr>
            <a:spLocks/>
          </p:cNvSpPr>
          <p:nvPr/>
        </p:nvSpPr>
        <p:spPr bwMode="auto">
          <a:xfrm>
            <a:off x="8001000" y="2533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0" name="Oval 10"/>
          <p:cNvSpPr>
            <a:spLocks noChangeArrowheads="1"/>
          </p:cNvSpPr>
          <p:nvPr/>
        </p:nvSpPr>
        <p:spPr bwMode="auto">
          <a:xfrm>
            <a:off x="9123363" y="2889250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1" name="Oval 11"/>
          <p:cNvSpPr>
            <a:spLocks noChangeArrowheads="1"/>
          </p:cNvSpPr>
          <p:nvPr/>
        </p:nvSpPr>
        <p:spPr bwMode="auto">
          <a:xfrm>
            <a:off x="9599613" y="2879726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2" name="Text Box 12"/>
          <p:cNvSpPr txBox="1">
            <a:spLocks noChangeArrowheads="1"/>
          </p:cNvSpPr>
          <p:nvPr/>
        </p:nvSpPr>
        <p:spPr bwMode="auto">
          <a:xfrm>
            <a:off x="9253538" y="2740026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41993" name="Oval 16"/>
          <p:cNvSpPr>
            <a:spLocks noChangeArrowheads="1"/>
          </p:cNvSpPr>
          <p:nvPr/>
        </p:nvSpPr>
        <p:spPr bwMode="auto">
          <a:xfrm>
            <a:off x="9847263" y="3929063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4" name="Oval 17"/>
          <p:cNvSpPr>
            <a:spLocks noChangeArrowheads="1"/>
          </p:cNvSpPr>
          <p:nvPr/>
        </p:nvSpPr>
        <p:spPr bwMode="auto">
          <a:xfrm>
            <a:off x="9367838" y="4484688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5" name="Freeform 19"/>
          <p:cNvSpPr>
            <a:spLocks/>
          </p:cNvSpPr>
          <p:nvPr/>
        </p:nvSpPr>
        <p:spPr bwMode="auto">
          <a:xfrm>
            <a:off x="9321800" y="3275014"/>
            <a:ext cx="179388" cy="1196975"/>
          </a:xfrm>
          <a:custGeom>
            <a:avLst/>
            <a:gdLst>
              <a:gd name="T0" fmla="*/ 2147483647 w 113"/>
              <a:gd name="T1" fmla="*/ 0 h 754"/>
              <a:gd name="T2" fmla="*/ 2147483647 w 113"/>
              <a:gd name="T3" fmla="*/ 2147483647 h 754"/>
              <a:gd name="T4" fmla="*/ 2147483647 w 113"/>
              <a:gd name="T5" fmla="*/ 2147483647 h 754"/>
              <a:gd name="T6" fmla="*/ 2147483647 w 113"/>
              <a:gd name="T7" fmla="*/ 2147483647 h 754"/>
              <a:gd name="T8" fmla="*/ 2147483647 w 113"/>
              <a:gd name="T9" fmla="*/ 2147483647 h 754"/>
              <a:gd name="T10" fmla="*/ 0 w 113"/>
              <a:gd name="T11" fmla="*/ 2147483647 h 754"/>
              <a:gd name="T12" fmla="*/ 2147483647 w 113"/>
              <a:gd name="T13" fmla="*/ 2147483647 h 754"/>
              <a:gd name="T14" fmla="*/ 2147483647 w 113"/>
              <a:gd name="T15" fmla="*/ 2147483647 h 754"/>
              <a:gd name="T16" fmla="*/ 2147483647 w 113"/>
              <a:gd name="T17" fmla="*/ 2147483647 h 754"/>
              <a:gd name="T18" fmla="*/ 2147483647 w 113"/>
              <a:gd name="T19" fmla="*/ 2147483647 h 7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3"/>
              <a:gd name="T31" fmla="*/ 0 h 754"/>
              <a:gd name="T32" fmla="*/ 113 w 113"/>
              <a:gd name="T33" fmla="*/ 754 h 7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3" h="754">
                <a:moveTo>
                  <a:pt x="80" y="0"/>
                </a:moveTo>
                <a:cubicBezTo>
                  <a:pt x="85" y="21"/>
                  <a:pt x="90" y="40"/>
                  <a:pt x="97" y="60"/>
                </a:cubicBezTo>
                <a:cubicBezTo>
                  <a:pt x="113" y="160"/>
                  <a:pt x="99" y="191"/>
                  <a:pt x="54" y="264"/>
                </a:cubicBezTo>
                <a:cubicBezTo>
                  <a:pt x="47" y="289"/>
                  <a:pt x="35" y="313"/>
                  <a:pt x="21" y="334"/>
                </a:cubicBezTo>
                <a:cubicBezTo>
                  <a:pt x="12" y="374"/>
                  <a:pt x="21" y="340"/>
                  <a:pt x="10" y="372"/>
                </a:cubicBezTo>
                <a:cubicBezTo>
                  <a:pt x="6" y="383"/>
                  <a:pt x="0" y="404"/>
                  <a:pt x="0" y="404"/>
                </a:cubicBezTo>
                <a:cubicBezTo>
                  <a:pt x="4" y="446"/>
                  <a:pt x="13" y="491"/>
                  <a:pt x="43" y="523"/>
                </a:cubicBezTo>
                <a:cubicBezTo>
                  <a:pt x="45" y="530"/>
                  <a:pt x="45" y="537"/>
                  <a:pt x="48" y="544"/>
                </a:cubicBezTo>
                <a:cubicBezTo>
                  <a:pt x="51" y="550"/>
                  <a:pt x="57" y="554"/>
                  <a:pt x="59" y="560"/>
                </a:cubicBezTo>
                <a:cubicBezTo>
                  <a:pt x="78" y="626"/>
                  <a:pt x="70" y="684"/>
                  <a:pt x="70" y="7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6" name="Freeform 20"/>
          <p:cNvSpPr>
            <a:spLocks/>
          </p:cNvSpPr>
          <p:nvPr/>
        </p:nvSpPr>
        <p:spPr bwMode="auto">
          <a:xfrm>
            <a:off x="9739311" y="3471862"/>
            <a:ext cx="222251" cy="436563"/>
          </a:xfrm>
          <a:custGeom>
            <a:avLst/>
            <a:gdLst>
              <a:gd name="T0" fmla="*/ 0 w 140"/>
              <a:gd name="T1" fmla="*/ 0 h 275"/>
              <a:gd name="T2" fmla="*/ 2147483647 w 140"/>
              <a:gd name="T3" fmla="*/ 2147483647 h 275"/>
              <a:gd name="T4" fmla="*/ 2147483647 w 140"/>
              <a:gd name="T5" fmla="*/ 2147483647 h 275"/>
              <a:gd name="T6" fmla="*/ 2147483647 w 140"/>
              <a:gd name="T7" fmla="*/ 2147483647 h 275"/>
              <a:gd name="T8" fmla="*/ 2147483647 w 140"/>
              <a:gd name="T9" fmla="*/ 2147483647 h 275"/>
              <a:gd name="T10" fmla="*/ 2147483647 w 140"/>
              <a:gd name="T11" fmla="*/ 2147483647 h 2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0"/>
              <a:gd name="T19" fmla="*/ 0 h 275"/>
              <a:gd name="T20" fmla="*/ 140 w 140"/>
              <a:gd name="T21" fmla="*/ 275 h 2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0" h="275">
                <a:moveTo>
                  <a:pt x="0" y="0"/>
                </a:moveTo>
                <a:cubicBezTo>
                  <a:pt x="11" y="11"/>
                  <a:pt x="20" y="24"/>
                  <a:pt x="33" y="33"/>
                </a:cubicBezTo>
                <a:cubicBezTo>
                  <a:pt x="59" y="52"/>
                  <a:pt x="92" y="58"/>
                  <a:pt x="119" y="76"/>
                </a:cubicBezTo>
                <a:cubicBezTo>
                  <a:pt x="140" y="106"/>
                  <a:pt x="138" y="138"/>
                  <a:pt x="124" y="172"/>
                </a:cubicBezTo>
                <a:cubicBezTo>
                  <a:pt x="116" y="190"/>
                  <a:pt x="92" y="221"/>
                  <a:pt x="92" y="221"/>
                </a:cubicBezTo>
                <a:cubicBezTo>
                  <a:pt x="98" y="240"/>
                  <a:pt x="114" y="255"/>
                  <a:pt x="114" y="27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7" name="Oval 22"/>
          <p:cNvSpPr>
            <a:spLocks noChangeArrowheads="1"/>
          </p:cNvSpPr>
          <p:nvPr/>
        </p:nvSpPr>
        <p:spPr bwMode="auto">
          <a:xfrm>
            <a:off x="9355138" y="2463801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8" name="Freeform 23"/>
          <p:cNvSpPr>
            <a:spLocks/>
          </p:cNvSpPr>
          <p:nvPr/>
        </p:nvSpPr>
        <p:spPr bwMode="auto">
          <a:xfrm>
            <a:off x="8783637" y="3368676"/>
            <a:ext cx="1181100" cy="557212"/>
          </a:xfrm>
          <a:custGeom>
            <a:avLst/>
            <a:gdLst>
              <a:gd name="T0" fmla="*/ 2147483647 w 744"/>
              <a:gd name="T1" fmla="*/ 0 h 351"/>
              <a:gd name="T2" fmla="*/ 2147483647 w 744"/>
              <a:gd name="T3" fmla="*/ 2147483647 h 351"/>
              <a:gd name="T4" fmla="*/ 2147483647 w 744"/>
              <a:gd name="T5" fmla="*/ 2147483647 h 351"/>
              <a:gd name="T6" fmla="*/ 2147483647 w 744"/>
              <a:gd name="T7" fmla="*/ 2147483647 h 351"/>
              <a:gd name="T8" fmla="*/ 0 w 744"/>
              <a:gd name="T9" fmla="*/ 2147483647 h 3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4"/>
              <a:gd name="T16" fmla="*/ 0 h 351"/>
              <a:gd name="T17" fmla="*/ 744 w 744"/>
              <a:gd name="T18" fmla="*/ 351 h 3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4" h="351">
                <a:moveTo>
                  <a:pt x="744" y="0"/>
                </a:moveTo>
                <a:cubicBezTo>
                  <a:pt x="672" y="25"/>
                  <a:pt x="600" y="51"/>
                  <a:pt x="547" y="105"/>
                </a:cubicBezTo>
                <a:cubicBezTo>
                  <a:pt x="494" y="159"/>
                  <a:pt x="485" y="295"/>
                  <a:pt x="428" y="323"/>
                </a:cubicBezTo>
                <a:cubicBezTo>
                  <a:pt x="371" y="351"/>
                  <a:pt x="274" y="293"/>
                  <a:pt x="203" y="274"/>
                </a:cubicBezTo>
                <a:cubicBezTo>
                  <a:pt x="132" y="255"/>
                  <a:pt x="66" y="233"/>
                  <a:pt x="0" y="21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9" name="Freeform 24"/>
          <p:cNvSpPr>
            <a:spLocks/>
          </p:cNvSpPr>
          <p:nvPr/>
        </p:nvSpPr>
        <p:spPr bwMode="auto">
          <a:xfrm>
            <a:off x="9039226" y="3100388"/>
            <a:ext cx="747713" cy="293688"/>
          </a:xfrm>
          <a:custGeom>
            <a:avLst/>
            <a:gdLst>
              <a:gd name="T0" fmla="*/ 2147483647 w 471"/>
              <a:gd name="T1" fmla="*/ 0 h 185"/>
              <a:gd name="T2" fmla="*/ 2147483647 w 471"/>
              <a:gd name="T3" fmla="*/ 2147483647 h 185"/>
              <a:gd name="T4" fmla="*/ 0 w 471"/>
              <a:gd name="T5" fmla="*/ 2147483647 h 185"/>
              <a:gd name="T6" fmla="*/ 0 60000 65536"/>
              <a:gd name="T7" fmla="*/ 0 60000 65536"/>
              <a:gd name="T8" fmla="*/ 0 60000 65536"/>
              <a:gd name="T9" fmla="*/ 0 w 471"/>
              <a:gd name="T10" fmla="*/ 0 h 185"/>
              <a:gd name="T11" fmla="*/ 471 w 471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1" h="185">
                <a:moveTo>
                  <a:pt x="471" y="0"/>
                </a:moveTo>
                <a:cubicBezTo>
                  <a:pt x="394" y="76"/>
                  <a:pt x="317" y="153"/>
                  <a:pt x="239" y="169"/>
                </a:cubicBezTo>
                <a:cubicBezTo>
                  <a:pt x="161" y="185"/>
                  <a:pt x="80" y="142"/>
                  <a:pt x="0" y="9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2000" name="Text Box 26"/>
          <p:cNvSpPr txBox="1">
            <a:spLocks noChangeArrowheads="1"/>
          </p:cNvSpPr>
          <p:nvPr/>
        </p:nvSpPr>
        <p:spPr bwMode="auto">
          <a:xfrm>
            <a:off x="10277475" y="3468689"/>
            <a:ext cx="8255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f </a:t>
            </a:r>
            <a:r>
              <a:rPr lang="en-US">
                <a:latin typeface="Calibri"/>
                <a:cs typeface="Calibri"/>
                <a:sym typeface="Symbol" pitchFamily="18" charset="2"/>
              </a:rPr>
              <a:t> 3</a:t>
            </a:r>
          </a:p>
        </p:txBody>
      </p:sp>
      <p:sp>
        <p:nvSpPr>
          <p:cNvPr id="42001" name="Text Box 27"/>
          <p:cNvSpPr txBox="1">
            <a:spLocks noChangeArrowheads="1"/>
          </p:cNvSpPr>
          <p:nvPr/>
        </p:nvSpPr>
        <p:spPr bwMode="auto">
          <a:xfrm>
            <a:off x="10150475" y="3073401"/>
            <a:ext cx="8255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f </a:t>
            </a:r>
            <a:r>
              <a:rPr lang="en-US">
                <a:latin typeface="Calibri"/>
                <a:cs typeface="Calibri"/>
                <a:sym typeface="Symbol" pitchFamily="18" charset="2"/>
              </a:rPr>
              <a:t> 2</a:t>
            </a:r>
          </a:p>
        </p:txBody>
      </p:sp>
      <p:sp>
        <p:nvSpPr>
          <p:cNvPr id="42002" name="Text Box 28"/>
          <p:cNvSpPr txBox="1">
            <a:spLocks noChangeArrowheads="1"/>
          </p:cNvSpPr>
          <p:nvPr/>
        </p:nvSpPr>
        <p:spPr bwMode="auto">
          <a:xfrm>
            <a:off x="9950449" y="2695577"/>
            <a:ext cx="8255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f </a:t>
            </a:r>
            <a:r>
              <a:rPr lang="en-US">
                <a:latin typeface="Calibri"/>
                <a:cs typeface="Calibri"/>
                <a:sym typeface="Symbol" pitchFamily="18" charset="2"/>
              </a:rPr>
              <a:t> 1</a:t>
            </a:r>
          </a:p>
        </p:txBody>
      </p:sp>
    </p:spTree>
    <p:extLst>
      <p:ext uri="{BB962C8B-B14F-4D97-AF65-F5344CB8AC3E}">
        <p14:creationId xmlns:p14="http://schemas.microsoft.com/office/powerpoint/2010/main" val="579295608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Optimality of A* + DD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387927" y="1763711"/>
            <a:ext cx="6375400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No DD: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A* is optimal if heuristic is admissible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UCS is a special case (h = 0)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With DD: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A* optimal if heuristic is consistent or when allowing re-expansions when encountering lower 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UCS always optimal (h = 0 is consistent)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Consistency implies admissibility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Admissibility doesn’t necessarily imply consistency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9853" y="2009404"/>
            <a:ext cx="4720694" cy="340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062219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201" y="4076242"/>
            <a:ext cx="8077197" cy="2507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A*: Summary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838199" y="1825625"/>
            <a:ext cx="10806953" cy="4351338"/>
          </a:xfrm>
        </p:spPr>
        <p:txBody>
          <a:bodyPr/>
          <a:lstStyle/>
          <a:p>
            <a:pPr eaLnBrk="1" hangingPunct="1"/>
            <a:r>
              <a:rPr lang="en-US" dirty="0"/>
              <a:t>A* uses both backward costs (</a:t>
            </a:r>
            <a:r>
              <a:rPr lang="en-US" dirty="0" err="1"/>
              <a:t>n.g</a:t>
            </a:r>
            <a:r>
              <a:rPr lang="en-US" dirty="0"/>
              <a:t>) and (estimates of) forward costs (</a:t>
            </a:r>
            <a:r>
              <a:rPr lang="en-US" dirty="0" err="1"/>
              <a:t>n.h</a:t>
            </a:r>
            <a:r>
              <a:rPr lang="en-US" dirty="0"/>
              <a:t>)</a:t>
            </a:r>
          </a:p>
          <a:p>
            <a:pPr lvl="1"/>
            <a:r>
              <a:rPr lang="en-US" sz="1800" dirty="0"/>
              <a:t>Estimation of the optimal path cost that goes through the node </a:t>
            </a:r>
          </a:p>
          <a:p>
            <a:pPr eaLnBrk="1" hangingPunct="1"/>
            <a:r>
              <a:rPr lang="en-US" dirty="0"/>
              <a:t>A* is optimal with admissible heuristics</a:t>
            </a:r>
            <a:endParaRPr lang="en-US" sz="1600" dirty="0"/>
          </a:p>
          <a:p>
            <a:pPr eaLnBrk="1" hangingPunct="1"/>
            <a:r>
              <a:rPr lang="en-US" dirty="0"/>
              <a:t>Heuristic design is key: often use relaxed problems</a:t>
            </a:r>
          </a:p>
        </p:txBody>
      </p:sp>
    </p:spTree>
    <p:extLst>
      <p:ext uri="{BB962C8B-B14F-4D97-AF65-F5344CB8AC3E}">
        <p14:creationId xmlns:p14="http://schemas.microsoft.com/office/powerpoint/2010/main" val="37525345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D4F64-6F17-C947-9E0E-F1E1D9A86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search with DD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8FB12-527B-7443-BC65-16E662C14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76A3C1-2333-C744-BA54-CB21B39F6C16}"/>
              </a:ext>
            </a:extLst>
          </p:cNvPr>
          <p:cNvSpPr txBox="1"/>
          <p:nvPr/>
        </p:nvSpPr>
        <p:spPr>
          <a:xfrm>
            <a:off x="2978226" y="2136338"/>
            <a:ext cx="6599883" cy="313932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Tree-Search(</a:t>
            </a:r>
            <a:r>
              <a:rPr lang="en-US" dirty="0" err="1">
                <a:solidFill>
                  <a:srgbClr val="FF0000"/>
                </a:solidFill>
              </a:rPr>
              <a:t>start</a:t>
            </a:r>
            <a:r>
              <a:rPr lang="en-US" dirty="0" err="1"/>
              <a:t>,</a:t>
            </a:r>
            <a:r>
              <a:rPr lang="en-US" dirty="0" err="1">
                <a:solidFill>
                  <a:srgbClr val="FF0000"/>
                </a:solidFill>
              </a:rPr>
              <a:t>goal</a:t>
            </a:r>
            <a:r>
              <a:rPr lang="en-US" dirty="0"/>
              <a:t>)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rgbClr val="0070C0"/>
                </a:solidFill>
              </a:rPr>
              <a:t>OPEN</a:t>
            </a:r>
            <a:r>
              <a:rPr lang="en-US" dirty="0"/>
              <a:t> = {</a:t>
            </a:r>
            <a:r>
              <a:rPr lang="en-US" dirty="0">
                <a:solidFill>
                  <a:srgbClr val="FF0000"/>
                </a:solidFill>
              </a:rPr>
              <a:t>start</a:t>
            </a:r>
            <a:r>
              <a:rPr lang="en-US" dirty="0"/>
              <a:t>}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 CLOSED</a:t>
            </a:r>
            <a:r>
              <a:rPr lang="en-US" dirty="0"/>
              <a:t> = {}</a:t>
            </a:r>
          </a:p>
          <a:p>
            <a:r>
              <a:rPr lang="en-US" dirty="0"/>
              <a:t>	while </a:t>
            </a:r>
            <a:r>
              <a:rPr lang="en-US" dirty="0">
                <a:solidFill>
                  <a:srgbClr val="0070C0"/>
                </a:solidFill>
              </a:rPr>
              <a:t>OPEN</a:t>
            </a:r>
            <a:r>
              <a:rPr lang="en-US" dirty="0"/>
              <a:t> not empty:</a:t>
            </a:r>
          </a:p>
          <a:p>
            <a:r>
              <a:rPr lang="en-US" dirty="0"/>
              <a:t>		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= </a:t>
            </a:r>
            <a:r>
              <a:rPr lang="en-US" dirty="0" err="1">
                <a:solidFill>
                  <a:srgbClr val="0070C0"/>
                </a:solidFill>
              </a:rPr>
              <a:t>OPEN</a:t>
            </a:r>
            <a:r>
              <a:rPr lang="en-US" dirty="0" err="1"/>
              <a:t>.</a:t>
            </a:r>
            <a:r>
              <a:rPr lang="en-US" dirty="0" err="1">
                <a:solidFill>
                  <a:srgbClr val="00B050"/>
                </a:solidFill>
              </a:rPr>
              <a:t>extract</a:t>
            </a:r>
            <a:r>
              <a:rPr lang="en-US" dirty="0">
                <a:solidFill>
                  <a:srgbClr val="00B050"/>
                </a:solidFill>
              </a:rPr>
              <a:t>() # Minimal f-value = g + h </a:t>
            </a:r>
            <a:endParaRPr lang="en-US" dirty="0"/>
          </a:p>
          <a:p>
            <a:r>
              <a:rPr lang="en-US" dirty="0"/>
              <a:t>		if 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is </a:t>
            </a:r>
            <a:r>
              <a:rPr lang="en-US" dirty="0">
                <a:solidFill>
                  <a:srgbClr val="FF0000"/>
                </a:solidFill>
              </a:rPr>
              <a:t>goal:</a:t>
            </a:r>
          </a:p>
          <a:p>
            <a:r>
              <a:rPr lang="en-US" dirty="0"/>
              <a:t>			return solution(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)</a:t>
            </a:r>
          </a:p>
          <a:p>
            <a:r>
              <a:rPr lang="en-US" dirty="0"/>
              <a:t>		</a:t>
            </a:r>
            <a:r>
              <a:rPr lang="en-US" dirty="0" err="1"/>
              <a:t>elif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not in </a:t>
            </a:r>
            <a:r>
              <a:rPr lang="en-US" dirty="0">
                <a:solidFill>
                  <a:srgbClr val="FF0000"/>
                </a:solidFill>
              </a:rPr>
              <a:t>CLOSED:</a:t>
            </a:r>
          </a:p>
          <a:p>
            <a:r>
              <a:rPr lang="en-US" dirty="0"/>
              <a:t>			</a:t>
            </a:r>
            <a:r>
              <a:rPr lang="en-US" dirty="0" err="1">
                <a:solidFill>
                  <a:srgbClr val="FF0000"/>
                </a:solidFill>
              </a:rPr>
              <a:t>CLOSED</a:t>
            </a:r>
            <a:r>
              <a:rPr lang="en-US" dirty="0" err="1"/>
              <a:t>.add</a:t>
            </a:r>
            <a:r>
              <a:rPr lang="en-US" dirty="0"/>
              <a:t>(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) 		</a:t>
            </a:r>
          </a:p>
          <a:p>
            <a:r>
              <a:rPr lang="en-US" dirty="0"/>
              <a:t>			</a:t>
            </a:r>
            <a:r>
              <a:rPr lang="en-US" dirty="0" err="1">
                <a:solidFill>
                  <a:srgbClr val="0070C0"/>
                </a:solidFill>
              </a:rPr>
              <a:t>OPEN</a:t>
            </a:r>
            <a:r>
              <a:rPr lang="en-US" dirty="0" err="1"/>
              <a:t>.add</a:t>
            </a:r>
            <a:r>
              <a:rPr lang="en-US" dirty="0"/>
              <a:t>(</a:t>
            </a:r>
            <a:r>
              <a:rPr lang="en-US" dirty="0" err="1">
                <a:solidFill>
                  <a:srgbClr val="0070C0"/>
                </a:solidFill>
              </a:rPr>
              <a:t>u</a:t>
            </a:r>
            <a:r>
              <a:rPr lang="en-US" dirty="0" err="1"/>
              <a:t>.</a:t>
            </a:r>
            <a:r>
              <a:rPr lang="en-US" dirty="0" err="1">
                <a:solidFill>
                  <a:srgbClr val="00B050"/>
                </a:solidFill>
              </a:rPr>
              <a:t>get_successors</a:t>
            </a:r>
            <a:r>
              <a:rPr lang="en-US" dirty="0">
                <a:solidFill>
                  <a:srgbClr val="00B050"/>
                </a:solidFill>
              </a:rPr>
              <a:t>()</a:t>
            </a:r>
            <a:r>
              <a:rPr lang="en-US" dirty="0"/>
              <a:t>)</a:t>
            </a:r>
          </a:p>
          <a:p>
            <a:r>
              <a:rPr lang="en-US" dirty="0"/>
              <a:t>	return ‘no solution’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4BFE9C-E3CD-654C-9172-281CA4521F67}"/>
              </a:ext>
            </a:extLst>
          </p:cNvPr>
          <p:cNvSpPr/>
          <p:nvPr/>
        </p:nvSpPr>
        <p:spPr>
          <a:xfrm>
            <a:off x="3238959" y="2710149"/>
            <a:ext cx="2577947" cy="297455"/>
          </a:xfrm>
          <a:prstGeom prst="rect">
            <a:avLst/>
          </a:prstGeom>
          <a:noFill/>
          <a:ln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77947"/>
                      <a:gd name="connsiteY0" fmla="*/ 0 h 297455"/>
                      <a:gd name="connsiteX1" fmla="*/ 489810 w 2577947"/>
                      <a:gd name="connsiteY1" fmla="*/ 0 h 297455"/>
                      <a:gd name="connsiteX2" fmla="*/ 928061 w 2577947"/>
                      <a:gd name="connsiteY2" fmla="*/ 0 h 297455"/>
                      <a:gd name="connsiteX3" fmla="*/ 1495209 w 2577947"/>
                      <a:gd name="connsiteY3" fmla="*/ 0 h 297455"/>
                      <a:gd name="connsiteX4" fmla="*/ 1985019 w 2577947"/>
                      <a:gd name="connsiteY4" fmla="*/ 0 h 297455"/>
                      <a:gd name="connsiteX5" fmla="*/ 2577947 w 2577947"/>
                      <a:gd name="connsiteY5" fmla="*/ 0 h 297455"/>
                      <a:gd name="connsiteX6" fmla="*/ 2577947 w 2577947"/>
                      <a:gd name="connsiteY6" fmla="*/ 297455 h 297455"/>
                      <a:gd name="connsiteX7" fmla="*/ 2062358 w 2577947"/>
                      <a:gd name="connsiteY7" fmla="*/ 297455 h 297455"/>
                      <a:gd name="connsiteX8" fmla="*/ 1495209 w 2577947"/>
                      <a:gd name="connsiteY8" fmla="*/ 297455 h 297455"/>
                      <a:gd name="connsiteX9" fmla="*/ 1056958 w 2577947"/>
                      <a:gd name="connsiteY9" fmla="*/ 297455 h 297455"/>
                      <a:gd name="connsiteX10" fmla="*/ 541369 w 2577947"/>
                      <a:gd name="connsiteY10" fmla="*/ 297455 h 297455"/>
                      <a:gd name="connsiteX11" fmla="*/ 0 w 2577947"/>
                      <a:gd name="connsiteY11" fmla="*/ 297455 h 297455"/>
                      <a:gd name="connsiteX12" fmla="*/ 0 w 2577947"/>
                      <a:gd name="connsiteY12" fmla="*/ 0 h 297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577947" h="297455" extrusionOk="0">
                        <a:moveTo>
                          <a:pt x="0" y="0"/>
                        </a:moveTo>
                        <a:cubicBezTo>
                          <a:pt x="145103" y="-23942"/>
                          <a:pt x="296645" y="34389"/>
                          <a:pt x="489810" y="0"/>
                        </a:cubicBezTo>
                        <a:cubicBezTo>
                          <a:pt x="682975" y="-34389"/>
                          <a:pt x="781955" y="40198"/>
                          <a:pt x="928061" y="0"/>
                        </a:cubicBezTo>
                        <a:cubicBezTo>
                          <a:pt x="1074167" y="-40198"/>
                          <a:pt x="1299017" y="35179"/>
                          <a:pt x="1495209" y="0"/>
                        </a:cubicBezTo>
                        <a:cubicBezTo>
                          <a:pt x="1691401" y="-35179"/>
                          <a:pt x="1780235" y="51140"/>
                          <a:pt x="1985019" y="0"/>
                        </a:cubicBezTo>
                        <a:cubicBezTo>
                          <a:pt x="2189803" y="-51140"/>
                          <a:pt x="2453368" y="42287"/>
                          <a:pt x="2577947" y="0"/>
                        </a:cubicBezTo>
                        <a:cubicBezTo>
                          <a:pt x="2586764" y="99092"/>
                          <a:pt x="2566262" y="172306"/>
                          <a:pt x="2577947" y="297455"/>
                        </a:cubicBezTo>
                        <a:cubicBezTo>
                          <a:pt x="2377509" y="341478"/>
                          <a:pt x="2319247" y="265966"/>
                          <a:pt x="2062358" y="297455"/>
                        </a:cubicBezTo>
                        <a:cubicBezTo>
                          <a:pt x="1805469" y="328944"/>
                          <a:pt x="1625467" y="249037"/>
                          <a:pt x="1495209" y="297455"/>
                        </a:cubicBezTo>
                        <a:cubicBezTo>
                          <a:pt x="1364951" y="345873"/>
                          <a:pt x="1232619" y="284108"/>
                          <a:pt x="1056958" y="297455"/>
                        </a:cubicBezTo>
                        <a:cubicBezTo>
                          <a:pt x="881297" y="310802"/>
                          <a:pt x="726896" y="268629"/>
                          <a:pt x="541369" y="297455"/>
                        </a:cubicBezTo>
                        <a:cubicBezTo>
                          <a:pt x="355842" y="326281"/>
                          <a:pt x="158330" y="278464"/>
                          <a:pt x="0" y="297455"/>
                        </a:cubicBezTo>
                        <a:cubicBezTo>
                          <a:pt x="-16895" y="182951"/>
                          <a:pt x="13371" y="6524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866ADE-B732-DE43-B960-BC3D01BB5DE5}"/>
              </a:ext>
            </a:extLst>
          </p:cNvPr>
          <p:cNvSpPr/>
          <p:nvPr/>
        </p:nvSpPr>
        <p:spPr>
          <a:xfrm>
            <a:off x="4807025" y="4114911"/>
            <a:ext cx="2577947" cy="563697"/>
          </a:xfrm>
          <a:prstGeom prst="rect">
            <a:avLst/>
          </a:prstGeom>
          <a:noFill/>
          <a:ln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77947"/>
                      <a:gd name="connsiteY0" fmla="*/ 0 h 297455"/>
                      <a:gd name="connsiteX1" fmla="*/ 489810 w 2577947"/>
                      <a:gd name="connsiteY1" fmla="*/ 0 h 297455"/>
                      <a:gd name="connsiteX2" fmla="*/ 928061 w 2577947"/>
                      <a:gd name="connsiteY2" fmla="*/ 0 h 297455"/>
                      <a:gd name="connsiteX3" fmla="*/ 1495209 w 2577947"/>
                      <a:gd name="connsiteY3" fmla="*/ 0 h 297455"/>
                      <a:gd name="connsiteX4" fmla="*/ 1985019 w 2577947"/>
                      <a:gd name="connsiteY4" fmla="*/ 0 h 297455"/>
                      <a:gd name="connsiteX5" fmla="*/ 2577947 w 2577947"/>
                      <a:gd name="connsiteY5" fmla="*/ 0 h 297455"/>
                      <a:gd name="connsiteX6" fmla="*/ 2577947 w 2577947"/>
                      <a:gd name="connsiteY6" fmla="*/ 297455 h 297455"/>
                      <a:gd name="connsiteX7" fmla="*/ 2062358 w 2577947"/>
                      <a:gd name="connsiteY7" fmla="*/ 297455 h 297455"/>
                      <a:gd name="connsiteX8" fmla="*/ 1495209 w 2577947"/>
                      <a:gd name="connsiteY8" fmla="*/ 297455 h 297455"/>
                      <a:gd name="connsiteX9" fmla="*/ 1056958 w 2577947"/>
                      <a:gd name="connsiteY9" fmla="*/ 297455 h 297455"/>
                      <a:gd name="connsiteX10" fmla="*/ 541369 w 2577947"/>
                      <a:gd name="connsiteY10" fmla="*/ 297455 h 297455"/>
                      <a:gd name="connsiteX11" fmla="*/ 0 w 2577947"/>
                      <a:gd name="connsiteY11" fmla="*/ 297455 h 297455"/>
                      <a:gd name="connsiteX12" fmla="*/ 0 w 2577947"/>
                      <a:gd name="connsiteY12" fmla="*/ 0 h 297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577947" h="297455" extrusionOk="0">
                        <a:moveTo>
                          <a:pt x="0" y="0"/>
                        </a:moveTo>
                        <a:cubicBezTo>
                          <a:pt x="145103" y="-23942"/>
                          <a:pt x="296645" y="34389"/>
                          <a:pt x="489810" y="0"/>
                        </a:cubicBezTo>
                        <a:cubicBezTo>
                          <a:pt x="682975" y="-34389"/>
                          <a:pt x="781955" y="40198"/>
                          <a:pt x="928061" y="0"/>
                        </a:cubicBezTo>
                        <a:cubicBezTo>
                          <a:pt x="1074167" y="-40198"/>
                          <a:pt x="1299017" y="35179"/>
                          <a:pt x="1495209" y="0"/>
                        </a:cubicBezTo>
                        <a:cubicBezTo>
                          <a:pt x="1691401" y="-35179"/>
                          <a:pt x="1780235" y="51140"/>
                          <a:pt x="1985019" y="0"/>
                        </a:cubicBezTo>
                        <a:cubicBezTo>
                          <a:pt x="2189803" y="-51140"/>
                          <a:pt x="2453368" y="42287"/>
                          <a:pt x="2577947" y="0"/>
                        </a:cubicBezTo>
                        <a:cubicBezTo>
                          <a:pt x="2586764" y="99092"/>
                          <a:pt x="2566262" y="172306"/>
                          <a:pt x="2577947" y="297455"/>
                        </a:cubicBezTo>
                        <a:cubicBezTo>
                          <a:pt x="2377509" y="341478"/>
                          <a:pt x="2319247" y="265966"/>
                          <a:pt x="2062358" y="297455"/>
                        </a:cubicBezTo>
                        <a:cubicBezTo>
                          <a:pt x="1805469" y="328944"/>
                          <a:pt x="1625467" y="249037"/>
                          <a:pt x="1495209" y="297455"/>
                        </a:cubicBezTo>
                        <a:cubicBezTo>
                          <a:pt x="1364951" y="345873"/>
                          <a:pt x="1232619" y="284108"/>
                          <a:pt x="1056958" y="297455"/>
                        </a:cubicBezTo>
                        <a:cubicBezTo>
                          <a:pt x="881297" y="310802"/>
                          <a:pt x="726896" y="268629"/>
                          <a:pt x="541369" y="297455"/>
                        </a:cubicBezTo>
                        <a:cubicBezTo>
                          <a:pt x="355842" y="326281"/>
                          <a:pt x="158330" y="278464"/>
                          <a:pt x="0" y="297455"/>
                        </a:cubicBezTo>
                        <a:cubicBezTo>
                          <a:pt x="-16895" y="182951"/>
                          <a:pt x="13371" y="6524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AD2D00-1FFF-2F45-936D-74B29A0C3B13}"/>
              </a:ext>
            </a:extLst>
          </p:cNvPr>
          <p:cNvSpPr txBox="1"/>
          <p:nvPr/>
        </p:nvSpPr>
        <p:spPr>
          <a:xfrm>
            <a:off x="2020342" y="5455579"/>
            <a:ext cx="81513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Can we avoid duplicates in OPEN and preserve optimality?</a:t>
            </a:r>
          </a:p>
        </p:txBody>
      </p:sp>
    </p:spTree>
    <p:extLst>
      <p:ext uri="{BB962C8B-B14F-4D97-AF65-F5344CB8AC3E}">
        <p14:creationId xmlns:p14="http://schemas.microsoft.com/office/powerpoint/2010/main" val="204662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reeform 21"/>
          <p:cNvSpPr>
            <a:spLocks/>
          </p:cNvSpPr>
          <p:nvPr/>
        </p:nvSpPr>
        <p:spPr bwMode="auto">
          <a:xfrm>
            <a:off x="5873751" y="3598863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Optimality of A* with DD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idx="1"/>
          </p:nvPr>
        </p:nvSpPr>
        <p:spPr>
          <a:xfrm>
            <a:off x="429491" y="1831976"/>
            <a:ext cx="8229600" cy="2133600"/>
          </a:xfrm>
        </p:spPr>
        <p:txBody>
          <a:bodyPr/>
          <a:lstStyle/>
          <a:p>
            <a:pPr eaLnBrk="1" hangingPunct="1"/>
            <a:r>
              <a:rPr lang="en-US" sz="2800" dirty="0"/>
              <a:t>Consider what A* does:</a:t>
            </a:r>
          </a:p>
          <a:p>
            <a:pPr lvl="1" eaLnBrk="1" hangingPunct="1"/>
            <a:r>
              <a:rPr lang="en-US" sz="2400" dirty="0"/>
              <a:t>Expands nodes in increasing total f value (f-contours)</a:t>
            </a:r>
            <a:br>
              <a:rPr lang="en-US" sz="2400" dirty="0"/>
            </a:br>
            <a:r>
              <a:rPr lang="en-US" sz="2400" dirty="0"/>
              <a:t>Reminder: f(n) = g(n) + h(n) = cost to n + heuristic</a:t>
            </a:r>
          </a:p>
          <a:p>
            <a:pPr lvl="1" eaLnBrk="1" hangingPunct="1"/>
            <a:r>
              <a:rPr lang="en-US" sz="2400" dirty="0"/>
              <a:t>Proof idea: the optimal goal(s) have the lowest f value, so it must get expanded first</a:t>
            </a:r>
          </a:p>
        </p:txBody>
      </p:sp>
      <p:sp>
        <p:nvSpPr>
          <p:cNvPr id="41989" name="Freeform 9"/>
          <p:cNvSpPr>
            <a:spLocks/>
          </p:cNvSpPr>
          <p:nvPr/>
        </p:nvSpPr>
        <p:spPr bwMode="auto">
          <a:xfrm>
            <a:off x="5356226" y="3770314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41990" name="Oval 10"/>
          <p:cNvSpPr>
            <a:spLocks noChangeArrowheads="1"/>
          </p:cNvSpPr>
          <p:nvPr/>
        </p:nvSpPr>
        <p:spPr bwMode="auto">
          <a:xfrm>
            <a:off x="6478589" y="4125913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41991" name="Oval 11"/>
          <p:cNvSpPr>
            <a:spLocks noChangeArrowheads="1"/>
          </p:cNvSpPr>
          <p:nvPr/>
        </p:nvSpPr>
        <p:spPr bwMode="auto">
          <a:xfrm>
            <a:off x="6954839" y="411638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41992" name="Text Box 12"/>
          <p:cNvSpPr txBox="1">
            <a:spLocks noChangeArrowheads="1"/>
          </p:cNvSpPr>
          <p:nvPr/>
        </p:nvSpPr>
        <p:spPr bwMode="auto">
          <a:xfrm>
            <a:off x="6608764" y="3976689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41993" name="Oval 16"/>
          <p:cNvSpPr>
            <a:spLocks noChangeArrowheads="1"/>
          </p:cNvSpPr>
          <p:nvPr/>
        </p:nvSpPr>
        <p:spPr bwMode="auto">
          <a:xfrm>
            <a:off x="7202489" y="5165726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41994" name="Oval 17"/>
          <p:cNvSpPr>
            <a:spLocks noChangeArrowheads="1"/>
          </p:cNvSpPr>
          <p:nvPr/>
        </p:nvSpPr>
        <p:spPr bwMode="auto">
          <a:xfrm>
            <a:off x="6723064" y="5721351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41995" name="Freeform 19"/>
          <p:cNvSpPr>
            <a:spLocks/>
          </p:cNvSpPr>
          <p:nvPr/>
        </p:nvSpPr>
        <p:spPr bwMode="auto">
          <a:xfrm>
            <a:off x="6677026" y="4511677"/>
            <a:ext cx="179388" cy="1196975"/>
          </a:xfrm>
          <a:custGeom>
            <a:avLst/>
            <a:gdLst>
              <a:gd name="T0" fmla="*/ 2147483647 w 113"/>
              <a:gd name="T1" fmla="*/ 0 h 754"/>
              <a:gd name="T2" fmla="*/ 2147483647 w 113"/>
              <a:gd name="T3" fmla="*/ 2147483647 h 754"/>
              <a:gd name="T4" fmla="*/ 2147483647 w 113"/>
              <a:gd name="T5" fmla="*/ 2147483647 h 754"/>
              <a:gd name="T6" fmla="*/ 2147483647 w 113"/>
              <a:gd name="T7" fmla="*/ 2147483647 h 754"/>
              <a:gd name="T8" fmla="*/ 2147483647 w 113"/>
              <a:gd name="T9" fmla="*/ 2147483647 h 754"/>
              <a:gd name="T10" fmla="*/ 0 w 113"/>
              <a:gd name="T11" fmla="*/ 2147483647 h 754"/>
              <a:gd name="T12" fmla="*/ 2147483647 w 113"/>
              <a:gd name="T13" fmla="*/ 2147483647 h 754"/>
              <a:gd name="T14" fmla="*/ 2147483647 w 113"/>
              <a:gd name="T15" fmla="*/ 2147483647 h 754"/>
              <a:gd name="T16" fmla="*/ 2147483647 w 113"/>
              <a:gd name="T17" fmla="*/ 2147483647 h 754"/>
              <a:gd name="T18" fmla="*/ 2147483647 w 113"/>
              <a:gd name="T19" fmla="*/ 2147483647 h 7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3"/>
              <a:gd name="T31" fmla="*/ 0 h 754"/>
              <a:gd name="T32" fmla="*/ 113 w 113"/>
              <a:gd name="T33" fmla="*/ 754 h 7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3" h="754">
                <a:moveTo>
                  <a:pt x="80" y="0"/>
                </a:moveTo>
                <a:cubicBezTo>
                  <a:pt x="85" y="21"/>
                  <a:pt x="90" y="40"/>
                  <a:pt x="97" y="60"/>
                </a:cubicBezTo>
                <a:cubicBezTo>
                  <a:pt x="113" y="160"/>
                  <a:pt x="99" y="191"/>
                  <a:pt x="54" y="264"/>
                </a:cubicBezTo>
                <a:cubicBezTo>
                  <a:pt x="47" y="289"/>
                  <a:pt x="35" y="313"/>
                  <a:pt x="21" y="334"/>
                </a:cubicBezTo>
                <a:cubicBezTo>
                  <a:pt x="12" y="374"/>
                  <a:pt x="21" y="340"/>
                  <a:pt x="10" y="372"/>
                </a:cubicBezTo>
                <a:cubicBezTo>
                  <a:pt x="6" y="383"/>
                  <a:pt x="0" y="404"/>
                  <a:pt x="0" y="404"/>
                </a:cubicBezTo>
                <a:cubicBezTo>
                  <a:pt x="4" y="446"/>
                  <a:pt x="13" y="491"/>
                  <a:pt x="43" y="523"/>
                </a:cubicBezTo>
                <a:cubicBezTo>
                  <a:pt x="45" y="530"/>
                  <a:pt x="45" y="537"/>
                  <a:pt x="48" y="544"/>
                </a:cubicBezTo>
                <a:cubicBezTo>
                  <a:pt x="51" y="550"/>
                  <a:pt x="57" y="554"/>
                  <a:pt x="59" y="560"/>
                </a:cubicBezTo>
                <a:cubicBezTo>
                  <a:pt x="78" y="626"/>
                  <a:pt x="70" y="684"/>
                  <a:pt x="70" y="7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41996" name="Freeform 20"/>
          <p:cNvSpPr>
            <a:spLocks/>
          </p:cNvSpPr>
          <p:nvPr/>
        </p:nvSpPr>
        <p:spPr bwMode="auto">
          <a:xfrm>
            <a:off x="7094537" y="4708525"/>
            <a:ext cx="222251" cy="436563"/>
          </a:xfrm>
          <a:custGeom>
            <a:avLst/>
            <a:gdLst>
              <a:gd name="T0" fmla="*/ 0 w 140"/>
              <a:gd name="T1" fmla="*/ 0 h 275"/>
              <a:gd name="T2" fmla="*/ 2147483647 w 140"/>
              <a:gd name="T3" fmla="*/ 2147483647 h 275"/>
              <a:gd name="T4" fmla="*/ 2147483647 w 140"/>
              <a:gd name="T5" fmla="*/ 2147483647 h 275"/>
              <a:gd name="T6" fmla="*/ 2147483647 w 140"/>
              <a:gd name="T7" fmla="*/ 2147483647 h 275"/>
              <a:gd name="T8" fmla="*/ 2147483647 w 140"/>
              <a:gd name="T9" fmla="*/ 2147483647 h 275"/>
              <a:gd name="T10" fmla="*/ 2147483647 w 140"/>
              <a:gd name="T11" fmla="*/ 2147483647 h 2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0"/>
              <a:gd name="T19" fmla="*/ 0 h 275"/>
              <a:gd name="T20" fmla="*/ 140 w 140"/>
              <a:gd name="T21" fmla="*/ 275 h 2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0" h="275">
                <a:moveTo>
                  <a:pt x="0" y="0"/>
                </a:moveTo>
                <a:cubicBezTo>
                  <a:pt x="11" y="11"/>
                  <a:pt x="20" y="24"/>
                  <a:pt x="33" y="33"/>
                </a:cubicBezTo>
                <a:cubicBezTo>
                  <a:pt x="59" y="52"/>
                  <a:pt x="92" y="58"/>
                  <a:pt x="119" y="76"/>
                </a:cubicBezTo>
                <a:cubicBezTo>
                  <a:pt x="140" y="106"/>
                  <a:pt x="138" y="138"/>
                  <a:pt x="124" y="172"/>
                </a:cubicBezTo>
                <a:cubicBezTo>
                  <a:pt x="116" y="190"/>
                  <a:pt x="92" y="221"/>
                  <a:pt x="92" y="221"/>
                </a:cubicBezTo>
                <a:cubicBezTo>
                  <a:pt x="98" y="240"/>
                  <a:pt x="114" y="255"/>
                  <a:pt x="114" y="27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41997" name="Oval 22"/>
          <p:cNvSpPr>
            <a:spLocks noChangeArrowheads="1"/>
          </p:cNvSpPr>
          <p:nvPr/>
        </p:nvSpPr>
        <p:spPr bwMode="auto">
          <a:xfrm>
            <a:off x="6710364" y="3700464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41998" name="Freeform 23"/>
          <p:cNvSpPr>
            <a:spLocks/>
          </p:cNvSpPr>
          <p:nvPr/>
        </p:nvSpPr>
        <p:spPr bwMode="auto">
          <a:xfrm>
            <a:off x="6138863" y="4605339"/>
            <a:ext cx="1181100" cy="557212"/>
          </a:xfrm>
          <a:custGeom>
            <a:avLst/>
            <a:gdLst>
              <a:gd name="T0" fmla="*/ 2147483647 w 744"/>
              <a:gd name="T1" fmla="*/ 0 h 351"/>
              <a:gd name="T2" fmla="*/ 2147483647 w 744"/>
              <a:gd name="T3" fmla="*/ 2147483647 h 351"/>
              <a:gd name="T4" fmla="*/ 2147483647 w 744"/>
              <a:gd name="T5" fmla="*/ 2147483647 h 351"/>
              <a:gd name="T6" fmla="*/ 2147483647 w 744"/>
              <a:gd name="T7" fmla="*/ 2147483647 h 351"/>
              <a:gd name="T8" fmla="*/ 0 w 744"/>
              <a:gd name="T9" fmla="*/ 2147483647 h 3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4"/>
              <a:gd name="T16" fmla="*/ 0 h 351"/>
              <a:gd name="T17" fmla="*/ 744 w 744"/>
              <a:gd name="T18" fmla="*/ 351 h 3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4" h="351">
                <a:moveTo>
                  <a:pt x="744" y="0"/>
                </a:moveTo>
                <a:cubicBezTo>
                  <a:pt x="672" y="25"/>
                  <a:pt x="600" y="51"/>
                  <a:pt x="547" y="105"/>
                </a:cubicBezTo>
                <a:cubicBezTo>
                  <a:pt x="494" y="159"/>
                  <a:pt x="485" y="295"/>
                  <a:pt x="428" y="323"/>
                </a:cubicBezTo>
                <a:cubicBezTo>
                  <a:pt x="371" y="351"/>
                  <a:pt x="274" y="293"/>
                  <a:pt x="203" y="274"/>
                </a:cubicBezTo>
                <a:cubicBezTo>
                  <a:pt x="132" y="255"/>
                  <a:pt x="66" y="233"/>
                  <a:pt x="0" y="21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41999" name="Freeform 24"/>
          <p:cNvSpPr>
            <a:spLocks/>
          </p:cNvSpPr>
          <p:nvPr/>
        </p:nvSpPr>
        <p:spPr bwMode="auto">
          <a:xfrm>
            <a:off x="6394452" y="4337051"/>
            <a:ext cx="747713" cy="293688"/>
          </a:xfrm>
          <a:custGeom>
            <a:avLst/>
            <a:gdLst>
              <a:gd name="T0" fmla="*/ 2147483647 w 471"/>
              <a:gd name="T1" fmla="*/ 0 h 185"/>
              <a:gd name="T2" fmla="*/ 2147483647 w 471"/>
              <a:gd name="T3" fmla="*/ 2147483647 h 185"/>
              <a:gd name="T4" fmla="*/ 0 w 471"/>
              <a:gd name="T5" fmla="*/ 2147483647 h 185"/>
              <a:gd name="T6" fmla="*/ 0 60000 65536"/>
              <a:gd name="T7" fmla="*/ 0 60000 65536"/>
              <a:gd name="T8" fmla="*/ 0 60000 65536"/>
              <a:gd name="T9" fmla="*/ 0 w 471"/>
              <a:gd name="T10" fmla="*/ 0 h 185"/>
              <a:gd name="T11" fmla="*/ 471 w 471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1" h="185">
                <a:moveTo>
                  <a:pt x="471" y="0"/>
                </a:moveTo>
                <a:cubicBezTo>
                  <a:pt x="394" y="76"/>
                  <a:pt x="317" y="153"/>
                  <a:pt x="239" y="169"/>
                </a:cubicBezTo>
                <a:cubicBezTo>
                  <a:pt x="161" y="185"/>
                  <a:pt x="80" y="142"/>
                  <a:pt x="0" y="9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42000" name="Text Box 26"/>
          <p:cNvSpPr txBox="1">
            <a:spLocks noChangeArrowheads="1"/>
          </p:cNvSpPr>
          <p:nvPr/>
        </p:nvSpPr>
        <p:spPr bwMode="auto">
          <a:xfrm>
            <a:off x="7632701" y="4705352"/>
            <a:ext cx="8255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 </a:t>
            </a:r>
            <a:r>
              <a:rPr lang="en-US">
                <a:sym typeface="Symbol" pitchFamily="18" charset="2"/>
              </a:rPr>
              <a:t> 3</a:t>
            </a:r>
          </a:p>
        </p:txBody>
      </p:sp>
      <p:sp>
        <p:nvSpPr>
          <p:cNvPr id="42001" name="Text Box 27"/>
          <p:cNvSpPr txBox="1">
            <a:spLocks noChangeArrowheads="1"/>
          </p:cNvSpPr>
          <p:nvPr/>
        </p:nvSpPr>
        <p:spPr bwMode="auto">
          <a:xfrm>
            <a:off x="7505701" y="4310064"/>
            <a:ext cx="8255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 </a:t>
            </a:r>
            <a:r>
              <a:rPr lang="en-US">
                <a:sym typeface="Symbol" pitchFamily="18" charset="2"/>
              </a:rPr>
              <a:t> 2</a:t>
            </a:r>
          </a:p>
        </p:txBody>
      </p:sp>
      <p:sp>
        <p:nvSpPr>
          <p:cNvPr id="42002" name="Text Box 28"/>
          <p:cNvSpPr txBox="1">
            <a:spLocks noChangeArrowheads="1"/>
          </p:cNvSpPr>
          <p:nvPr/>
        </p:nvSpPr>
        <p:spPr bwMode="auto">
          <a:xfrm>
            <a:off x="7305675" y="3932240"/>
            <a:ext cx="8255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 </a:t>
            </a:r>
            <a:r>
              <a:rPr lang="en-US">
                <a:sym typeface="Symbol" pitchFamily="18" charset="2"/>
              </a:rPr>
              <a:t> 1</a:t>
            </a:r>
          </a:p>
        </p:txBody>
      </p:sp>
      <p:sp>
        <p:nvSpPr>
          <p:cNvPr id="809989" name="Text Box 5"/>
          <p:cNvSpPr txBox="1">
            <a:spLocks noChangeArrowheads="1"/>
          </p:cNvSpPr>
          <p:nvPr/>
        </p:nvSpPr>
        <p:spPr bwMode="auto">
          <a:xfrm>
            <a:off x="1295400" y="4286250"/>
            <a:ext cx="3886200" cy="9233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There’s a problem with this argument.  What are we assuming is true?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FEFFE9-0021-3F4A-AFFE-CA2BCE017EF6}"/>
              </a:ext>
            </a:extLst>
          </p:cNvPr>
          <p:cNvSpPr txBox="1"/>
          <p:nvPr/>
        </p:nvSpPr>
        <p:spPr>
          <a:xfrm>
            <a:off x="791616" y="5441713"/>
            <a:ext cx="4300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Nodes are expanded with their true f values</a:t>
            </a:r>
          </a:p>
          <a:p>
            <a:r>
              <a:rPr lang="en-US" dirty="0"/>
              <a:t>(via the optimal parent)</a:t>
            </a:r>
          </a:p>
        </p:txBody>
      </p:sp>
    </p:spTree>
    <p:extLst>
      <p:ext uri="{BB962C8B-B14F-4D97-AF65-F5344CB8AC3E}">
        <p14:creationId xmlns:p14="http://schemas.microsoft.com/office/powerpoint/2010/main" val="39590098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989" grpId="0" animBg="1"/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reeform 34"/>
          <p:cNvSpPr>
            <a:spLocks/>
          </p:cNvSpPr>
          <p:nvPr/>
        </p:nvSpPr>
        <p:spPr bwMode="auto">
          <a:xfrm>
            <a:off x="8718838" y="2309524"/>
            <a:ext cx="1931988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Optimality of A* with DD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1371602" y="1809608"/>
            <a:ext cx="53340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dirty="0"/>
              <a:t>Proof:</a:t>
            </a:r>
          </a:p>
          <a:p>
            <a:pPr eaLnBrk="1" hangingPunct="1"/>
            <a:r>
              <a:rPr lang="en-US" sz="2000" dirty="0"/>
              <a:t>New possible problem: some </a:t>
            </a:r>
            <a:r>
              <a:rPr lang="en-US" sz="2000" i="1" dirty="0"/>
              <a:t>n</a:t>
            </a:r>
            <a:r>
              <a:rPr lang="en-US" sz="2000" dirty="0"/>
              <a:t> on path to G* isn’t in queue when we need it, because some worse </a:t>
            </a:r>
            <a:r>
              <a:rPr lang="en-US" sz="2000" i="1" dirty="0"/>
              <a:t>n’</a:t>
            </a:r>
            <a:r>
              <a:rPr lang="en-US" sz="2000" dirty="0"/>
              <a:t> for the same state </a:t>
            </a:r>
            <a:r>
              <a:rPr lang="en-US" sz="2000" dirty="0" err="1"/>
              <a:t>dequeued</a:t>
            </a:r>
            <a:r>
              <a:rPr lang="en-US" sz="2000" dirty="0"/>
              <a:t> and expanded first (disaster!)</a:t>
            </a:r>
          </a:p>
          <a:p>
            <a:pPr eaLnBrk="1" hangingPunct="1"/>
            <a:r>
              <a:rPr lang="en-US" sz="2000" dirty="0"/>
              <a:t>Take the highest such </a:t>
            </a:r>
            <a:r>
              <a:rPr lang="en-US" sz="2000" i="1" dirty="0"/>
              <a:t>n </a:t>
            </a:r>
            <a:r>
              <a:rPr lang="en-US" sz="2000" dirty="0"/>
              <a:t>in tree</a:t>
            </a:r>
          </a:p>
          <a:p>
            <a:pPr eaLnBrk="1" hangingPunct="1"/>
            <a:r>
              <a:rPr lang="en-US" sz="2000" dirty="0"/>
              <a:t>Let </a:t>
            </a:r>
            <a:r>
              <a:rPr lang="en-US" sz="2000" i="1" dirty="0"/>
              <a:t>p</a:t>
            </a:r>
            <a:r>
              <a:rPr lang="en-US" sz="2000" dirty="0"/>
              <a:t> be the ancestor of </a:t>
            </a:r>
            <a:r>
              <a:rPr lang="en-US" sz="2000" i="1" dirty="0"/>
              <a:t>n </a:t>
            </a:r>
            <a:r>
              <a:rPr lang="en-US" sz="2000" dirty="0"/>
              <a:t>that was on the queue when </a:t>
            </a:r>
            <a:r>
              <a:rPr lang="en-US" sz="2000" i="1" dirty="0"/>
              <a:t>n</a:t>
            </a:r>
            <a:r>
              <a:rPr lang="en-US" sz="2000" dirty="0"/>
              <a:t>’ was popped</a:t>
            </a:r>
          </a:p>
          <a:p>
            <a:pPr eaLnBrk="1" hangingPunct="1"/>
            <a:r>
              <a:rPr lang="en-US" sz="2000" i="1" dirty="0"/>
              <a:t>f(p) &lt; f(n)</a:t>
            </a:r>
            <a:r>
              <a:rPr lang="en-US" sz="2000" dirty="0"/>
              <a:t> because of </a:t>
            </a:r>
            <a:r>
              <a:rPr lang="en-US" sz="2000" dirty="0">
                <a:solidFill>
                  <a:srgbClr val="008000"/>
                </a:solidFill>
              </a:rPr>
              <a:t>consistency</a:t>
            </a:r>
            <a:endParaRPr lang="en-US" sz="2000" i="1" dirty="0">
              <a:solidFill>
                <a:srgbClr val="008000"/>
              </a:solidFill>
            </a:endParaRPr>
          </a:p>
          <a:p>
            <a:pPr eaLnBrk="1" hangingPunct="1"/>
            <a:r>
              <a:rPr lang="en-US" sz="2000" i="1" dirty="0"/>
              <a:t>f(n) &lt; f(n’) </a:t>
            </a:r>
            <a:r>
              <a:rPr lang="en-US" sz="2000" dirty="0"/>
              <a:t>because </a:t>
            </a:r>
            <a:r>
              <a:rPr lang="en-US" sz="2000" i="1" dirty="0"/>
              <a:t>n’</a:t>
            </a:r>
            <a:r>
              <a:rPr lang="en-US" sz="2000" dirty="0"/>
              <a:t> is suboptimal</a:t>
            </a:r>
            <a:endParaRPr lang="en-US" sz="2000" i="1" dirty="0"/>
          </a:p>
          <a:p>
            <a:pPr eaLnBrk="1" hangingPunct="1"/>
            <a:r>
              <a:rPr lang="en-US" sz="2000" i="1" dirty="0"/>
              <a:t>p</a:t>
            </a:r>
            <a:r>
              <a:rPr lang="en-US" sz="2000" dirty="0"/>
              <a:t> would have been expanded before </a:t>
            </a:r>
            <a:r>
              <a:rPr lang="en-US" sz="2000" i="1" dirty="0"/>
              <a:t>n</a:t>
            </a:r>
            <a:r>
              <a:rPr lang="en-US" sz="2000" dirty="0"/>
              <a:t>’</a:t>
            </a:r>
          </a:p>
          <a:p>
            <a:pPr eaLnBrk="1" hangingPunct="1"/>
            <a:r>
              <a:rPr lang="en-US" sz="2000" dirty="0"/>
              <a:t>Contradiction!</a:t>
            </a:r>
          </a:p>
          <a:p>
            <a:pPr eaLnBrk="1" hangingPunct="1"/>
            <a:endParaRPr lang="en-US" sz="2000" dirty="0"/>
          </a:p>
        </p:txBody>
      </p:sp>
      <p:sp>
        <p:nvSpPr>
          <p:cNvPr id="35845" name="Freeform 12"/>
          <p:cNvSpPr>
            <a:spLocks/>
          </p:cNvSpPr>
          <p:nvPr/>
        </p:nvSpPr>
        <p:spPr bwMode="auto">
          <a:xfrm>
            <a:off x="7902863" y="2288887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35846" name="Oval 16"/>
          <p:cNvSpPr>
            <a:spLocks noChangeArrowheads="1"/>
          </p:cNvSpPr>
          <p:nvPr/>
        </p:nvSpPr>
        <p:spPr bwMode="auto">
          <a:xfrm>
            <a:off x="10507952" y="4332000"/>
            <a:ext cx="179387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35847" name="Oval 17"/>
          <p:cNvSpPr>
            <a:spLocks noChangeArrowheads="1"/>
          </p:cNvSpPr>
          <p:nvPr/>
        </p:nvSpPr>
        <p:spPr bwMode="auto">
          <a:xfrm>
            <a:off x="8221952" y="4027200"/>
            <a:ext cx="179387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35848" name="Oval 21"/>
          <p:cNvSpPr>
            <a:spLocks noChangeArrowheads="1"/>
          </p:cNvSpPr>
          <p:nvPr/>
        </p:nvSpPr>
        <p:spPr bwMode="auto">
          <a:xfrm>
            <a:off x="9257001" y="2219037"/>
            <a:ext cx="179387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9470" name="Oval 27"/>
          <p:cNvSpPr>
            <a:spLocks noChangeArrowheads="1"/>
          </p:cNvSpPr>
          <p:nvPr/>
        </p:nvSpPr>
        <p:spPr bwMode="auto">
          <a:xfrm>
            <a:off x="8777576" y="3057237"/>
            <a:ext cx="179387" cy="1793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pic>
        <p:nvPicPr>
          <p:cNvPr id="19471" name="Picture 2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99763" y="2981036"/>
            <a:ext cx="192088" cy="160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1" name="Picture 39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852440" y="4255799"/>
            <a:ext cx="257175" cy="2413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5852" name="Picture 38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37764" y="3982749"/>
            <a:ext cx="385763" cy="273051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9364951" y="3112799"/>
            <a:ext cx="441325" cy="533400"/>
            <a:chOff x="7189787" y="2493962"/>
            <a:chExt cx="440532" cy="533400"/>
          </a:xfrm>
        </p:grpSpPr>
        <p:sp>
          <p:nvSpPr>
            <p:cNvPr id="35857" name="Oval 27"/>
            <p:cNvSpPr>
              <a:spLocks noChangeArrowheads="1"/>
            </p:cNvSpPr>
            <p:nvPr/>
          </p:nvSpPr>
          <p:spPr bwMode="auto">
            <a:xfrm>
              <a:off x="7189787" y="2847974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5858" name="Picture 24" descr="txp_fi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42187" y="2493962"/>
              <a:ext cx="288132" cy="304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8728363" y="2523836"/>
            <a:ext cx="476251" cy="300039"/>
            <a:chOff x="6553200" y="1905000"/>
            <a:chExt cx="476250" cy="300037"/>
          </a:xfrm>
        </p:grpSpPr>
        <p:sp>
          <p:nvSpPr>
            <p:cNvPr id="35855" name="Oval 13"/>
            <p:cNvSpPr>
              <a:spLocks noChangeArrowheads="1"/>
            </p:cNvSpPr>
            <p:nvPr/>
          </p:nvSpPr>
          <p:spPr bwMode="auto">
            <a:xfrm>
              <a:off x="6850062" y="202565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5856" name="Picture 26" descr="txp_fi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53200" y="1905000"/>
              <a:ext cx="192087" cy="223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347673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Adding heuristics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971800" y="1397003"/>
            <a:ext cx="8813800" cy="4729164"/>
          </a:xfrm>
        </p:spPr>
        <p:txBody>
          <a:bodyPr/>
          <a:lstStyle/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0B61BE8D-32BA-D341-A327-3E810BDD66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14645084"/>
                  </p:ext>
                </p:extLst>
              </p:nvPr>
            </p:nvGraphicFramePr>
            <p:xfrm>
              <a:off x="1758732" y="2211897"/>
              <a:ext cx="8128002" cy="31238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1291238598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57537063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27340418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80587487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60224539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51470022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Algorithm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Complete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Optimal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Time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Add h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499708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 uniform cost edges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A*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373595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 bounded state spaces with no duplicates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Greedy(</a:t>
                          </a:r>
                          <a:r>
                            <a:rPr lang="en-US" dirty="0" err="1">
                              <a:solidFill>
                                <a:srgbClr val="FF0000"/>
                              </a:solidFill>
                            </a:rPr>
                            <a:t>ish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293375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DFID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 uniform cost edges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𝑏𝑑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?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4987558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0B61BE8D-32BA-D341-A327-3E810BDD66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14645084"/>
                  </p:ext>
                </p:extLst>
              </p:nvPr>
            </p:nvGraphicFramePr>
            <p:xfrm>
              <a:off x="1758732" y="2211897"/>
              <a:ext cx="8128002" cy="31238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1291238598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57537063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27340418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80587487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60224539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51470022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Algorithm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Complete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Optimal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Time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Add h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49970832"/>
                      </a:ext>
                    </a:extLst>
                  </a:tr>
                  <a:tr h="64497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 uniform cost edges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3774" t="-62745" r="-202830" b="-3392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62745" r="-100935" b="-3392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A*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37359555"/>
                      </a:ext>
                    </a:extLst>
                  </a:tr>
                  <a:tr h="14630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 bounded state spaces with no duplicates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3774" t="-71552" r="-202830" b="-49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71552" r="-100935" b="-49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Greedy(</a:t>
                          </a:r>
                          <a:r>
                            <a:rPr lang="en-US" dirty="0" err="1">
                              <a:solidFill>
                                <a:srgbClr val="FF0000"/>
                              </a:solidFill>
                            </a:rPr>
                            <a:t>ish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29337586"/>
                      </a:ext>
                    </a:extLst>
                  </a:tr>
                  <a:tr h="64497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DFID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 uniform cost edges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3774" t="-390196" r="-202830" b="-1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390196" r="-100935" b="-1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?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4987558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A7BF8A17-54CB-BF4A-AA8C-164FD0F79435}"/>
              </a:ext>
            </a:extLst>
          </p:cNvPr>
          <p:cNvSpPr/>
          <p:nvPr/>
        </p:nvSpPr>
        <p:spPr>
          <a:xfrm>
            <a:off x="8839200" y="2626659"/>
            <a:ext cx="806824" cy="4392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7D6456-BDB0-EA4A-86F2-5D0D012A062C}"/>
              </a:ext>
            </a:extLst>
          </p:cNvPr>
          <p:cNvSpPr/>
          <p:nvPr/>
        </p:nvSpPr>
        <p:spPr>
          <a:xfrm>
            <a:off x="8621884" y="3258644"/>
            <a:ext cx="1176540" cy="836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A727B6-9D35-1745-8A2E-DE7BD50C0DE8}"/>
              </a:ext>
            </a:extLst>
          </p:cNvPr>
          <p:cNvSpPr/>
          <p:nvPr/>
        </p:nvSpPr>
        <p:spPr>
          <a:xfrm>
            <a:off x="8839200" y="4774375"/>
            <a:ext cx="806824" cy="4392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157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F2BFC-6810-A143-B13F-2EE57AD67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First Iterative Deepening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84858-9CB6-E740-B888-E0C99CFD8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bound = 0</a:t>
            </a:r>
          </a:p>
          <a:p>
            <a:r>
              <a:rPr lang="en-US" sz="2400" dirty="0"/>
              <a:t>Solution = </a:t>
            </a:r>
            <a:r>
              <a:rPr lang="en-US" sz="2400" dirty="0" err="1"/>
              <a:t>TreeSearch</a:t>
            </a:r>
            <a:r>
              <a:rPr lang="en-US" sz="2400" dirty="0"/>
              <a:t>(</a:t>
            </a:r>
            <a:r>
              <a:rPr lang="en-US" sz="2400" dirty="0" err="1"/>
              <a:t>start,goal,bound</a:t>
            </a:r>
            <a:r>
              <a:rPr lang="en-US" sz="2400" dirty="0"/>
              <a:t>)</a:t>
            </a:r>
          </a:p>
          <a:p>
            <a:r>
              <a:rPr lang="en-US" sz="2400" dirty="0"/>
              <a:t>While no solution:</a:t>
            </a:r>
          </a:p>
          <a:p>
            <a:pPr lvl="1"/>
            <a:r>
              <a:rPr lang="en-US" sz="2000" dirty="0" err="1"/>
              <a:t>TreeSearch</a:t>
            </a:r>
            <a:r>
              <a:rPr lang="en-US" sz="2000" dirty="0"/>
              <a:t>(</a:t>
            </a:r>
            <a:r>
              <a:rPr lang="en-US" sz="2000" dirty="0" err="1"/>
              <a:t>start,goal,bound</a:t>
            </a:r>
            <a:r>
              <a:rPr lang="en-US" sz="2000" dirty="0"/>
              <a:t>++)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Where should we add h?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B7A7F7-1708-2E42-B1CF-BFD83F4E14AC}"/>
              </a:ext>
            </a:extLst>
          </p:cNvPr>
          <p:cNvSpPr txBox="1"/>
          <p:nvPr/>
        </p:nvSpPr>
        <p:spPr>
          <a:xfrm>
            <a:off x="5556542" y="3522306"/>
            <a:ext cx="6442624" cy="313932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TreeSearch</a:t>
            </a:r>
            <a:r>
              <a:rPr lang="en-US" dirty="0"/>
              <a:t>(</a:t>
            </a:r>
            <a:r>
              <a:rPr lang="en-US" dirty="0" err="1">
                <a:solidFill>
                  <a:srgbClr val="FF0000"/>
                </a:solidFill>
              </a:rPr>
              <a:t>start</a:t>
            </a:r>
            <a:r>
              <a:rPr lang="en-US" dirty="0" err="1"/>
              <a:t>,</a:t>
            </a:r>
            <a:r>
              <a:rPr lang="en-US" dirty="0" err="1">
                <a:solidFill>
                  <a:srgbClr val="FF0000"/>
                </a:solidFill>
              </a:rPr>
              <a:t>goal</a:t>
            </a:r>
            <a:r>
              <a:rPr lang="en-US" dirty="0" err="1"/>
              <a:t>,</a:t>
            </a:r>
            <a:r>
              <a:rPr lang="en-US" dirty="0" err="1">
                <a:solidFill>
                  <a:srgbClr val="FF0000"/>
                </a:solidFill>
              </a:rPr>
              <a:t>depth</a:t>
            </a:r>
            <a:r>
              <a:rPr lang="en-US" dirty="0"/>
              <a:t>)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rgbClr val="0070C0"/>
                </a:solidFill>
              </a:rPr>
              <a:t>OPEN</a:t>
            </a:r>
            <a:r>
              <a:rPr lang="en-US" dirty="0"/>
              <a:t> = {</a:t>
            </a:r>
            <a:r>
              <a:rPr lang="en-US" dirty="0">
                <a:solidFill>
                  <a:srgbClr val="FF0000"/>
                </a:solidFill>
              </a:rPr>
              <a:t>start</a:t>
            </a:r>
            <a:r>
              <a:rPr lang="en-US" dirty="0"/>
              <a:t>} as LIFO</a:t>
            </a:r>
          </a:p>
          <a:p>
            <a:r>
              <a:rPr lang="en-US" dirty="0"/>
              <a:t>	while </a:t>
            </a:r>
            <a:r>
              <a:rPr lang="en-US" dirty="0">
                <a:solidFill>
                  <a:srgbClr val="0070C0"/>
                </a:solidFill>
              </a:rPr>
              <a:t>OPEN</a:t>
            </a:r>
            <a:r>
              <a:rPr lang="en-US" dirty="0"/>
              <a:t> not empty:</a:t>
            </a:r>
          </a:p>
          <a:p>
            <a:r>
              <a:rPr lang="en-US" dirty="0"/>
              <a:t>		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= </a:t>
            </a:r>
            <a:r>
              <a:rPr lang="en-US" dirty="0" err="1">
                <a:solidFill>
                  <a:srgbClr val="0070C0"/>
                </a:solidFill>
              </a:rPr>
              <a:t>OPEN</a:t>
            </a:r>
            <a:r>
              <a:rPr lang="en-US" dirty="0" err="1"/>
              <a:t>.</a:t>
            </a:r>
            <a:r>
              <a:rPr lang="en-US" dirty="0" err="1">
                <a:solidFill>
                  <a:srgbClr val="00B050"/>
                </a:solidFill>
              </a:rPr>
              <a:t>extract</a:t>
            </a:r>
            <a:r>
              <a:rPr lang="en-US" dirty="0">
                <a:solidFill>
                  <a:srgbClr val="00B050"/>
                </a:solidFill>
              </a:rPr>
              <a:t>()</a:t>
            </a:r>
          </a:p>
          <a:p>
            <a:r>
              <a:rPr lang="en-US" dirty="0">
                <a:solidFill>
                  <a:srgbClr val="00B050"/>
                </a:solidFill>
              </a:rPr>
              <a:t>		</a:t>
            </a:r>
            <a:r>
              <a:rPr lang="en-US" dirty="0"/>
              <a:t>if </a:t>
            </a:r>
            <a:r>
              <a:rPr lang="en-US" dirty="0" err="1">
                <a:solidFill>
                  <a:srgbClr val="0070C0"/>
                </a:solidFill>
              </a:rPr>
              <a:t>u.g</a:t>
            </a:r>
            <a:r>
              <a:rPr lang="en-US" dirty="0"/>
              <a:t> &gt; </a:t>
            </a:r>
            <a:r>
              <a:rPr lang="en-US" dirty="0">
                <a:solidFill>
                  <a:srgbClr val="FF0000"/>
                </a:solidFill>
              </a:rPr>
              <a:t>depth</a:t>
            </a:r>
            <a:r>
              <a:rPr lang="en-US" dirty="0"/>
              <a:t>: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			continue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/>
              <a:t>		if 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is </a:t>
            </a:r>
            <a:r>
              <a:rPr lang="en-US" dirty="0">
                <a:solidFill>
                  <a:srgbClr val="FF0000"/>
                </a:solidFill>
              </a:rPr>
              <a:t>goal:</a:t>
            </a:r>
          </a:p>
          <a:p>
            <a:r>
              <a:rPr lang="en-US" dirty="0"/>
              <a:t>			return solution(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)</a:t>
            </a:r>
          </a:p>
          <a:p>
            <a:r>
              <a:rPr lang="en-US" dirty="0"/>
              <a:t>		else:</a:t>
            </a:r>
          </a:p>
          <a:p>
            <a:r>
              <a:rPr lang="en-US" dirty="0"/>
              <a:t>			</a:t>
            </a:r>
            <a:r>
              <a:rPr lang="en-US" dirty="0" err="1">
                <a:solidFill>
                  <a:srgbClr val="0070C0"/>
                </a:solidFill>
              </a:rPr>
              <a:t>OPEN</a:t>
            </a:r>
            <a:r>
              <a:rPr lang="en-US" dirty="0" err="1"/>
              <a:t>.add</a:t>
            </a:r>
            <a:r>
              <a:rPr lang="en-US" dirty="0"/>
              <a:t>(</a:t>
            </a:r>
            <a:r>
              <a:rPr lang="en-US" dirty="0" err="1">
                <a:solidFill>
                  <a:srgbClr val="0070C0"/>
                </a:solidFill>
              </a:rPr>
              <a:t>u</a:t>
            </a:r>
            <a:r>
              <a:rPr lang="en-US" dirty="0" err="1"/>
              <a:t>.</a:t>
            </a:r>
            <a:r>
              <a:rPr lang="en-US" dirty="0" err="1">
                <a:solidFill>
                  <a:srgbClr val="00B050"/>
                </a:solidFill>
              </a:rPr>
              <a:t>get_successors</a:t>
            </a:r>
            <a:r>
              <a:rPr lang="en-US" dirty="0">
                <a:solidFill>
                  <a:srgbClr val="00B050"/>
                </a:solidFill>
              </a:rPr>
              <a:t>()</a:t>
            </a:r>
            <a:r>
              <a:rPr lang="en-US" dirty="0"/>
              <a:t>)</a:t>
            </a:r>
          </a:p>
          <a:p>
            <a:r>
              <a:rPr lang="en-US" dirty="0"/>
              <a:t>	return ‘no solution’</a:t>
            </a:r>
          </a:p>
        </p:txBody>
      </p:sp>
    </p:spTree>
    <p:extLst>
      <p:ext uri="{BB962C8B-B14F-4D97-AF65-F5344CB8AC3E}">
        <p14:creationId xmlns:p14="http://schemas.microsoft.com/office/powerpoint/2010/main" val="41793970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F2BFC-6810-A143-B13F-2EE57AD67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Depth First Iterative Deepening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84858-9CB6-E740-B888-E0C99CFD8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bound = </a:t>
            </a:r>
            <a:r>
              <a:rPr lang="en-US" sz="2400" dirty="0" err="1">
                <a:solidFill>
                  <a:srgbClr val="0070C0"/>
                </a:solidFill>
              </a:rPr>
              <a:t>start.h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/>
              <a:t>Solution = </a:t>
            </a:r>
            <a:r>
              <a:rPr lang="en-US" sz="2400" dirty="0" err="1"/>
              <a:t>TreeSearch</a:t>
            </a:r>
            <a:r>
              <a:rPr lang="en-US" sz="2400" dirty="0"/>
              <a:t>(</a:t>
            </a:r>
            <a:r>
              <a:rPr lang="en-US" sz="2400" dirty="0" err="1"/>
              <a:t>start,goal,bound</a:t>
            </a:r>
            <a:r>
              <a:rPr lang="en-US" sz="2400" dirty="0"/>
              <a:t>)</a:t>
            </a:r>
          </a:p>
          <a:p>
            <a:r>
              <a:rPr lang="en-US" sz="2400" dirty="0"/>
              <a:t>While no solution:</a:t>
            </a:r>
          </a:p>
          <a:p>
            <a:pPr lvl="1"/>
            <a:r>
              <a:rPr lang="en-US" sz="2000" dirty="0">
                <a:solidFill>
                  <a:srgbClr val="0070C0"/>
                </a:solidFill>
              </a:rPr>
              <a:t>bound</a:t>
            </a:r>
            <a:r>
              <a:rPr lang="en-US" sz="2000" dirty="0"/>
              <a:t> = </a:t>
            </a:r>
            <a:r>
              <a:rPr lang="en-US" sz="2000" dirty="0" err="1"/>
              <a:t>TreeSearch</a:t>
            </a:r>
            <a:r>
              <a:rPr lang="en-US" sz="2000" dirty="0"/>
              <a:t>(</a:t>
            </a:r>
            <a:r>
              <a:rPr lang="en-US" sz="2000" dirty="0" err="1"/>
              <a:t>start,goal,bound</a:t>
            </a:r>
            <a:r>
              <a:rPr lang="en-US" sz="2000" dirty="0"/>
              <a:t>)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B7A7F7-1708-2E42-B1CF-BFD83F4E14AC}"/>
              </a:ext>
            </a:extLst>
          </p:cNvPr>
          <p:cNvSpPr txBox="1"/>
          <p:nvPr/>
        </p:nvSpPr>
        <p:spPr>
          <a:xfrm>
            <a:off x="5072265" y="3441680"/>
            <a:ext cx="6779075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TreeSearch</a:t>
            </a:r>
            <a:r>
              <a:rPr lang="en-US" dirty="0"/>
              <a:t>(</a:t>
            </a:r>
            <a:r>
              <a:rPr lang="en-US" dirty="0" err="1">
                <a:solidFill>
                  <a:srgbClr val="FF0000"/>
                </a:solidFill>
              </a:rPr>
              <a:t>start</a:t>
            </a:r>
            <a:r>
              <a:rPr lang="en-US" dirty="0" err="1"/>
              <a:t>,</a:t>
            </a:r>
            <a:r>
              <a:rPr lang="en-US" dirty="0" err="1">
                <a:solidFill>
                  <a:srgbClr val="FF0000"/>
                </a:solidFill>
              </a:rPr>
              <a:t>goal</a:t>
            </a:r>
            <a:r>
              <a:rPr lang="en-US" dirty="0" err="1"/>
              <a:t>,</a:t>
            </a:r>
            <a:r>
              <a:rPr lang="en-US" dirty="0" err="1">
                <a:solidFill>
                  <a:srgbClr val="FF0000"/>
                </a:solidFill>
              </a:rPr>
              <a:t>depth</a:t>
            </a:r>
            <a:r>
              <a:rPr lang="en-US" dirty="0"/>
              <a:t>)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rgbClr val="0070C0"/>
                </a:solidFill>
              </a:rPr>
              <a:t>OPEN</a:t>
            </a:r>
            <a:r>
              <a:rPr lang="en-US" dirty="0"/>
              <a:t> = {</a:t>
            </a:r>
            <a:r>
              <a:rPr lang="en-US" dirty="0">
                <a:solidFill>
                  <a:srgbClr val="FF0000"/>
                </a:solidFill>
              </a:rPr>
              <a:t>start</a:t>
            </a:r>
            <a:r>
              <a:rPr lang="en-US" dirty="0"/>
              <a:t>} as LIFO</a:t>
            </a:r>
          </a:p>
          <a:p>
            <a:r>
              <a:rPr lang="en-US" dirty="0"/>
              <a:t>	</a:t>
            </a:r>
            <a:r>
              <a:rPr lang="en-US" dirty="0" err="1">
                <a:solidFill>
                  <a:srgbClr val="0070C0"/>
                </a:solidFill>
              </a:rPr>
              <a:t>next_bound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= </a:t>
            </a:r>
            <a:r>
              <a:rPr lang="en-US" dirty="0">
                <a:solidFill>
                  <a:srgbClr val="FF0000"/>
                </a:solidFill>
              </a:rPr>
              <a:t>infinity</a:t>
            </a:r>
          </a:p>
          <a:p>
            <a:r>
              <a:rPr lang="en-US" dirty="0"/>
              <a:t>	while </a:t>
            </a:r>
            <a:r>
              <a:rPr lang="en-US" dirty="0">
                <a:solidFill>
                  <a:srgbClr val="0070C0"/>
                </a:solidFill>
              </a:rPr>
              <a:t>OPEN</a:t>
            </a:r>
            <a:r>
              <a:rPr lang="en-US" dirty="0"/>
              <a:t> not empty:</a:t>
            </a:r>
          </a:p>
          <a:p>
            <a:r>
              <a:rPr lang="en-US" dirty="0"/>
              <a:t>		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= </a:t>
            </a:r>
            <a:r>
              <a:rPr lang="en-US" dirty="0" err="1">
                <a:solidFill>
                  <a:srgbClr val="0070C0"/>
                </a:solidFill>
              </a:rPr>
              <a:t>OPEN</a:t>
            </a:r>
            <a:r>
              <a:rPr lang="en-US" dirty="0" err="1"/>
              <a:t>.</a:t>
            </a:r>
            <a:r>
              <a:rPr lang="en-US" dirty="0" err="1">
                <a:solidFill>
                  <a:srgbClr val="00B050"/>
                </a:solidFill>
              </a:rPr>
              <a:t>extract</a:t>
            </a:r>
            <a:r>
              <a:rPr lang="en-US" dirty="0">
                <a:solidFill>
                  <a:srgbClr val="00B050"/>
                </a:solidFill>
              </a:rPr>
              <a:t>()</a:t>
            </a:r>
          </a:p>
          <a:p>
            <a:r>
              <a:rPr lang="en-US" dirty="0">
                <a:solidFill>
                  <a:srgbClr val="00B050"/>
                </a:solidFill>
              </a:rPr>
              <a:t>		</a:t>
            </a:r>
            <a:r>
              <a:rPr lang="en-US" dirty="0"/>
              <a:t>if </a:t>
            </a:r>
            <a:r>
              <a:rPr lang="en-US" dirty="0" err="1">
                <a:solidFill>
                  <a:srgbClr val="0070C0"/>
                </a:solidFill>
              </a:rPr>
              <a:t>u.g+u.h</a:t>
            </a:r>
            <a:r>
              <a:rPr lang="en-US" dirty="0"/>
              <a:t> &gt; </a:t>
            </a:r>
            <a:r>
              <a:rPr lang="en-US" dirty="0">
                <a:solidFill>
                  <a:srgbClr val="FF0000"/>
                </a:solidFill>
              </a:rPr>
              <a:t>depth</a:t>
            </a:r>
            <a:r>
              <a:rPr lang="en-US" dirty="0"/>
              <a:t>: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			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next_bound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=</a:t>
            </a:r>
            <a:r>
              <a:rPr lang="en-US" dirty="0">
                <a:solidFill>
                  <a:srgbClr val="0070C0"/>
                </a:solidFill>
              </a:rPr>
              <a:t> min(</a:t>
            </a:r>
            <a:r>
              <a:rPr lang="en-US" dirty="0" err="1">
                <a:solidFill>
                  <a:srgbClr val="0070C0"/>
                </a:solidFill>
              </a:rPr>
              <a:t>u.g+u.h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next_bound</a:t>
            </a:r>
            <a:r>
              <a:rPr lang="en-US" dirty="0">
                <a:solidFill>
                  <a:srgbClr val="0070C0"/>
                </a:solidFill>
              </a:rPr>
              <a:t>)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/>
              <a:t>		</a:t>
            </a:r>
            <a:r>
              <a:rPr lang="en-US" dirty="0" err="1"/>
              <a:t>elif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is </a:t>
            </a:r>
            <a:r>
              <a:rPr lang="en-US" dirty="0">
                <a:solidFill>
                  <a:srgbClr val="FF0000"/>
                </a:solidFill>
              </a:rPr>
              <a:t>goal:</a:t>
            </a:r>
          </a:p>
          <a:p>
            <a:r>
              <a:rPr lang="en-US" dirty="0"/>
              <a:t>			return solution(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)</a:t>
            </a:r>
          </a:p>
          <a:p>
            <a:r>
              <a:rPr lang="en-US" dirty="0"/>
              <a:t>		else:</a:t>
            </a:r>
          </a:p>
          <a:p>
            <a:r>
              <a:rPr lang="en-US" dirty="0"/>
              <a:t>			</a:t>
            </a:r>
            <a:r>
              <a:rPr lang="en-US" dirty="0" err="1">
                <a:solidFill>
                  <a:srgbClr val="0070C0"/>
                </a:solidFill>
              </a:rPr>
              <a:t>OPEN</a:t>
            </a:r>
            <a:r>
              <a:rPr lang="en-US" dirty="0" err="1"/>
              <a:t>.add</a:t>
            </a:r>
            <a:r>
              <a:rPr lang="en-US" dirty="0"/>
              <a:t>(</a:t>
            </a:r>
            <a:r>
              <a:rPr lang="en-US" dirty="0" err="1">
                <a:solidFill>
                  <a:srgbClr val="0070C0"/>
                </a:solidFill>
              </a:rPr>
              <a:t>u</a:t>
            </a:r>
            <a:r>
              <a:rPr lang="en-US" dirty="0" err="1"/>
              <a:t>.</a:t>
            </a:r>
            <a:r>
              <a:rPr lang="en-US" dirty="0" err="1">
                <a:solidFill>
                  <a:srgbClr val="00B050"/>
                </a:solidFill>
              </a:rPr>
              <a:t>get_successors</a:t>
            </a:r>
            <a:r>
              <a:rPr lang="en-US" dirty="0">
                <a:solidFill>
                  <a:srgbClr val="00B050"/>
                </a:solidFill>
              </a:rPr>
              <a:t>()</a:t>
            </a:r>
            <a:r>
              <a:rPr lang="en-US" dirty="0"/>
              <a:t>)</a:t>
            </a:r>
          </a:p>
          <a:p>
            <a:r>
              <a:rPr lang="en-US" dirty="0"/>
              <a:t>	return </a:t>
            </a:r>
            <a:r>
              <a:rPr lang="en-US" dirty="0" err="1">
                <a:solidFill>
                  <a:srgbClr val="0070C0"/>
                </a:solidFill>
              </a:rPr>
              <a:t>next_bound</a:t>
            </a:r>
            <a:r>
              <a:rPr lang="en-US" dirty="0">
                <a:solidFill>
                  <a:srgbClr val="0070C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4768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72C9F-6B2D-C54F-A43E-1F9B5911D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deepening A* (IDA*)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7D85F6-7868-6746-B71F-1E79FEB773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The depth bound is a f-value limit</a:t>
                </a:r>
              </a:p>
              <a:p>
                <a:r>
                  <a:rPr lang="en-US" dirty="0"/>
                  <a:t>Start with bound = </a:t>
                </a:r>
                <a:r>
                  <a:rPr lang="en-US" dirty="0" err="1"/>
                  <a:t>start.h</a:t>
                </a:r>
                <a:r>
                  <a:rPr lang="en-US" dirty="0"/>
                  <a:t> (assuming h is admissible, c*&gt;=</a:t>
                </a:r>
                <a:r>
                  <a:rPr lang="en-US" dirty="0" err="1"/>
                  <a:t>start.h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Prune any node u with </a:t>
                </a:r>
                <a:r>
                  <a:rPr lang="en-US" dirty="0" err="1"/>
                  <a:t>u.g+u.h</a:t>
                </a:r>
                <a:r>
                  <a:rPr lang="en-US" dirty="0"/>
                  <a:t> &gt; bound</a:t>
                </a:r>
              </a:p>
              <a:p>
                <a:r>
                  <a:rPr lang="en-US" dirty="0"/>
                  <a:t>Next bound = minimum f-value over pruned nodes</a:t>
                </a:r>
              </a:p>
              <a:p>
                <a:endParaRPr lang="en-US" dirty="0"/>
              </a:p>
              <a:p>
                <a:r>
                  <a:rPr lang="en-US" dirty="0"/>
                  <a:t>Optimal and complete (assuming admissible h)</a:t>
                </a:r>
              </a:p>
              <a:p>
                <a:r>
                  <a:rPr lang="en-US" dirty="0"/>
                  <a:t>Optimally efficient (as A*)</a:t>
                </a:r>
              </a:p>
              <a:p>
                <a:r>
                  <a:rPr lang="en-US" dirty="0"/>
                  <a:t>Linear memory requirements (in solution depth)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𝑏𝑑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Duplicate detection is very important but will increase memory requirements to A* levels  </a:t>
                </a:r>
              </a:p>
              <a:p>
                <a:pPr lvl="1"/>
                <a:r>
                  <a:rPr lang="en-US" dirty="0"/>
                  <a:t>Should perform DD at least along a single path </a:t>
                </a:r>
              </a:p>
              <a:p>
                <a:pPr lvl="1"/>
                <a:r>
                  <a:rPr lang="en-US" dirty="0"/>
                  <a:t>Transposition table: </a:t>
                </a:r>
                <a:r>
                  <a:rPr lang="en-US" sz="1800" dirty="0"/>
                  <a:t>Atkin, L. and Slate, D., 1977, "Chess 4.5, the Northwestern University Chess Program"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7D85F6-7868-6746-B71F-1E79FEB773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4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38306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665A2-97EF-3B47-B1F5-CB24E98F4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58982-824C-EC46-B0B4-13791D9B8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Example&#10;S&#10;f=100&#10;A&#10;f=120&#10;B&#10;f=130&#10;C&#10;f=120&#10;D&#10;f=140&#10;G&#10;f=125&#10;E&#10;f=140&#10;F&#10;f=125&#10;f-new = 120f-limited, f-bound = 100&#10;5&#10; ">
            <a:extLst>
              <a:ext uri="{FF2B5EF4-FFF2-40B4-BE49-F238E27FC236}">
                <a16:creationId xmlns:a16="http://schemas.microsoft.com/office/drawing/2014/main" id="{488F3680-7CF2-CE43-BCEC-D37BFB5C8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700" y="387350"/>
            <a:ext cx="8102600" cy="608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DFC188-6DF1-E94F-A8A7-D6F006D230CA}"/>
              </a:ext>
            </a:extLst>
          </p:cNvPr>
          <p:cNvSpPr txBox="1"/>
          <p:nvPr/>
        </p:nvSpPr>
        <p:spPr>
          <a:xfrm>
            <a:off x="295303" y="6323598"/>
            <a:ext cx="22922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Figure by </a:t>
            </a:r>
            <a:r>
              <a:rPr lang="en-US" sz="1600" b="1" dirty="0"/>
              <a:t>Hema Kashyap </a:t>
            </a:r>
          </a:p>
        </p:txBody>
      </p:sp>
    </p:spTree>
    <p:extLst>
      <p:ext uri="{BB962C8B-B14F-4D97-AF65-F5344CB8AC3E}">
        <p14:creationId xmlns:p14="http://schemas.microsoft.com/office/powerpoint/2010/main" val="18607787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4118F-DA03-DD43-A13E-0B9F68BC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024B9-18F7-ED4E-90FB-5DD9BEE4C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Example&#10;S&#10;f=100&#10;A&#10;f=120&#10;B&#10;f=130&#10;C&#10;f=120&#10;D&#10;f=140&#10;G&#10;f=125&#10;E&#10;f=140&#10;F&#10;f=125&#10;f-limited, f-bound = 120 f-new = 125&#10;6&#10; ">
            <a:extLst>
              <a:ext uri="{FF2B5EF4-FFF2-40B4-BE49-F238E27FC236}">
                <a16:creationId xmlns:a16="http://schemas.microsoft.com/office/drawing/2014/main" id="{8BC31CD9-E67B-9A48-962F-F4389BA76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700" y="387350"/>
            <a:ext cx="8102600" cy="608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F605E9-0CA2-314C-85D3-90340C5CE011}"/>
              </a:ext>
            </a:extLst>
          </p:cNvPr>
          <p:cNvSpPr txBox="1"/>
          <p:nvPr/>
        </p:nvSpPr>
        <p:spPr>
          <a:xfrm>
            <a:off x="295303" y="6323598"/>
            <a:ext cx="22922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Figure by </a:t>
            </a:r>
            <a:r>
              <a:rPr lang="en-US" sz="1600" b="1" dirty="0"/>
              <a:t>Hema Kashyap </a:t>
            </a:r>
          </a:p>
        </p:txBody>
      </p:sp>
    </p:spTree>
    <p:extLst>
      <p:ext uri="{BB962C8B-B14F-4D97-AF65-F5344CB8AC3E}">
        <p14:creationId xmlns:p14="http://schemas.microsoft.com/office/powerpoint/2010/main" val="342628585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54844-399B-8C44-9C4E-6B3F8EA00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85BE4-BCCA-1C44-8E03-5A4FC4B65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Example&#10;S&#10;f=100&#10;A&#10;f=120&#10;B&#10;f=130&#10;C&#10;f=120&#10;D&#10;f=140&#10;G&#10;f=125&#10;E&#10;f=140&#10;F&#10;f=125&#10;f-limited, f-bound = 125&#10;SUCCESS&#10;7&#10; ">
            <a:extLst>
              <a:ext uri="{FF2B5EF4-FFF2-40B4-BE49-F238E27FC236}">
                <a16:creationId xmlns:a16="http://schemas.microsoft.com/office/drawing/2014/main" id="{D3210E2E-970F-B84C-805B-8CDE0D829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700" y="387350"/>
            <a:ext cx="8102600" cy="608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F9AAF6-9FFB-1940-AF6F-4A3815099E25}"/>
              </a:ext>
            </a:extLst>
          </p:cNvPr>
          <p:cNvSpPr txBox="1"/>
          <p:nvPr/>
        </p:nvSpPr>
        <p:spPr>
          <a:xfrm>
            <a:off x="295303" y="6323598"/>
            <a:ext cx="22922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Figure by </a:t>
            </a:r>
            <a:r>
              <a:rPr lang="en-US" sz="1600" b="1" dirty="0"/>
              <a:t>Hema Kashyap </a:t>
            </a:r>
          </a:p>
        </p:txBody>
      </p:sp>
    </p:spTree>
    <p:extLst>
      <p:ext uri="{BB962C8B-B14F-4D97-AF65-F5344CB8AC3E}">
        <p14:creationId xmlns:p14="http://schemas.microsoft.com/office/powerpoint/2010/main" val="23276051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cover?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B5E69-5F5B-124D-AC7D-FAECEF73E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Heuristic functions provide an estimate of the remaining cost to the goal</a:t>
            </a:r>
          </a:p>
          <a:p>
            <a:r>
              <a:rPr lang="en-US" dirty="0"/>
              <a:t>Heuristics can speed up search algorithms significantly</a:t>
            </a:r>
          </a:p>
          <a:p>
            <a:r>
              <a:rPr lang="en-US" dirty="0"/>
              <a:t>Greedy search (expand nodes with lowest h-</a:t>
            </a:r>
            <a:r>
              <a:rPr lang="en-US" dirty="0" err="1"/>
              <a:t>val</a:t>
            </a:r>
            <a:r>
              <a:rPr lang="en-US" dirty="0"/>
              <a:t>) is suboptimal</a:t>
            </a:r>
          </a:p>
          <a:p>
            <a:r>
              <a:rPr lang="en-US" dirty="0"/>
              <a:t>A* (expand nodes with lowest f=</a:t>
            </a:r>
            <a:r>
              <a:rPr lang="en-US" dirty="0" err="1"/>
              <a:t>g+h</a:t>
            </a:r>
            <a:r>
              <a:rPr lang="en-US" dirty="0"/>
              <a:t>) is optimal if</a:t>
            </a:r>
          </a:p>
          <a:p>
            <a:pPr lvl="1"/>
            <a:r>
              <a:rPr lang="en-US" dirty="0"/>
              <a:t>h is admissible </a:t>
            </a:r>
          </a:p>
          <a:p>
            <a:r>
              <a:rPr lang="en-US" dirty="0"/>
              <a:t>Duplicate detection increases efficiency </a:t>
            </a:r>
          </a:p>
          <a:p>
            <a:pPr lvl="1"/>
            <a:r>
              <a:rPr lang="en-US" dirty="0"/>
              <a:t>Requires a consistent h to preserve optimality  </a:t>
            </a:r>
          </a:p>
          <a:p>
            <a:r>
              <a:rPr lang="en-US" dirty="0"/>
              <a:t>IDA* results in reduced memory requirements and faster OPEN operations</a:t>
            </a:r>
          </a:p>
          <a:p>
            <a:pPr lvl="1"/>
            <a:r>
              <a:rPr lang="en-US" dirty="0"/>
              <a:t>Shouldn’t be used in domains with many transpositions</a:t>
            </a:r>
          </a:p>
        </p:txBody>
      </p:sp>
    </p:spTree>
    <p:extLst>
      <p:ext uri="{BB962C8B-B14F-4D97-AF65-F5344CB8AC3E}">
        <p14:creationId xmlns:p14="http://schemas.microsoft.com/office/powerpoint/2010/main" val="17175332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66A2-63B7-96BE-82EC-8F3AB4810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contributions to informed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D6E59-5DFC-6B47-DD65-96FA7E80C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Partial-Expansion A* with Selective Node Generation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.</a:t>
            </a:r>
            <a:br>
              <a:rPr lang="en-US" dirty="0"/>
            </a:br>
            <a:r>
              <a:rPr lang="en-US" b="0" i="1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 (AAAI-2012)</a:t>
            </a:r>
            <a:endParaRPr lang="en-US" dirty="0">
              <a:solidFill>
                <a:srgbClr val="333333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r>
              <a:rPr lang="en-US" b="1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Online Detection of Dead States in Real-Time Agent-Centered Search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.</a:t>
            </a:r>
            <a:br>
              <a:rPr lang="en-US" dirty="0"/>
            </a:br>
            <a:r>
              <a:rPr lang="en-US" b="0" i="1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(SOCS 2013)</a:t>
            </a:r>
          </a:p>
          <a:p>
            <a:r>
              <a:rPr lang="en-US" b="1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The Increasing Cost Tree Search for Optimal Multi-agent Pathfinding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.</a:t>
            </a:r>
            <a:br>
              <a:rPr lang="en-US" dirty="0"/>
            </a:br>
            <a:r>
              <a:rPr lang="en-US" b="0" i="1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Artificial Intelligence 195 (2013)</a:t>
            </a:r>
          </a:p>
          <a:p>
            <a:r>
              <a:rPr lang="en-US" b="1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Exponential deepening A* for real-time agent-centered search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.</a:t>
            </a:r>
            <a:br>
              <a:rPr lang="en-US" dirty="0"/>
            </a:br>
            <a:r>
              <a:rPr lang="en-US" b="0" i="1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(AAAI-2014)</a:t>
            </a:r>
          </a:p>
          <a:p>
            <a:r>
              <a:rPr lang="en-US" b="1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Enhanced Partial Expansion A*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.</a:t>
            </a:r>
            <a:br>
              <a:rPr lang="en-US" dirty="0"/>
            </a:br>
            <a:r>
              <a:rPr lang="en-US" b="0" i="1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Artificial Intelligence Research 50 (2014)</a:t>
            </a:r>
          </a:p>
          <a:p>
            <a:r>
              <a:rPr lang="en-US" b="1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Conflict-based search for optimal multi-agent pathfinding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.</a:t>
            </a:r>
            <a:br>
              <a:rPr lang="en-US" dirty="0"/>
            </a:br>
            <a:r>
              <a:rPr lang="en-US" b="0" i="1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Artificial Intelligence 219 (2015)</a:t>
            </a:r>
          </a:p>
          <a:p>
            <a:r>
              <a:rPr lang="en-US" b="1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MM: A Bidirectional Search Algorithm That Is Guaranteed to Meet in the Middle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.</a:t>
            </a:r>
            <a:br>
              <a:rPr lang="en-US" dirty="0"/>
            </a:br>
            <a:r>
              <a:rPr lang="en-US" b="0" i="1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Artificial Intelligence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, 2017</a:t>
            </a:r>
          </a:p>
          <a:p>
            <a:r>
              <a:rPr lang="en-US" b="1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The (Un)Scalability of Informed Heuristic Function Estimation in NP-Hard Search Problems</a:t>
            </a:r>
            <a:br>
              <a:rPr lang="en-US" dirty="0"/>
            </a:br>
            <a:r>
              <a:rPr lang="en-US" b="0" i="1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Transactions on Machine Learning Research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, 2023</a:t>
            </a:r>
          </a:p>
          <a:p>
            <a:r>
              <a:rPr lang="en-US" b="1" dirty="0"/>
              <a:t>Curriculum Generation for Learning Guiding Functions in State-Space Search Algorithms</a:t>
            </a:r>
            <a:r>
              <a:rPr lang="en-US" dirty="0"/>
              <a:t>.</a:t>
            </a:r>
            <a:br>
              <a:rPr lang="en-US" dirty="0"/>
            </a:br>
            <a:r>
              <a:rPr lang="en-US" i="1" dirty="0" err="1"/>
              <a:t>SoCS</a:t>
            </a:r>
            <a:r>
              <a:rPr lang="en-US" dirty="0"/>
              <a:t>, 2024 </a:t>
            </a:r>
          </a:p>
        </p:txBody>
      </p:sp>
    </p:spTree>
    <p:extLst>
      <p:ext uri="{BB962C8B-B14F-4D97-AF65-F5344CB8AC3E}">
        <p14:creationId xmlns:p14="http://schemas.microsoft.com/office/powerpoint/2010/main" val="8026718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[&#10;\textcolor{BrickRed}{0 \le h(n) \le h^*(n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63"/>
  <p:tag name="PICTUREFILESIZE" val="1318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rickRed}{h^*(n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51"/>
  <p:tag name="PICTUREFILESIZE" val="598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B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101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A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87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f(n) = g(n) + h(n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9"/>
  <p:tag name="PICTUREFILESIZE" val="94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f(n) \le g(A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7"/>
  <p:tag name="PICTUREFILESIZE" val="674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g(A) = f(A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22"/>
  <p:tag name="PICTUREFILESIZE" val="627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n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82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B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101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A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87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f(A) &lt; f(B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21"/>
  <p:tag name="PICTUREFILESIZE" val="677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g(A) &lt; g(B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20"/>
  <p:tag name="PICTUREFILESIZE" val="645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n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82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B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101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A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87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[&#10;\textcolor{BrickRed}{f(n) \le f(A) &lt; f(B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95"/>
  <p:tag name="PICTUREFILESIZE" val="1466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n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82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B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101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A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87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red}{h(n) = max(h_a(n), h_b(n)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49"/>
  <p:tag name="PICTUREFILESIZE" val="2011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red}{\forall n : h_a(n) \ge h_c(n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176"/>
  <p:tag name="PICTUREFILESIZE" val="1407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exact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49"/>
  <p:tag name="PICTUREFILESIZE" val="498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zero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41"/>
  <p:tag name="PICTUREFILESIZE" val="389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h_a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0"/>
  <p:tag name="PICTUREFILESIZE" val="289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h_b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19"/>
  <p:tag name="PICTUREFILESIZE" val="297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h_c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0"/>
  <p:tag name="PICTUREFILESIZE" val="272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max(h_a, h_b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111"/>
  <p:tag name="PICTUREFILESIZE" val="1104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n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82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G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1262"/>
  <p:tag name="ORIGWIDTH" val="16"/>
  <p:tag name="PICTUREFILESIZE" val="114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G^*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1266"/>
  <p:tag name="ORIGWIDTH" val="24"/>
  <p:tag name="PICTUREFILESIZE" val="162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90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n'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118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3792</Words>
  <Application>Microsoft Macintosh PowerPoint</Application>
  <PresentationFormat>Widescreen</PresentationFormat>
  <Paragraphs>755</Paragraphs>
  <Slides>73</Slides>
  <Notes>14</Notes>
  <HiddenSlides>3</HiddenSlides>
  <MMClips>10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2" baseType="lpstr">
      <vt:lpstr>Arial</vt:lpstr>
      <vt:lpstr>Calibri</vt:lpstr>
      <vt:lpstr>Calibri Light</vt:lpstr>
      <vt:lpstr>Cambria Math</vt:lpstr>
      <vt:lpstr>Gill Sans</vt:lpstr>
      <vt:lpstr>Symbol</vt:lpstr>
      <vt:lpstr>Times New Roman</vt:lpstr>
      <vt:lpstr>Wingdings</vt:lpstr>
      <vt:lpstr>Office Theme</vt:lpstr>
      <vt:lpstr>CSCE-420: Artificial Intelligence  Informed search</vt:lpstr>
      <vt:lpstr>Announcements </vt:lpstr>
      <vt:lpstr>Today</vt:lpstr>
      <vt:lpstr>Recap: Search</vt:lpstr>
      <vt:lpstr>Recap: Search</vt:lpstr>
      <vt:lpstr>Example: Pancake Problem</vt:lpstr>
      <vt:lpstr>Example: Pancake Problem</vt:lpstr>
      <vt:lpstr>Example: Pancake Problem</vt:lpstr>
      <vt:lpstr>General Tree Search</vt:lpstr>
      <vt:lpstr>The One Queue</vt:lpstr>
      <vt:lpstr>Uninformed Search</vt:lpstr>
      <vt:lpstr>Uniform Cost Search</vt:lpstr>
      <vt:lpstr>Video of Demo Contours UCS Empty</vt:lpstr>
      <vt:lpstr>Video of Demo Contours UCS Pacman Small Maze</vt:lpstr>
      <vt:lpstr>Informed Search</vt:lpstr>
      <vt:lpstr>Search Heuristics</vt:lpstr>
      <vt:lpstr>Example: Heuristic Function</vt:lpstr>
      <vt:lpstr>Example: Heuristic Function</vt:lpstr>
      <vt:lpstr>Greedy Search</vt:lpstr>
      <vt:lpstr>Greedy Search</vt:lpstr>
      <vt:lpstr>Greedy Search</vt:lpstr>
      <vt:lpstr>Video of Demo Contours Greedy (Empty)</vt:lpstr>
      <vt:lpstr>Video of Demo Contours Greedy (Pacman Small Maze)</vt:lpstr>
      <vt:lpstr>A* Search</vt:lpstr>
      <vt:lpstr>Combining UCS and Greedy</vt:lpstr>
      <vt:lpstr>Is A* Optimal?</vt:lpstr>
      <vt:lpstr>Idea: Admissibility</vt:lpstr>
      <vt:lpstr>Admissible Heuristics</vt:lpstr>
      <vt:lpstr>When should A* terminate?</vt:lpstr>
      <vt:lpstr>Optimality of A* Tree Search</vt:lpstr>
      <vt:lpstr>Optimality of A* Tree Search</vt:lpstr>
      <vt:lpstr>Optimality of A* Tree Search: Blocking</vt:lpstr>
      <vt:lpstr>Optimality of A* Tree Search: Blocking</vt:lpstr>
      <vt:lpstr>Optimality of A* Tree Search: Blocking</vt:lpstr>
      <vt:lpstr>UCS vs A* Contours</vt:lpstr>
      <vt:lpstr>UCS vs A* Contours</vt:lpstr>
      <vt:lpstr>Quiz– UCS, Greedy, or A*</vt:lpstr>
      <vt:lpstr>Quiz– UCS, Greedy, or A*</vt:lpstr>
      <vt:lpstr>Quiz– UCS, Greedy, or A*</vt:lpstr>
      <vt:lpstr>Quiz– UCS, Greedy, or A*</vt:lpstr>
      <vt:lpstr>Comparison</vt:lpstr>
      <vt:lpstr>A* Applications</vt:lpstr>
      <vt:lpstr>Video of Demo Pacman (Tiny Maze) – UCS / A*</vt:lpstr>
      <vt:lpstr>Quiz: which algorithm is used (UCS, BFS, DFS, Greedy, A*)</vt:lpstr>
      <vt:lpstr>Creating Heuristics</vt:lpstr>
      <vt:lpstr>Creating Admissible Heuristics</vt:lpstr>
      <vt:lpstr>Example: 8 Puzzle</vt:lpstr>
      <vt:lpstr>8 Puzzle I</vt:lpstr>
      <vt:lpstr>8 Puzzle II</vt:lpstr>
      <vt:lpstr>8 Puzzle III</vt:lpstr>
      <vt:lpstr>Semi-Lattice of Heuristics</vt:lpstr>
      <vt:lpstr>Trivial Heuristics, Dominance</vt:lpstr>
      <vt:lpstr>Duplicate detection </vt:lpstr>
      <vt:lpstr>Tree Search: Redundant Work!</vt:lpstr>
      <vt:lpstr>Duplicate detection </vt:lpstr>
      <vt:lpstr>Duplicate detection </vt:lpstr>
      <vt:lpstr>A* Duplicate detection Gone Wrong?</vt:lpstr>
      <vt:lpstr>Consistency of Heuristics</vt:lpstr>
      <vt:lpstr>Optimality of A* + DD</vt:lpstr>
      <vt:lpstr>Optimality of A* + DD</vt:lpstr>
      <vt:lpstr>A*: Summary</vt:lpstr>
      <vt:lpstr>Tree search with DD</vt:lpstr>
      <vt:lpstr>Optimality of A* with DD</vt:lpstr>
      <vt:lpstr>Optimality of A* with DD</vt:lpstr>
      <vt:lpstr>Adding heuristics </vt:lpstr>
      <vt:lpstr>Depth First Iterative Deepening</vt:lpstr>
      <vt:lpstr>Informed Depth First Iterative Deepening</vt:lpstr>
      <vt:lpstr>Iterative deepening A* (IDA*)</vt:lpstr>
      <vt:lpstr>PowerPoint Presentation</vt:lpstr>
      <vt:lpstr>PowerPoint Presentation</vt:lpstr>
      <vt:lpstr>PowerPoint Presentation</vt:lpstr>
      <vt:lpstr>What did we cover?</vt:lpstr>
      <vt:lpstr>My contributions to informed 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CSCE-625: Artificial Intelligence  Informed search</dc:title>
  <dc:creator>Guni Sharon</dc:creator>
  <cp:lastModifiedBy>Sharon, Guni</cp:lastModifiedBy>
  <cp:revision>30</cp:revision>
  <dcterms:created xsi:type="dcterms:W3CDTF">2020-07-06T19:49:46Z</dcterms:created>
  <dcterms:modified xsi:type="dcterms:W3CDTF">2025-02-04T16:41:58Z</dcterms:modified>
</cp:coreProperties>
</file>