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031" r:id="rId3"/>
    <p:sldId id="2035" r:id="rId4"/>
    <p:sldId id="2032" r:id="rId5"/>
    <p:sldId id="2033" r:id="rId6"/>
    <p:sldId id="2034" r:id="rId7"/>
    <p:sldId id="457" r:id="rId8"/>
    <p:sldId id="464" r:id="rId9"/>
    <p:sldId id="448" r:id="rId10"/>
    <p:sldId id="449" r:id="rId11"/>
    <p:sldId id="435" r:id="rId12"/>
    <p:sldId id="471" r:id="rId13"/>
    <p:sldId id="440" r:id="rId14"/>
    <p:sldId id="407" r:id="rId15"/>
    <p:sldId id="408" r:id="rId16"/>
    <p:sldId id="409" r:id="rId17"/>
    <p:sldId id="441" r:id="rId18"/>
    <p:sldId id="411" r:id="rId19"/>
    <p:sldId id="439" r:id="rId20"/>
    <p:sldId id="415" r:id="rId21"/>
    <p:sldId id="451" r:id="rId22"/>
    <p:sldId id="470" r:id="rId23"/>
    <p:sldId id="473" r:id="rId24"/>
    <p:sldId id="450" r:id="rId25"/>
    <p:sldId id="472" r:id="rId26"/>
    <p:sldId id="454" r:id="rId27"/>
    <p:sldId id="446" r:id="rId28"/>
    <p:sldId id="416" r:id="rId29"/>
    <p:sldId id="417" r:id="rId30"/>
    <p:sldId id="456" r:id="rId31"/>
    <p:sldId id="458" r:id="rId32"/>
    <p:sldId id="466" r:id="rId33"/>
    <p:sldId id="460" r:id="rId34"/>
    <p:sldId id="461" r:id="rId35"/>
    <p:sldId id="462" r:id="rId36"/>
    <p:sldId id="463" r:id="rId37"/>
    <p:sldId id="422" r:id="rId38"/>
    <p:sldId id="423" r:id="rId39"/>
    <p:sldId id="467" r:id="rId40"/>
    <p:sldId id="424" r:id="rId41"/>
    <p:sldId id="431" r:id="rId42"/>
    <p:sldId id="468" r:id="rId43"/>
    <p:sldId id="432" r:id="rId44"/>
    <p:sldId id="413" r:id="rId45"/>
    <p:sldId id="428" r:id="rId46"/>
    <p:sldId id="433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3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5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1EE81-6B9E-7244-9BD2-336527A62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067E6E-821C-6F43-93BB-9DC7C63012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7F0DC-D6FC-E84A-9260-37C052513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4/17/25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9444F-3E0D-E042-85B7-BB843BBA9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E83CF-1F90-374A-9153-DB3CF7AA4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27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3A464-09A3-0948-A5F1-EB192F17B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734C4-61A3-1F47-BCAC-294296478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11F51-50B5-F940-90F2-89A99F305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4/17/25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78FE0-24AD-5D48-8BD1-17136E4F3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AE029-5A3B-BD4B-9709-1421F7AD0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570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37E86-E4A2-B041-AE22-337331AE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2B7DB-0F27-5F48-AA66-5091204CE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D9D62-8CF3-6344-8D85-F3B1F2E6B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4/17/25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4EE7E-0C98-C24E-BFEA-438D928AC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7E05A-4F11-E141-AE79-F91AA8B1B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53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03E62-EB4C-F542-945F-509E721A1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A3959-AF78-EB44-AE3F-90149ECA50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26E6EE-74A3-3A44-AA15-48E893CFE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DED773-5C39-7F4C-B42B-4D80DF62D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4/17/25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484FE5-2D05-3C4A-9855-122394E70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A9EA6-D8A5-964C-8163-D7FDED153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01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98094-B311-7541-8E5E-E87D895D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82F0C-2B49-374C-83F8-16C3F005B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F5B345-5786-7846-8842-175A6E5E6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7E53F-FFD5-4742-813C-C71BCFD4B8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C552C-342E-CB48-B1F5-203B85B90A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248F71-5673-814C-8237-D05B839BE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4/17/25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2B523-0617-5849-98DB-9D9D94CCB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43C183-2614-9C46-91D3-4053A8672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823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8470B-FEC5-E845-B494-DA49EB613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09E39-1922-8449-83D8-29B44BAF5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4/17/25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8A38CC-F5C4-6D43-AE2D-59203F70F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4B8565-6539-9F47-9883-BA9D10E27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962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FBED12-B4B0-E346-A525-3D68257B5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4/17/25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F34A6E-92EA-6D41-8B89-D8B76C4BA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08EE-7B76-3447-99B8-97A9A023F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20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D86CF-7930-474B-AD00-FC976D1D0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1BA76-B8BE-E74F-8457-78C4F2280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0F731-7898-B143-8AB8-7CB8A14195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10EC8C-B415-0B4E-A739-3E95095A6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4/17/25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A02235-86BA-9C4C-B568-45A28CD39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69F1BB-F07F-8547-A654-D37909E24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113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EE0B5-BD3D-F646-B7BF-72C370D15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F4166-AA69-D848-94EA-6FB498FC3F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99476-AD3D-A84A-8226-9ACB284AD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2AF198-6A20-E448-B741-4E38E52C5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4/17/25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4A2DFE-A91C-5049-9C89-65A8DB41C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026F7-98C4-E047-B572-AA2BAD56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557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5BC8A-8202-D041-BC5E-DC714604B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0ECFAE-2297-9C4B-8A62-3C7072DC3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2D5E2-46DD-174D-AA72-04E635065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4/17/25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9D84E-1317-FB48-B414-3162D6C37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A1055-79E4-7A4C-AED8-7C2CD86ED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87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D067E5-0A53-9F43-9429-430D32652D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9527BB-48C2-A246-9A08-DB9C7B4FF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C5CA1-2A0D-4046-8693-965B197DA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B40B-146D-4548-9C05-DD5BEDCD3A59}" type="datetimeFigureOut">
              <a:rPr lang="en-US" smtClean="0"/>
              <a:t>4/17/25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4E245-34E3-FE4E-9978-02ADF5AEB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4228-16EE-8046-AB30-E2444F48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639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367696-9D1B-7C48-9C1F-64B98ED4B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78CBD-5FC6-274A-BB94-BF059CD9E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87B9D-4E7D-4840-9A20-7C434EB875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BB40B-146D-4548-9C05-DD5BEDCD3A59}" type="datetimeFigureOut">
              <a:rPr lang="en-US" smtClean="0"/>
              <a:t>4/17/25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F0214-0362-554C-8394-798921AB75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4E5E4-897E-A244-9DE2-6E5DC3A9D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A46B2-67F3-4E41-A8D5-80A71D466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20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3.xml"/><Relationship Id="rId7" Type="http://schemas.openxmlformats.org/officeDocument/2006/relationships/image" Target="../media/image1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18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9.xml"/><Relationship Id="rId7" Type="http://schemas.openxmlformats.org/officeDocument/2006/relationships/image" Target="../media/image19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3.png"/><Relationship Id="rId5" Type="http://schemas.openxmlformats.org/officeDocument/2006/relationships/tags" Target="../tags/tag11.xml"/><Relationship Id="rId10" Type="http://schemas.openxmlformats.org/officeDocument/2006/relationships/image" Target="../media/image22.png"/><Relationship Id="rId4" Type="http://schemas.openxmlformats.org/officeDocument/2006/relationships/tags" Target="../tags/tag10.xml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26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18.xml"/><Relationship Id="rId7" Type="http://schemas.openxmlformats.org/officeDocument/2006/relationships/image" Target="../media/image28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.xml"/><Relationship Id="rId9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45.png"/><Relationship Id="rId26" Type="http://schemas.openxmlformats.org/officeDocument/2006/relationships/image" Target="../media/image38.png"/><Relationship Id="rId3" Type="http://schemas.openxmlformats.org/officeDocument/2006/relationships/tags" Target="../tags/tag22.xml"/><Relationship Id="rId21" Type="http://schemas.openxmlformats.org/officeDocument/2006/relationships/image" Target="../media/image48.png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2" Type="http://schemas.openxmlformats.org/officeDocument/2006/relationships/tags" Target="../tags/tag21.xml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24" Type="http://schemas.openxmlformats.org/officeDocument/2006/relationships/image" Target="../media/image51.png"/><Relationship Id="rId5" Type="http://schemas.openxmlformats.org/officeDocument/2006/relationships/tags" Target="../tags/tag24.xml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10" Type="http://schemas.openxmlformats.org/officeDocument/2006/relationships/tags" Target="../tags/tag29.xml"/><Relationship Id="rId19" Type="http://schemas.openxmlformats.org/officeDocument/2006/relationships/image" Target="../media/image46.png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image" Target="../media/image41.png"/><Relationship Id="rId22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3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tags" Target="../tags/tag36.xml"/><Relationship Id="rId7" Type="http://schemas.openxmlformats.org/officeDocument/2006/relationships/image" Target="../media/image58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7.png"/><Relationship Id="rId3" Type="http://schemas.openxmlformats.org/officeDocument/2006/relationships/tags" Target="../tags/tag39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6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65.png"/><Relationship Id="rId5" Type="http://schemas.openxmlformats.org/officeDocument/2006/relationships/tags" Target="../tags/tag41.xml"/><Relationship Id="rId10" Type="http://schemas.openxmlformats.org/officeDocument/2006/relationships/image" Target="../media/image64.png"/><Relationship Id="rId4" Type="http://schemas.openxmlformats.org/officeDocument/2006/relationships/tags" Target="../tags/tag40.xml"/><Relationship Id="rId9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tags" Target="../tags/tag45.xml"/><Relationship Id="rId7" Type="http://schemas.openxmlformats.org/officeDocument/2006/relationships/image" Target="../media/image71.pn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70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6.xml"/><Relationship Id="rId9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tags" Target="../tags/tag49.xml"/><Relationship Id="rId7" Type="http://schemas.openxmlformats.org/officeDocument/2006/relationships/image" Target="../media/image720.png"/><Relationship Id="rId12" Type="http://schemas.openxmlformats.org/officeDocument/2006/relationships/image" Target="../media/image78.png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77.png"/><Relationship Id="rId5" Type="http://schemas.openxmlformats.org/officeDocument/2006/relationships/tags" Target="../tags/tag51.xml"/><Relationship Id="rId10" Type="http://schemas.openxmlformats.org/officeDocument/2006/relationships/image" Target="../media/image76.png"/><Relationship Id="rId4" Type="http://schemas.openxmlformats.org/officeDocument/2006/relationships/tags" Target="../tags/tag50.xml"/><Relationship Id="rId9" Type="http://schemas.openxmlformats.org/officeDocument/2006/relationships/image" Target="../media/image7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image" Target="../media/image39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tags" Target="../tags/tag57.xml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85.png"/><Relationship Id="rId5" Type="http://schemas.openxmlformats.org/officeDocument/2006/relationships/tags" Target="../tags/tag59.xml"/><Relationship Id="rId10" Type="http://schemas.openxmlformats.org/officeDocument/2006/relationships/image" Target="../media/image84.png"/><Relationship Id="rId4" Type="http://schemas.openxmlformats.org/officeDocument/2006/relationships/tags" Target="../tags/tag58.xml"/><Relationship Id="rId9" Type="http://schemas.openxmlformats.org/officeDocument/2006/relationships/image" Target="../media/image83.png"/><Relationship Id="rId14" Type="http://schemas.openxmlformats.org/officeDocument/2006/relationships/image" Target="../media/image88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0.xml"/><Relationship Id="rId4" Type="http://schemas.openxmlformats.org/officeDocument/2006/relationships/image" Target="../media/image9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751155"/>
            <a:ext cx="10363200" cy="1470025"/>
          </a:xfrm>
        </p:spPr>
        <p:txBody>
          <a:bodyPr>
            <a:noAutofit/>
          </a:bodyPr>
          <a:lstStyle/>
          <a:p>
            <a:r>
              <a:rPr lang="en-US" sz="6000" dirty="0"/>
              <a:t>CSCE-420: Artificial Intelligence </a:t>
            </a:r>
            <a:br>
              <a:rPr lang="en-US" sz="6000" dirty="0"/>
            </a:br>
            <a:r>
              <a:rPr lang="en-US" sz="4800" dirty="0"/>
              <a:t>Naïve Bayes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2068" y="5903843"/>
            <a:ext cx="8534400" cy="954157"/>
          </a:xfrm>
        </p:spPr>
        <p:txBody>
          <a:bodyPr>
            <a:normAutofit/>
          </a:bodyPr>
          <a:lstStyle/>
          <a:p>
            <a:r>
              <a:rPr lang="en-US" dirty="0"/>
              <a:t>Instructor: </a:t>
            </a:r>
            <a:r>
              <a:rPr lang="en-US" dirty="0" err="1"/>
              <a:t>Guni</a:t>
            </a:r>
            <a:r>
              <a:rPr lang="en-US" dirty="0"/>
              <a:t> Sharon</a:t>
            </a:r>
          </a:p>
          <a:p>
            <a:r>
              <a:rPr lang="en-US" sz="1800" dirty="0"/>
              <a:t>Based on slides by: </a:t>
            </a:r>
            <a:r>
              <a:rPr lang="nl" sz="1800" dirty="0"/>
              <a:t>Pieter Abbeel, Dan Klein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5AE62A4-85E9-544E-859E-2F0C6B530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4081" y="2371463"/>
            <a:ext cx="6110373" cy="34450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3520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A4FD0-70BA-8247-A836-06A925261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E8552-6F35-3A45-A5D5-3856BC79E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Quiz 10 - HMM, due Monday Apr 16,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dirty="0"/>
              <a:t>Assignment 4 – Bayes Nets and HMMs, due April 21, </a:t>
            </a:r>
            <a:r>
              <a:rPr lang="en-US" dirty="0" err="1"/>
              <a:t>EoD</a:t>
            </a:r>
            <a:endParaRPr lang="he-IL" dirty="0"/>
          </a:p>
          <a:p>
            <a:r>
              <a:rPr lang="en-US" dirty="0"/>
              <a:t>Quiz 11 - naïve Bayes, due April 23, </a:t>
            </a:r>
            <a:r>
              <a:rPr lang="en-US" dirty="0" err="1"/>
              <a:t>EoD</a:t>
            </a:r>
            <a:r>
              <a:rPr lang="en-US" dirty="0"/>
              <a:t>.</a:t>
            </a:r>
          </a:p>
          <a:p>
            <a:r>
              <a:rPr lang="en-US" dirty="0"/>
              <a:t>Assignment 5: Machine Learning (Extra credit), due May 1,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dirty="0"/>
              <a:t>Contest 3: Multiagent Adversarial Pacman, due May 1, </a:t>
            </a:r>
            <a:r>
              <a:rPr lang="en-US" dirty="0" err="1"/>
              <a:t>EoD</a:t>
            </a:r>
            <a:endParaRPr lang="en-US" dirty="0"/>
          </a:p>
          <a:p>
            <a:pPr lvl="1"/>
            <a:r>
              <a:rPr lang="en-US" dirty="0"/>
              <a:t>You are encouraged to combine various AI tools</a:t>
            </a:r>
          </a:p>
          <a:p>
            <a:pPr lvl="2"/>
            <a:r>
              <a:rPr lang="en-US" dirty="0"/>
              <a:t>Heuristic search for deterministic planning</a:t>
            </a:r>
          </a:p>
          <a:p>
            <a:pPr lvl="2"/>
            <a:r>
              <a:rPr lang="en-US" dirty="0"/>
              <a:t>Adversarial search and game theory for modeling opponents</a:t>
            </a:r>
          </a:p>
          <a:p>
            <a:pPr lvl="2"/>
            <a:r>
              <a:rPr lang="en-US" dirty="0"/>
              <a:t>MDPs for modeling uncertainties </a:t>
            </a:r>
          </a:p>
          <a:p>
            <a:pPr lvl="2"/>
            <a:r>
              <a:rPr lang="en-US" dirty="0"/>
              <a:t>Reinforcement learning for solving MDPs</a:t>
            </a:r>
          </a:p>
          <a:p>
            <a:pPr lvl="2"/>
            <a:r>
              <a:rPr lang="en-US" dirty="0"/>
              <a:t>Bayes nets for inference</a:t>
            </a:r>
          </a:p>
          <a:p>
            <a:pPr lvl="2"/>
            <a:r>
              <a:rPr lang="en-US" dirty="0"/>
              <a:t>DNN as function approximators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9559B-2B94-8C42-BB45-5A4263706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D0F5-C3F2-0F48-AD2A-765B5543CD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09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04D5C-AAEF-6905-F3BB-8CCF3F248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DCAEF-0AE9-6C97-8931-0AC56264A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3DAFC60-6CBE-07E8-901D-F3BE3C491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49" y="559565"/>
            <a:ext cx="11284293" cy="5738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233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6A809-3489-4F4E-A36B-0843FD13B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BC3DE5-FEC8-774C-B99F-3154D86B588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Supervised learning </a:t>
                </a:r>
              </a:p>
              <a:p>
                <a:pPr lvl="1"/>
                <a:r>
                  <a:rPr lang="en-US" b="1" dirty="0"/>
                  <a:t>Training data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: observations,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/>
                  <a:t>: labels/values </a:t>
                </a:r>
              </a:p>
              <a:p>
                <a:pPr lvl="1"/>
                <a:r>
                  <a:rPr lang="en-US" b="1" dirty="0"/>
                  <a:t>Goal</a:t>
                </a:r>
                <a:r>
                  <a:rPr lang="en-US" dirty="0"/>
                  <a:t>: learn a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endParaRPr lang="en-US" dirty="0"/>
              </a:p>
              <a:p>
                <a:pPr lvl="1"/>
                <a:r>
                  <a:rPr lang="en-US" b="1" dirty="0"/>
                  <a:t>Applications</a:t>
                </a:r>
                <a:r>
                  <a:rPr lang="en-US" dirty="0"/>
                  <a:t>: classification, regression, object detection, semantic segmentation, image captioning…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BC3DE5-FEC8-774C-B99F-3154D86B58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Image result for supervised learning">
            <a:extLst>
              <a:ext uri="{FF2B5EF4-FFF2-40B4-BE49-F238E27FC236}">
                <a16:creationId xmlns:a16="http://schemas.microsoft.com/office/drawing/2014/main" id="{58148E02-26A1-7740-BB9E-E9EE76A01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633" y="4358076"/>
            <a:ext cx="7205012" cy="216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8CFADC-85D9-D74C-AA71-765E97108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236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6A809-3489-4F4E-A36B-0843FD13B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BC3DE5-FEC8-774C-B99F-3154D86B588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Unsupervised learning </a:t>
                </a:r>
              </a:p>
              <a:p>
                <a:pPr lvl="1"/>
                <a:r>
                  <a:rPr lang="en-US" b="1" dirty="0"/>
                  <a:t>Training data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only observations, no labels</a:t>
                </a:r>
              </a:p>
              <a:p>
                <a:pPr lvl="1"/>
                <a:r>
                  <a:rPr lang="en-US" b="1" dirty="0"/>
                  <a:t>Goal</a:t>
                </a:r>
                <a:r>
                  <a:rPr lang="en-US" dirty="0"/>
                  <a:t>: learn some underlying hidden structure of the data</a:t>
                </a:r>
              </a:p>
              <a:p>
                <a:pPr lvl="1"/>
                <a:r>
                  <a:rPr lang="en-US" b="1" dirty="0"/>
                  <a:t>Applications</a:t>
                </a:r>
                <a:r>
                  <a:rPr lang="en-US" dirty="0"/>
                  <a:t>: clustering, generative ML, data-mining, feature extraction, density estimation…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BC3DE5-FEC8-774C-B99F-3154D86B58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Image result for supervised learning">
            <a:extLst>
              <a:ext uri="{FF2B5EF4-FFF2-40B4-BE49-F238E27FC236}">
                <a16:creationId xmlns:a16="http://schemas.microsoft.com/office/drawing/2014/main" id="{C0C6AAB0-7EE4-6C43-8C8C-D17FBD9CB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633" y="4358076"/>
            <a:ext cx="7205012" cy="216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DCDAB5-7904-B242-8F02-1B7DDAA0E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95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6A809-3489-4F4E-A36B-0843FD13B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C3DE5-FEC8-774C-B99F-3154D86B5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392" y="1857561"/>
            <a:ext cx="11215816" cy="4301681"/>
          </a:xfrm>
        </p:spPr>
        <p:txBody>
          <a:bodyPr/>
          <a:lstStyle/>
          <a:p>
            <a:r>
              <a:rPr lang="en-US" dirty="0"/>
              <a:t>Reinforcement learning </a:t>
            </a:r>
          </a:p>
          <a:p>
            <a:pPr lvl="1"/>
            <a:r>
              <a:rPr lang="en-US" b="1" dirty="0"/>
              <a:t>Training data</a:t>
            </a:r>
            <a:r>
              <a:rPr lang="en-US" dirty="0"/>
              <a:t>: interactions with an environment </a:t>
            </a:r>
          </a:p>
          <a:p>
            <a:pPr lvl="1"/>
            <a:r>
              <a:rPr lang="en-US" b="1" dirty="0"/>
              <a:t>Goal</a:t>
            </a:r>
            <a:r>
              <a:rPr lang="en-US" dirty="0"/>
              <a:t>: learn a policy (mapping states to actions) that maximizes some utility function</a:t>
            </a:r>
          </a:p>
          <a:p>
            <a:pPr lvl="1"/>
            <a:r>
              <a:rPr lang="en-US" b="1" dirty="0"/>
              <a:t>Applications</a:t>
            </a:r>
            <a:r>
              <a:rPr lang="en-US" dirty="0"/>
              <a:t>: Robotics and automation, text speech and dialog systems, resource management …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026" name="Picture 2" descr="Image result for supervised learning">
            <a:extLst>
              <a:ext uri="{FF2B5EF4-FFF2-40B4-BE49-F238E27FC236}">
                <a16:creationId xmlns:a16="http://schemas.microsoft.com/office/drawing/2014/main" id="{56289FBB-D600-C644-83C8-A12D0E22B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633" y="4358076"/>
            <a:ext cx="7205012" cy="216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B2C4A-1C22-F44F-8C23-7EE664C77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27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Machine Learning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763711"/>
            <a:ext cx="103632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Up until now: how to use a model to make optimal decisions</a:t>
            </a:r>
            <a:endParaRPr lang="en-US" sz="2400" dirty="0"/>
          </a:p>
          <a:p>
            <a:pPr eaLnBrk="1" hangingPunct="1"/>
            <a:r>
              <a:rPr lang="en-US" sz="2800" dirty="0"/>
              <a:t>Next: how to acquire a model from data / experience</a:t>
            </a:r>
          </a:p>
          <a:p>
            <a:pPr lvl="1" eaLnBrk="1" hangingPunct="1"/>
            <a:r>
              <a:rPr lang="en-US" sz="2400" dirty="0"/>
              <a:t>Learning parameters (e.g. probabilities)</a:t>
            </a:r>
          </a:p>
          <a:p>
            <a:pPr lvl="1" eaLnBrk="1" hangingPunct="1"/>
            <a:r>
              <a:rPr lang="en-US" sz="2400" dirty="0"/>
              <a:t>Learning structure (e.g. BN graphs)</a:t>
            </a:r>
          </a:p>
          <a:p>
            <a:pPr lvl="1" eaLnBrk="1" hangingPunct="1"/>
            <a:r>
              <a:rPr lang="en-US" sz="2400" dirty="0"/>
              <a:t>Learning hidden concepts (e.g. clustering, neural nets)</a:t>
            </a:r>
          </a:p>
          <a:p>
            <a:r>
              <a:rPr lang="en-US" sz="2800" dirty="0"/>
              <a:t>Today: model-based classification with Naive </a:t>
            </a:r>
            <a:r>
              <a:rPr lang="en-US" sz="2800" dirty="0" err="1"/>
              <a:t>Bayes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10063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1174750"/>
            <a:ext cx="5681935" cy="50736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8276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Spam Filter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17373"/>
            <a:ext cx="65532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Input: an email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Output: spam/ham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Setup (supervised learning):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Get a large collection of example emails, each labeled “spam” or “ham”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Note: someone has to hand label all this data!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Want to learn to predict labels of new emails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Features: The attributes used to make the ham / spam decision</a:t>
            </a: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Words: FREE!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Text Patterns: $</a:t>
            </a:r>
            <a:r>
              <a:rPr lang="en-US" sz="2000" dirty="0" err="1"/>
              <a:t>dd</a:t>
            </a:r>
            <a:r>
              <a:rPr lang="en-US" sz="2000" dirty="0"/>
              <a:t>, CAPS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Non-text: </a:t>
            </a:r>
            <a:r>
              <a:rPr lang="en-US" sz="2000" dirty="0" err="1"/>
              <a:t>SenderInContacts</a:t>
            </a:r>
            <a:r>
              <a:rPr lang="en-US" sz="2000" dirty="0"/>
              <a:t>, </a:t>
            </a:r>
            <a:r>
              <a:rPr lang="en-US" sz="2000" dirty="0" err="1"/>
              <a:t>WidelyBroadcast</a:t>
            </a: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…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8001000" y="1447800"/>
            <a:ext cx="3581400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/>
                <a:cs typeface="Calibri"/>
              </a:rPr>
              <a:t>Dear Sir.</a:t>
            </a:r>
          </a:p>
          <a:p>
            <a:endParaRPr lang="en-US" sz="1600">
              <a:latin typeface="Calibri"/>
              <a:cs typeface="Calibri"/>
            </a:endParaRPr>
          </a:p>
          <a:p>
            <a:r>
              <a:rPr lang="en-US" sz="1600">
                <a:latin typeface="Calibri"/>
                <a:cs typeface="Calibri"/>
              </a:rPr>
              <a:t>First, I must solicit your confidence in this transaction, this is by virture of its nature as being utterly confidencial and top secret. …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8001000" y="3048000"/>
            <a:ext cx="3505200" cy="18158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/>
                <a:cs typeface="Calibri"/>
              </a:rPr>
              <a:t>TO BE REMOVED FROM FUTURE MAILINGS, SIMPLY REPLY TO THIS MESSAGE AND PUT "REMOVE" IN THE SUBJECT.</a:t>
            </a:r>
          </a:p>
          <a:p>
            <a:endParaRPr lang="en-US" sz="1600">
              <a:latin typeface="Calibri"/>
              <a:cs typeface="Calibri"/>
            </a:endParaRPr>
          </a:p>
          <a:p>
            <a:r>
              <a:rPr lang="en-US" sz="1600">
                <a:latin typeface="Calibri"/>
                <a:cs typeface="Calibri"/>
              </a:rPr>
              <a:t>99  MILLION EMAIL ADDRESSES</a:t>
            </a:r>
          </a:p>
          <a:p>
            <a:r>
              <a:rPr lang="en-US" sz="1600">
                <a:latin typeface="Calibri"/>
                <a:cs typeface="Calibri"/>
              </a:rPr>
              <a:t>  FOR ONLY $99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8001000" y="4876800"/>
            <a:ext cx="3505200" cy="18158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/>
                <a:cs typeface="Calibri"/>
              </a:rPr>
              <a:t>Ok, Iknow this is blatantly OT but I'm beginning to go insane. Had an old Dell Dimension XPS sitting in the corner and decided to put it to use, I know it was working pre being stuck in the corner, but when I plugged it in, hit the power nothing happened.</a:t>
            </a:r>
          </a:p>
        </p:txBody>
      </p:sp>
      <p:sp>
        <p:nvSpPr>
          <p:cNvPr id="1282055" name="Freeform 7"/>
          <p:cNvSpPr>
            <a:spLocks/>
          </p:cNvSpPr>
          <p:nvPr/>
        </p:nvSpPr>
        <p:spPr bwMode="auto">
          <a:xfrm>
            <a:off x="7061200" y="5334000"/>
            <a:ext cx="635000" cy="457200"/>
          </a:xfrm>
          <a:custGeom>
            <a:avLst/>
            <a:gdLst>
              <a:gd name="T0" fmla="*/ 2147483647 w 248"/>
              <a:gd name="T1" fmla="*/ 2147483647 h 144"/>
              <a:gd name="T2" fmla="*/ 2147483647 w 248"/>
              <a:gd name="T3" fmla="*/ 0 h 144"/>
              <a:gd name="T4" fmla="*/ 2147483647 w 248"/>
              <a:gd name="T5" fmla="*/ 2147483647 h 144"/>
              <a:gd name="T6" fmla="*/ 0 w 248"/>
              <a:gd name="T7" fmla="*/ 2147483647 h 144"/>
              <a:gd name="T8" fmla="*/ 2147483647 w 24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"/>
              <a:gd name="T16" fmla="*/ 0 h 144"/>
              <a:gd name="T17" fmla="*/ 248 w 24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" h="144">
                <a:moveTo>
                  <a:pt x="77" y="144"/>
                </a:moveTo>
                <a:lnTo>
                  <a:pt x="248" y="0"/>
                </a:lnTo>
                <a:lnTo>
                  <a:pt x="86" y="94"/>
                </a:lnTo>
                <a:lnTo>
                  <a:pt x="0" y="51"/>
                </a:lnTo>
                <a:lnTo>
                  <a:pt x="77" y="144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2056" name="Freeform 8"/>
          <p:cNvSpPr>
            <a:spLocks/>
          </p:cNvSpPr>
          <p:nvPr/>
        </p:nvSpPr>
        <p:spPr bwMode="auto">
          <a:xfrm>
            <a:off x="7165975" y="1905000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2057" name="Freeform 9"/>
          <p:cNvSpPr>
            <a:spLocks/>
          </p:cNvSpPr>
          <p:nvPr/>
        </p:nvSpPr>
        <p:spPr bwMode="auto">
          <a:xfrm>
            <a:off x="7162800" y="3505200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55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2055" grpId="0" animBg="1"/>
      <p:bldP spid="1282056" grpId="0" animBg="1"/>
      <p:bldP spid="128205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Example: Digit Recognition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636105" y="1828454"/>
            <a:ext cx="80010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Input: images / pixel grids</a:t>
            </a: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Output: a digit 0-9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Setup: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Get a large collection of example images, each labeled with a digit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Note: someone has to hand label all this data!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Want to learn to predict labels of new, future digit images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Features: The attributes used to make the digit decision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Pixels: (6,8)=ON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Shape Patterns: </a:t>
            </a:r>
            <a:r>
              <a:rPr lang="en-US" sz="2000" dirty="0" err="1">
                <a:latin typeface="Calibri"/>
                <a:cs typeface="Calibri"/>
              </a:rPr>
              <a:t>NumComponents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AspectRatio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NumLoops</a:t>
            </a: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…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Features should be increasingly induced rather than crafted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77400" y="1676400"/>
            <a:ext cx="508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01200" y="2514600"/>
            <a:ext cx="544513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5162" y="4267200"/>
            <a:ext cx="655638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93262" y="5414962"/>
            <a:ext cx="617538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7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01200" y="3352800"/>
            <a:ext cx="617538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TextBox 74"/>
          <p:cNvSpPr txBox="1">
            <a:spLocks noChangeArrowheads="1"/>
          </p:cNvSpPr>
          <p:nvPr/>
        </p:nvSpPr>
        <p:spPr bwMode="auto">
          <a:xfrm>
            <a:off x="10896600" y="17526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0</a:t>
            </a:r>
          </a:p>
        </p:txBody>
      </p:sp>
      <p:sp>
        <p:nvSpPr>
          <p:cNvPr id="10250" name="TextBox 75"/>
          <p:cNvSpPr txBox="1">
            <a:spLocks noChangeArrowheads="1"/>
          </p:cNvSpPr>
          <p:nvPr/>
        </p:nvSpPr>
        <p:spPr bwMode="auto">
          <a:xfrm>
            <a:off x="10896600" y="25908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1</a:t>
            </a:r>
          </a:p>
        </p:txBody>
      </p:sp>
      <p:sp>
        <p:nvSpPr>
          <p:cNvPr id="10251" name="TextBox 76"/>
          <p:cNvSpPr txBox="1">
            <a:spLocks noChangeArrowheads="1"/>
          </p:cNvSpPr>
          <p:nvPr/>
        </p:nvSpPr>
        <p:spPr bwMode="auto">
          <a:xfrm>
            <a:off x="10896600" y="35052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2</a:t>
            </a:r>
          </a:p>
        </p:txBody>
      </p:sp>
      <p:sp>
        <p:nvSpPr>
          <p:cNvPr id="10252" name="TextBox 77"/>
          <p:cNvSpPr txBox="1">
            <a:spLocks noChangeArrowheads="1"/>
          </p:cNvSpPr>
          <p:nvPr/>
        </p:nvSpPr>
        <p:spPr bwMode="auto">
          <a:xfrm>
            <a:off x="10896600" y="44196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1</a:t>
            </a:r>
          </a:p>
        </p:txBody>
      </p:sp>
      <p:sp>
        <p:nvSpPr>
          <p:cNvPr id="10253" name="TextBox 78"/>
          <p:cNvSpPr txBox="1">
            <a:spLocks noChangeArrowheads="1"/>
          </p:cNvSpPr>
          <p:nvPr/>
        </p:nvSpPr>
        <p:spPr bwMode="auto">
          <a:xfrm>
            <a:off x="10820400" y="5567362"/>
            <a:ext cx="609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77778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/>
      <p:bldP spid="10250" grpId="0"/>
      <p:bldP spid="10251" grpId="0"/>
      <p:bldP spid="10252" grpId="0"/>
      <p:bldP spid="102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1492" y="1244944"/>
            <a:ext cx="5333761" cy="4368111"/>
          </a:xfrm>
          <a:prstGeom prst="rect">
            <a:avLst/>
          </a:prstGeom>
          <a:noFill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Other Classification Tasks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56704" y="1893073"/>
            <a:ext cx="7442200" cy="472916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Classification: given inputs x, predict labels (classes) 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Examples: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Medical diagnosis (input: symptoms,</a:t>
            </a:r>
          </a:p>
          <a:p>
            <a:pPr lvl="1" eaLnBrk="1" hangingPunct="1">
              <a:lnSpc>
                <a:spcPct val="80000"/>
              </a:lnSpc>
              <a:buNone/>
            </a:pPr>
            <a:r>
              <a:rPr lang="en-US" sz="2000" dirty="0"/>
              <a:t>	classes: diseases)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Fraud detection (input: account activity,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/>
              <a:t>	classes: fraud / no fraud)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Automatic essay grading (input: document,</a:t>
            </a:r>
          </a:p>
          <a:p>
            <a:pPr lvl="1" eaLnBrk="1" hangingPunct="1">
              <a:lnSpc>
                <a:spcPct val="80000"/>
              </a:lnSpc>
              <a:buNone/>
            </a:pPr>
            <a:r>
              <a:rPr lang="en-US" sz="2000" dirty="0"/>
              <a:t>	classes: grades)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Customer service email routing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Review sentiment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Language ID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… many more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Classification is an important commercial technology!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2451421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764748"/>
            <a:ext cx="5689600" cy="4729164"/>
          </a:xfrm>
        </p:spPr>
        <p:txBody>
          <a:bodyPr>
            <a:normAutofit/>
          </a:bodyPr>
          <a:lstStyle/>
          <a:p>
            <a:r>
              <a:rPr lang="en-US" sz="2800" dirty="0"/>
              <a:t>Model-based approach</a:t>
            </a:r>
          </a:p>
          <a:p>
            <a:pPr lvl="1"/>
            <a:r>
              <a:rPr lang="en-US" sz="2400" dirty="0"/>
              <a:t>Build a model (e.g. Bayes’ net) where both the output label and input features are random variables</a:t>
            </a:r>
          </a:p>
          <a:p>
            <a:pPr lvl="1"/>
            <a:r>
              <a:rPr lang="en-US" sz="2400" dirty="0"/>
              <a:t>Instantiate any observed features</a:t>
            </a:r>
          </a:p>
          <a:p>
            <a:pPr lvl="1"/>
            <a:r>
              <a:rPr lang="en-US" sz="2400" dirty="0"/>
              <a:t>Query for the distribution of the label conditioned on the features</a:t>
            </a:r>
            <a:endParaRPr lang="en-US" dirty="0"/>
          </a:p>
          <a:p>
            <a:r>
              <a:rPr lang="en-US" sz="2800" dirty="0"/>
              <a:t>Challenges</a:t>
            </a:r>
          </a:p>
          <a:p>
            <a:pPr lvl="1"/>
            <a:r>
              <a:rPr lang="en-US" sz="2400" dirty="0"/>
              <a:t>What structure should the BN have?</a:t>
            </a:r>
          </a:p>
          <a:p>
            <a:pPr lvl="1"/>
            <a:r>
              <a:rPr lang="en-US" sz="2400" dirty="0"/>
              <a:t>How should we learn its parameters?</a:t>
            </a:r>
            <a:endParaRPr lang="en-US" dirty="0"/>
          </a:p>
          <a:p>
            <a:pPr lvl="1"/>
            <a:endParaRPr lang="en-US" sz="2400" dirty="0"/>
          </a:p>
          <a:p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5588" y="1355226"/>
            <a:ext cx="5655412" cy="48164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1656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Naïve Bayes for Digits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63257"/>
            <a:ext cx="10972800" cy="4800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Naïve Bayes: Assume all features are independent effects of the label</a:t>
            </a:r>
            <a:endParaRPr lang="en-US" sz="16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Simple digit recognition version: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One feature (variable) </a:t>
            </a:r>
            <a:r>
              <a:rPr lang="en-US" sz="2000" dirty="0" err="1">
                <a:latin typeface="Calibri"/>
                <a:cs typeface="Calibri"/>
              </a:rPr>
              <a:t>F</a:t>
            </a:r>
            <a:r>
              <a:rPr lang="en-US" sz="2000" baseline="-25000" dirty="0" err="1">
                <a:latin typeface="Calibri"/>
                <a:cs typeface="Calibri"/>
              </a:rPr>
              <a:t>ij</a:t>
            </a:r>
            <a:r>
              <a:rPr lang="en-US" sz="2000" dirty="0">
                <a:latin typeface="Calibri"/>
                <a:cs typeface="Calibri"/>
              </a:rPr>
              <a:t> for each grid position &lt;</a:t>
            </a:r>
            <a:r>
              <a:rPr lang="en-US" sz="2000" dirty="0" err="1">
                <a:latin typeface="Calibri"/>
                <a:cs typeface="Calibri"/>
              </a:rPr>
              <a:t>i,j</a:t>
            </a:r>
            <a:r>
              <a:rPr lang="en-US" sz="2000" dirty="0">
                <a:latin typeface="Calibri"/>
                <a:cs typeface="Calibri"/>
              </a:rPr>
              <a:t>&gt;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Feature values are on / off</a:t>
            </a:r>
          </a:p>
          <a:p>
            <a:pPr lvl="1" eaLnBrk="1" hangingPunct="1">
              <a:buNone/>
            </a:pPr>
            <a:r>
              <a:rPr lang="en-US" sz="2000" dirty="0">
                <a:latin typeface="Calibri"/>
                <a:cs typeface="Calibri"/>
              </a:rPr>
              <a:t>	is more or less than 0.5 in underlying image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Each input maps to a feature vector, e.g.</a:t>
            </a: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Here: lots of features, each is binary valued</a:t>
            </a:r>
          </a:p>
          <a:p>
            <a:pPr lvl="3"/>
            <a:endParaRPr lang="en-US" sz="12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Naïve </a:t>
            </a:r>
            <a:r>
              <a:rPr lang="en-US" sz="2400" dirty="0" err="1">
                <a:latin typeface="Calibri"/>
                <a:cs typeface="Calibri"/>
              </a:rPr>
              <a:t>Bayes</a:t>
            </a:r>
            <a:r>
              <a:rPr lang="en-US" sz="2400" dirty="0">
                <a:latin typeface="Calibri"/>
                <a:cs typeface="Calibri"/>
              </a:rPr>
              <a:t> model:</a:t>
            </a:r>
          </a:p>
          <a:p>
            <a:pPr lvl="5"/>
            <a:endParaRPr lang="en-US" sz="12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What do we need to train?</a:t>
            </a: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1800" y="4005262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4713" y="4114800"/>
            <a:ext cx="66182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93281" y="5180559"/>
            <a:ext cx="5405438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10020300" y="19050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Y</a:t>
            </a: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9105900" y="33528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1</a:t>
            </a:r>
            <a:endParaRPr lang="en-US">
              <a:latin typeface="Calibri"/>
              <a:cs typeface="Calibri"/>
            </a:endParaRP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10934700" y="33528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n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1" name="AutoShape 7"/>
          <p:cNvCxnSpPr>
            <a:cxnSpLocks noChangeShapeType="1"/>
            <a:stCxn id="7" idx="4"/>
            <a:endCxn id="10" idx="0"/>
          </p:cNvCxnSpPr>
          <p:nvPr/>
        </p:nvCxnSpPr>
        <p:spPr bwMode="auto">
          <a:xfrm>
            <a:off x="10287000" y="2438400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2" name="AutoShape 8"/>
          <p:cNvCxnSpPr>
            <a:cxnSpLocks noChangeShapeType="1"/>
            <a:stCxn id="7" idx="4"/>
            <a:endCxn id="8" idx="0"/>
          </p:cNvCxnSpPr>
          <p:nvPr/>
        </p:nvCxnSpPr>
        <p:spPr bwMode="auto">
          <a:xfrm flipH="1">
            <a:off x="9372600" y="2438400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9791700" y="33528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2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4" name="AutoShape 10"/>
          <p:cNvCxnSpPr>
            <a:cxnSpLocks noChangeShapeType="1"/>
            <a:stCxn id="7" idx="4"/>
            <a:endCxn id="13" idx="0"/>
          </p:cNvCxnSpPr>
          <p:nvPr/>
        </p:nvCxnSpPr>
        <p:spPr bwMode="auto">
          <a:xfrm flipH="1">
            <a:off x="10058400" y="2438400"/>
            <a:ext cx="2286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5" name="Picture 11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477500" y="3581400"/>
            <a:ext cx="307975" cy="5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2FBB20-5307-7348-98BC-15E289A35BF0}"/>
              </a:ext>
            </a:extLst>
          </p:cNvPr>
          <p:cNvSpPr txBox="1"/>
          <p:nvPr/>
        </p:nvSpPr>
        <p:spPr>
          <a:xfrm>
            <a:off x="9105900" y="4749076"/>
            <a:ext cx="25044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Definition of conditional prob (=joint/P(Y)) + Chain rule + independency assumptions (Fs given Y)</a:t>
            </a:r>
          </a:p>
        </p:txBody>
      </p:sp>
    </p:spTree>
    <p:extLst>
      <p:ext uri="{BB962C8B-B14F-4D97-AF65-F5344CB8AC3E}">
        <p14:creationId xmlns:p14="http://schemas.microsoft.com/office/powerpoint/2010/main" val="752839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General Naïve Bayes</a:t>
            </a:r>
          </a:p>
        </p:txBody>
      </p:sp>
      <p:sp>
        <p:nvSpPr>
          <p:cNvPr id="1277955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914591"/>
            <a:ext cx="9677400" cy="5029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A general </a:t>
            </a:r>
            <a:r>
              <a:rPr lang="en-US" sz="2400" dirty="0">
                <a:solidFill>
                  <a:schemeClr val="accent6"/>
                </a:solidFill>
                <a:latin typeface="Calibri"/>
                <a:cs typeface="Calibri"/>
              </a:rPr>
              <a:t>Naive Bayes </a:t>
            </a:r>
            <a:r>
              <a:rPr lang="en-US" sz="2400" dirty="0">
                <a:latin typeface="Calibri"/>
                <a:cs typeface="Calibri"/>
              </a:rPr>
              <a:t>model: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We only have to specify how each feature depends on the class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Total number of parameters is </a:t>
            </a:r>
            <a:r>
              <a:rPr lang="en-US" sz="2400" i="1" dirty="0">
                <a:solidFill>
                  <a:srgbClr val="CC0000"/>
                </a:solidFill>
                <a:latin typeface="Calibri"/>
                <a:cs typeface="Calibri"/>
              </a:rPr>
              <a:t>linear</a:t>
            </a:r>
            <a:r>
              <a:rPr lang="en-US" sz="2400" dirty="0">
                <a:latin typeface="Calibri"/>
                <a:cs typeface="Calibri"/>
              </a:rPr>
              <a:t> in 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Model is very simplistic (overgeneralization), but often works anyway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9258300" y="17526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Y</a:t>
            </a:r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8343900" y="32004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1</a:t>
            </a:r>
            <a:endParaRPr lang="en-US">
              <a:latin typeface="Calibri"/>
              <a:cs typeface="Calibri"/>
            </a:endParaRPr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10172700" y="32004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n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3319" name="AutoShape 7"/>
          <p:cNvCxnSpPr>
            <a:cxnSpLocks noChangeShapeType="1"/>
            <a:stCxn id="13316" idx="4"/>
            <a:endCxn id="13318" idx="0"/>
          </p:cNvCxnSpPr>
          <p:nvPr/>
        </p:nvCxnSpPr>
        <p:spPr bwMode="auto">
          <a:xfrm>
            <a:off x="9525000" y="2286000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3320" name="AutoShape 8"/>
          <p:cNvCxnSpPr>
            <a:cxnSpLocks noChangeShapeType="1"/>
            <a:stCxn id="13316" idx="4"/>
            <a:endCxn id="13317" idx="0"/>
          </p:cNvCxnSpPr>
          <p:nvPr/>
        </p:nvCxnSpPr>
        <p:spPr bwMode="auto">
          <a:xfrm flipH="1">
            <a:off x="8610600" y="2286000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3321" name="Oval 9"/>
          <p:cNvSpPr>
            <a:spLocks noChangeArrowheads="1"/>
          </p:cNvSpPr>
          <p:nvPr/>
        </p:nvSpPr>
        <p:spPr bwMode="auto">
          <a:xfrm>
            <a:off x="9029700" y="32004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2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3322" name="AutoShape 10"/>
          <p:cNvCxnSpPr>
            <a:cxnSpLocks noChangeShapeType="1"/>
            <a:stCxn id="13316" idx="4"/>
            <a:endCxn id="13321" idx="0"/>
          </p:cNvCxnSpPr>
          <p:nvPr/>
        </p:nvCxnSpPr>
        <p:spPr bwMode="auto">
          <a:xfrm flipH="1">
            <a:off x="9296400" y="2286000"/>
            <a:ext cx="2286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3323" name="Picture 1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5500" y="3429000"/>
            <a:ext cx="307975" cy="5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Picture 2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0437" y="3479526"/>
            <a:ext cx="23463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Picture 21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3637" y="3454126"/>
            <a:ext cx="2193925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7967" name="Text Box 15"/>
          <p:cNvSpPr txBox="1">
            <a:spLocks noChangeArrowheads="1"/>
          </p:cNvSpPr>
          <p:nvPr/>
        </p:nvSpPr>
        <p:spPr bwMode="auto">
          <a:xfrm>
            <a:off x="3526421" y="4100507"/>
            <a:ext cx="289563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|F| CPTs, each of size n x |Y| </a:t>
            </a:r>
            <a:r>
              <a:rPr lang="en-US" dirty="0">
                <a:cs typeface="Calibri"/>
              </a:rPr>
              <a:t>resulting in n x |Y| x |F|  parameters + |Y|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277968" name="Text Box 16"/>
          <p:cNvSpPr txBox="1">
            <a:spLocks noChangeArrowheads="1"/>
          </p:cNvSpPr>
          <p:nvPr/>
        </p:nvSpPr>
        <p:spPr bwMode="auto">
          <a:xfrm>
            <a:off x="730872" y="4184376"/>
            <a:ext cx="25758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|Y| x |</a:t>
            </a:r>
            <a:r>
              <a:rPr lang="en-US" dirty="0" err="1">
                <a:latin typeface="Calibri"/>
                <a:cs typeface="Calibri"/>
              </a:rPr>
              <a:t>F|</a:t>
            </a:r>
            <a:r>
              <a:rPr lang="en-US" baseline="30000" dirty="0" err="1"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 values</a:t>
            </a:r>
          </a:p>
        </p:txBody>
      </p:sp>
    </p:spTree>
    <p:extLst>
      <p:ext uri="{BB962C8B-B14F-4D97-AF65-F5344CB8AC3E}">
        <p14:creationId xmlns:p14="http://schemas.microsoft.com/office/powerpoint/2010/main" val="21509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9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7967" grpId="0"/>
      <p:bldP spid="127796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Inference for Naïve Bayes</a:t>
            </a:r>
          </a:p>
        </p:txBody>
      </p:sp>
      <p:sp>
        <p:nvSpPr>
          <p:cNvPr id="12789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3390"/>
            <a:ext cx="108966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Goal: compute posterior distribution over label variable Y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Step 1: compute conditional probabilities using the chain rule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Step 2: normalize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14340" name="Picture 1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47800" y="3390138"/>
            <a:ext cx="21812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44888" y="2915476"/>
            <a:ext cx="271145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8984" name="Line 8"/>
          <p:cNvSpPr>
            <a:spLocks noChangeShapeType="1"/>
          </p:cNvSpPr>
          <p:nvPr/>
        </p:nvSpPr>
        <p:spPr bwMode="auto">
          <a:xfrm>
            <a:off x="3922650" y="4533138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9" name="Picture 18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32250" y="4685538"/>
            <a:ext cx="14954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8986" name="Freeform 10"/>
          <p:cNvSpPr>
            <a:spLocks/>
          </p:cNvSpPr>
          <p:nvPr/>
        </p:nvSpPr>
        <p:spPr bwMode="auto">
          <a:xfrm flipH="1">
            <a:off x="6970650" y="3542538"/>
            <a:ext cx="469900" cy="1295400"/>
          </a:xfrm>
          <a:custGeom>
            <a:avLst/>
            <a:gdLst>
              <a:gd name="T0" fmla="*/ 2147483647 w 952"/>
              <a:gd name="T1" fmla="*/ 0 h 960"/>
              <a:gd name="T2" fmla="*/ 2147483647 w 952"/>
              <a:gd name="T3" fmla="*/ 2147483647 h 960"/>
              <a:gd name="T4" fmla="*/ 2147483647 w 952"/>
              <a:gd name="T5" fmla="*/ 2147483647 h 960"/>
              <a:gd name="T6" fmla="*/ 2147483647 w 952"/>
              <a:gd name="T7" fmla="*/ 2147483647 h 960"/>
              <a:gd name="T8" fmla="*/ 0 60000 65536"/>
              <a:gd name="T9" fmla="*/ 0 60000 65536"/>
              <a:gd name="T10" fmla="*/ 0 60000 65536"/>
              <a:gd name="T11" fmla="*/ 0 60000 65536"/>
              <a:gd name="T12" fmla="*/ 0 w 952"/>
              <a:gd name="T13" fmla="*/ 0 h 960"/>
              <a:gd name="T14" fmla="*/ 952 w 952"/>
              <a:gd name="T15" fmla="*/ 960 h 9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52" h="960">
                <a:moveTo>
                  <a:pt x="712" y="0"/>
                </a:moveTo>
                <a:cubicBezTo>
                  <a:pt x="472" y="148"/>
                  <a:pt x="232" y="296"/>
                  <a:pt x="136" y="432"/>
                </a:cubicBezTo>
                <a:cubicBezTo>
                  <a:pt x="40" y="568"/>
                  <a:pt x="0" y="728"/>
                  <a:pt x="136" y="816"/>
                </a:cubicBezTo>
                <a:cubicBezTo>
                  <a:pt x="272" y="904"/>
                  <a:pt x="612" y="932"/>
                  <a:pt x="952" y="960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78987" name="Text Box 11"/>
          <p:cNvSpPr txBox="1">
            <a:spLocks noChangeArrowheads="1"/>
          </p:cNvSpPr>
          <p:nvPr/>
        </p:nvSpPr>
        <p:spPr bwMode="auto">
          <a:xfrm>
            <a:off x="7275450" y="4609338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+</a:t>
            </a:r>
          </a:p>
        </p:txBody>
      </p:sp>
      <p:pic>
        <p:nvPicPr>
          <p:cNvPr id="20" name="Picture 19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897082" y="3693007"/>
            <a:ext cx="1814512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8989" name="AutoShape 13"/>
          <p:cNvSpPr>
            <a:spLocks noChangeArrowheads="1"/>
          </p:cNvSpPr>
          <p:nvPr/>
        </p:nvSpPr>
        <p:spPr bwMode="auto">
          <a:xfrm>
            <a:off x="7981766" y="3505126"/>
            <a:ext cx="457200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5" name="Picture 16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1" cstate="print"/>
          <a:srcRect l="23202" r="62943"/>
          <a:stretch/>
        </p:blipFill>
        <p:spPr bwMode="auto">
          <a:xfrm>
            <a:off x="4608450" y="2898013"/>
            <a:ext cx="325316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240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8984" grpId="0" animBg="1"/>
      <p:bldP spid="1278986" grpId="0" animBg="1"/>
      <p:bldP spid="1278987" grpId="0"/>
      <p:bldP spid="127898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Naïve Bayes</a:t>
            </a:r>
          </a:p>
        </p:txBody>
      </p:sp>
      <p:sp>
        <p:nvSpPr>
          <p:cNvPr id="1280003" name="Rectangle 3"/>
          <p:cNvSpPr>
            <a:spLocks noGrp="1" noChangeArrowheads="1"/>
          </p:cNvSpPr>
          <p:nvPr>
            <p:ph idx="1"/>
          </p:nvPr>
        </p:nvSpPr>
        <p:spPr>
          <a:xfrm>
            <a:off x="974034" y="1690688"/>
            <a:ext cx="8991600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What do we need in order to use Naïve Bayes?</a:t>
            </a:r>
            <a:endParaRPr lang="en-US" sz="16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Inference method (we just saw this part)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Start with a bunch of probabilities: P(Y) and the P(</a:t>
            </a:r>
            <a:r>
              <a:rPr lang="en-US" sz="2000" dirty="0" err="1"/>
              <a:t>F</a:t>
            </a:r>
            <a:r>
              <a:rPr lang="en-US" sz="2000" baseline="-25000" dirty="0" err="1"/>
              <a:t>i</a:t>
            </a:r>
            <a:r>
              <a:rPr lang="en-US" sz="2000" dirty="0" err="1"/>
              <a:t>|Y</a:t>
            </a:r>
            <a:r>
              <a:rPr lang="en-US" sz="2000" dirty="0"/>
              <a:t>) tables (CPT)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Use standard inference to compute P(Y|F</a:t>
            </a:r>
            <a:r>
              <a:rPr lang="en-US" sz="2000" baseline="-25000" dirty="0"/>
              <a:t>1</a:t>
            </a:r>
            <a:r>
              <a:rPr lang="en-US" sz="2000" dirty="0"/>
              <a:t>…F</a:t>
            </a:r>
            <a:r>
              <a:rPr lang="en-US" sz="2000" baseline="-25000" dirty="0"/>
              <a:t>n</a:t>
            </a:r>
            <a:r>
              <a:rPr lang="en-US" sz="2000" dirty="0"/>
              <a:t>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Nothing new here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Estimates of local conditional probability tables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P(Y), the prior over labels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P(</a:t>
            </a:r>
            <a:r>
              <a:rPr lang="en-US" sz="2000" dirty="0" err="1"/>
              <a:t>F</a:t>
            </a:r>
            <a:r>
              <a:rPr lang="en-US" sz="2000" baseline="-25000" dirty="0" err="1"/>
              <a:t>i</a:t>
            </a:r>
            <a:r>
              <a:rPr lang="en-US" sz="2000" dirty="0" err="1"/>
              <a:t>|Y</a:t>
            </a:r>
            <a:r>
              <a:rPr lang="en-US" sz="2000" dirty="0"/>
              <a:t>) for each feature (evidence variable)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These probabilities are collectively called the </a:t>
            </a:r>
            <a:r>
              <a:rPr lang="en-US" sz="2000" i="1" dirty="0">
                <a:solidFill>
                  <a:srgbClr val="CC0000"/>
                </a:solidFill>
              </a:rPr>
              <a:t>parameters</a:t>
            </a:r>
            <a:r>
              <a:rPr lang="en-US" sz="2000" i="1" dirty="0"/>
              <a:t> </a:t>
            </a:r>
            <a:r>
              <a:rPr lang="en-US" sz="2000" dirty="0"/>
              <a:t>of the model and denoted by </a:t>
            </a:r>
            <a:r>
              <a:rPr lang="en-US" b="1" i="1" dirty="0">
                <a:solidFill>
                  <a:srgbClr val="CC0000"/>
                </a:solidFill>
                <a:sym typeface="Symbol" pitchFamily="18" charset="2"/>
              </a:rPr>
              <a:t>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Up until now, we assumed these appeared by magic, but…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…they typically come from training data: we’ll look at this soon</a:t>
            </a:r>
          </a:p>
        </p:txBody>
      </p:sp>
    </p:spTree>
    <p:extLst>
      <p:ext uri="{BB962C8B-B14F-4D97-AF65-F5344CB8AC3E}">
        <p14:creationId xmlns:p14="http://schemas.microsoft.com/office/powerpoint/2010/main" val="188401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Conditional Probabilities</a:t>
            </a:r>
          </a:p>
        </p:txBody>
      </p:sp>
      <p:grpSp>
        <p:nvGrpSpPr>
          <p:cNvPr id="16388" name="Group 115"/>
          <p:cNvGrpSpPr>
            <a:grpSpLocks/>
          </p:cNvGrpSpPr>
          <p:nvPr/>
        </p:nvGrpSpPr>
        <p:grpSpPr bwMode="auto">
          <a:xfrm>
            <a:off x="3886200" y="2514600"/>
            <a:ext cx="2438400" cy="2438400"/>
            <a:chOff x="3168" y="1584"/>
            <a:chExt cx="1536" cy="1536"/>
          </a:xfrm>
        </p:grpSpPr>
        <p:sp>
          <p:nvSpPr>
            <p:cNvPr id="16501" name="Rectangle 4"/>
            <p:cNvSpPr>
              <a:spLocks noChangeArrowheads="1"/>
            </p:cNvSpPr>
            <p:nvPr/>
          </p:nvSpPr>
          <p:spPr bwMode="auto">
            <a:xfrm>
              <a:off x="316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2" name="Rectangle 5"/>
            <p:cNvSpPr>
              <a:spLocks noChangeArrowheads="1"/>
            </p:cNvSpPr>
            <p:nvPr/>
          </p:nvSpPr>
          <p:spPr bwMode="auto">
            <a:xfrm>
              <a:off x="336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3" name="Rectangle 6"/>
            <p:cNvSpPr>
              <a:spLocks noChangeArrowheads="1"/>
            </p:cNvSpPr>
            <p:nvPr/>
          </p:nvSpPr>
          <p:spPr bwMode="auto">
            <a:xfrm>
              <a:off x="3168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4" name="Rectangle 7"/>
            <p:cNvSpPr>
              <a:spLocks noChangeArrowheads="1"/>
            </p:cNvSpPr>
            <p:nvPr/>
          </p:nvSpPr>
          <p:spPr bwMode="auto">
            <a:xfrm>
              <a:off x="3360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5" name="Rectangle 8"/>
            <p:cNvSpPr>
              <a:spLocks noChangeArrowheads="1"/>
            </p:cNvSpPr>
            <p:nvPr/>
          </p:nvSpPr>
          <p:spPr bwMode="auto">
            <a:xfrm>
              <a:off x="3552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6" name="Rectangle 9"/>
            <p:cNvSpPr>
              <a:spLocks noChangeArrowheads="1"/>
            </p:cNvSpPr>
            <p:nvPr/>
          </p:nvSpPr>
          <p:spPr bwMode="auto">
            <a:xfrm>
              <a:off x="3744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7" name="Rectangle 10"/>
            <p:cNvSpPr>
              <a:spLocks noChangeArrowheads="1"/>
            </p:cNvSpPr>
            <p:nvPr/>
          </p:nvSpPr>
          <p:spPr bwMode="auto">
            <a:xfrm>
              <a:off x="355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8" name="Rectangle 11"/>
            <p:cNvSpPr>
              <a:spLocks noChangeArrowheads="1"/>
            </p:cNvSpPr>
            <p:nvPr/>
          </p:nvSpPr>
          <p:spPr bwMode="auto">
            <a:xfrm>
              <a:off x="3744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9" name="Rectangle 12"/>
            <p:cNvSpPr>
              <a:spLocks noChangeArrowheads="1"/>
            </p:cNvSpPr>
            <p:nvPr/>
          </p:nvSpPr>
          <p:spPr bwMode="auto">
            <a:xfrm>
              <a:off x="316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0" name="Rectangle 13"/>
            <p:cNvSpPr>
              <a:spLocks noChangeArrowheads="1"/>
            </p:cNvSpPr>
            <p:nvPr/>
          </p:nvSpPr>
          <p:spPr bwMode="auto">
            <a:xfrm>
              <a:off x="336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1" name="Rectangle 14"/>
            <p:cNvSpPr>
              <a:spLocks noChangeArrowheads="1"/>
            </p:cNvSpPr>
            <p:nvPr/>
          </p:nvSpPr>
          <p:spPr bwMode="auto">
            <a:xfrm>
              <a:off x="316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2" name="Rectangle 15"/>
            <p:cNvSpPr>
              <a:spLocks noChangeArrowheads="1"/>
            </p:cNvSpPr>
            <p:nvPr/>
          </p:nvSpPr>
          <p:spPr bwMode="auto">
            <a:xfrm>
              <a:off x="336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3" name="Rectangle 16"/>
            <p:cNvSpPr>
              <a:spLocks noChangeArrowheads="1"/>
            </p:cNvSpPr>
            <p:nvPr/>
          </p:nvSpPr>
          <p:spPr bwMode="auto">
            <a:xfrm>
              <a:off x="355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4" name="Rectangle 17"/>
            <p:cNvSpPr>
              <a:spLocks noChangeArrowheads="1"/>
            </p:cNvSpPr>
            <p:nvPr/>
          </p:nvSpPr>
          <p:spPr bwMode="auto">
            <a:xfrm>
              <a:off x="3744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5" name="Rectangle 18"/>
            <p:cNvSpPr>
              <a:spLocks noChangeArrowheads="1"/>
            </p:cNvSpPr>
            <p:nvPr/>
          </p:nvSpPr>
          <p:spPr bwMode="auto">
            <a:xfrm>
              <a:off x="355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6" name="Rectangle 19"/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7" name="Rectangle 20"/>
            <p:cNvSpPr>
              <a:spLocks noChangeArrowheads="1"/>
            </p:cNvSpPr>
            <p:nvPr/>
          </p:nvSpPr>
          <p:spPr bwMode="auto">
            <a:xfrm>
              <a:off x="3936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8" name="Rectangle 21"/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9" name="Rectangle 22"/>
            <p:cNvSpPr>
              <a:spLocks noChangeArrowheads="1"/>
            </p:cNvSpPr>
            <p:nvPr/>
          </p:nvSpPr>
          <p:spPr bwMode="auto">
            <a:xfrm>
              <a:off x="3936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0" name="Rectangle 23"/>
            <p:cNvSpPr>
              <a:spLocks noChangeArrowheads="1"/>
            </p:cNvSpPr>
            <p:nvPr/>
          </p:nvSpPr>
          <p:spPr bwMode="auto">
            <a:xfrm>
              <a:off x="4128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1" name="Rectangle 24"/>
            <p:cNvSpPr>
              <a:spLocks noChangeArrowheads="1"/>
            </p:cNvSpPr>
            <p:nvPr/>
          </p:nvSpPr>
          <p:spPr bwMode="auto">
            <a:xfrm>
              <a:off x="432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2" name="Rectangle 25"/>
            <p:cNvSpPr>
              <a:spLocks noChangeArrowheads="1"/>
            </p:cNvSpPr>
            <p:nvPr/>
          </p:nvSpPr>
          <p:spPr bwMode="auto">
            <a:xfrm>
              <a:off x="4512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3" name="Rectangle 26"/>
            <p:cNvSpPr>
              <a:spLocks noChangeArrowheads="1"/>
            </p:cNvSpPr>
            <p:nvPr/>
          </p:nvSpPr>
          <p:spPr bwMode="auto">
            <a:xfrm>
              <a:off x="4320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4" name="Rectangle 27"/>
            <p:cNvSpPr>
              <a:spLocks noChangeArrowheads="1"/>
            </p:cNvSpPr>
            <p:nvPr/>
          </p:nvSpPr>
          <p:spPr bwMode="auto">
            <a:xfrm>
              <a:off x="45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5" name="Rectangle 28"/>
            <p:cNvSpPr>
              <a:spLocks noChangeArrowheads="1"/>
            </p:cNvSpPr>
            <p:nvPr/>
          </p:nvSpPr>
          <p:spPr bwMode="auto">
            <a:xfrm>
              <a:off x="3936" y="196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6" name="Rectangle 29"/>
            <p:cNvSpPr>
              <a:spLocks noChangeArrowheads="1"/>
            </p:cNvSpPr>
            <p:nvPr/>
          </p:nvSpPr>
          <p:spPr bwMode="auto">
            <a:xfrm>
              <a:off x="412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7" name="Rectangle 30"/>
            <p:cNvSpPr>
              <a:spLocks noChangeArrowheads="1"/>
            </p:cNvSpPr>
            <p:nvPr/>
          </p:nvSpPr>
          <p:spPr bwMode="auto">
            <a:xfrm>
              <a:off x="3936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8" name="Rectangle 31"/>
            <p:cNvSpPr>
              <a:spLocks noChangeArrowheads="1"/>
            </p:cNvSpPr>
            <p:nvPr/>
          </p:nvSpPr>
          <p:spPr bwMode="auto">
            <a:xfrm>
              <a:off x="412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9" name="Rectangle 32"/>
            <p:cNvSpPr>
              <a:spLocks noChangeArrowheads="1"/>
            </p:cNvSpPr>
            <p:nvPr/>
          </p:nvSpPr>
          <p:spPr bwMode="auto">
            <a:xfrm>
              <a:off x="432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0" name="Rectangle 33"/>
            <p:cNvSpPr>
              <a:spLocks noChangeArrowheads="1"/>
            </p:cNvSpPr>
            <p:nvPr/>
          </p:nvSpPr>
          <p:spPr bwMode="auto">
            <a:xfrm>
              <a:off x="451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1" name="Rectangle 34"/>
            <p:cNvSpPr>
              <a:spLocks noChangeArrowheads="1"/>
            </p:cNvSpPr>
            <p:nvPr/>
          </p:nvSpPr>
          <p:spPr bwMode="auto">
            <a:xfrm>
              <a:off x="432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2" name="Rectangle 35"/>
            <p:cNvSpPr>
              <a:spLocks noChangeArrowheads="1"/>
            </p:cNvSpPr>
            <p:nvPr/>
          </p:nvSpPr>
          <p:spPr bwMode="auto">
            <a:xfrm>
              <a:off x="451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3" name="Rectangle 36"/>
            <p:cNvSpPr>
              <a:spLocks noChangeArrowheads="1"/>
            </p:cNvSpPr>
            <p:nvPr/>
          </p:nvSpPr>
          <p:spPr bwMode="auto">
            <a:xfrm>
              <a:off x="316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4" name="Rectangle 37"/>
            <p:cNvSpPr>
              <a:spLocks noChangeArrowheads="1"/>
            </p:cNvSpPr>
            <p:nvPr/>
          </p:nvSpPr>
          <p:spPr bwMode="auto">
            <a:xfrm>
              <a:off x="336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5" name="Rectangle 38"/>
            <p:cNvSpPr>
              <a:spLocks noChangeArrowheads="1"/>
            </p:cNvSpPr>
            <p:nvPr/>
          </p:nvSpPr>
          <p:spPr bwMode="auto">
            <a:xfrm>
              <a:off x="3168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6" name="Rectangle 39"/>
            <p:cNvSpPr>
              <a:spLocks noChangeArrowheads="1"/>
            </p:cNvSpPr>
            <p:nvPr/>
          </p:nvSpPr>
          <p:spPr bwMode="auto">
            <a:xfrm>
              <a:off x="336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7" name="Rectangle 40"/>
            <p:cNvSpPr>
              <a:spLocks noChangeArrowheads="1"/>
            </p:cNvSpPr>
            <p:nvPr/>
          </p:nvSpPr>
          <p:spPr bwMode="auto">
            <a:xfrm>
              <a:off x="355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8" name="Rectangle 41"/>
            <p:cNvSpPr>
              <a:spLocks noChangeArrowheads="1"/>
            </p:cNvSpPr>
            <p:nvPr/>
          </p:nvSpPr>
          <p:spPr bwMode="auto">
            <a:xfrm>
              <a:off x="3744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9" name="Rectangle 42"/>
            <p:cNvSpPr>
              <a:spLocks noChangeArrowheads="1"/>
            </p:cNvSpPr>
            <p:nvPr/>
          </p:nvSpPr>
          <p:spPr bwMode="auto">
            <a:xfrm>
              <a:off x="355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0" name="Rectangle 43"/>
            <p:cNvSpPr>
              <a:spLocks noChangeArrowheads="1"/>
            </p:cNvSpPr>
            <p:nvPr/>
          </p:nvSpPr>
          <p:spPr bwMode="auto">
            <a:xfrm>
              <a:off x="3744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1" name="Rectangle 44"/>
            <p:cNvSpPr>
              <a:spLocks noChangeArrowheads="1"/>
            </p:cNvSpPr>
            <p:nvPr/>
          </p:nvSpPr>
          <p:spPr bwMode="auto">
            <a:xfrm>
              <a:off x="3168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2" name="Rectangle 45"/>
            <p:cNvSpPr>
              <a:spLocks noChangeArrowheads="1"/>
            </p:cNvSpPr>
            <p:nvPr/>
          </p:nvSpPr>
          <p:spPr bwMode="auto">
            <a:xfrm>
              <a:off x="3360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3" name="Rectangle 46"/>
            <p:cNvSpPr>
              <a:spLocks noChangeArrowheads="1"/>
            </p:cNvSpPr>
            <p:nvPr/>
          </p:nvSpPr>
          <p:spPr bwMode="auto">
            <a:xfrm>
              <a:off x="316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4" name="Rectangle 47"/>
            <p:cNvSpPr>
              <a:spLocks noChangeArrowheads="1"/>
            </p:cNvSpPr>
            <p:nvPr/>
          </p:nvSpPr>
          <p:spPr bwMode="auto">
            <a:xfrm>
              <a:off x="336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5" name="Rectangle 48"/>
            <p:cNvSpPr>
              <a:spLocks noChangeArrowheads="1"/>
            </p:cNvSpPr>
            <p:nvPr/>
          </p:nvSpPr>
          <p:spPr bwMode="auto">
            <a:xfrm>
              <a:off x="355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6" name="Rectangle 49"/>
            <p:cNvSpPr>
              <a:spLocks noChangeArrowheads="1"/>
            </p:cNvSpPr>
            <p:nvPr/>
          </p:nvSpPr>
          <p:spPr bwMode="auto">
            <a:xfrm>
              <a:off x="3744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7" name="Rectangle 50"/>
            <p:cNvSpPr>
              <a:spLocks noChangeArrowheads="1"/>
            </p:cNvSpPr>
            <p:nvPr/>
          </p:nvSpPr>
          <p:spPr bwMode="auto">
            <a:xfrm>
              <a:off x="3552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8" name="Rectangle 51"/>
            <p:cNvSpPr>
              <a:spLocks noChangeArrowheads="1"/>
            </p:cNvSpPr>
            <p:nvPr/>
          </p:nvSpPr>
          <p:spPr bwMode="auto">
            <a:xfrm>
              <a:off x="3744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9" name="Rectangle 52"/>
            <p:cNvSpPr>
              <a:spLocks noChangeArrowheads="1"/>
            </p:cNvSpPr>
            <p:nvPr/>
          </p:nvSpPr>
          <p:spPr bwMode="auto">
            <a:xfrm>
              <a:off x="3936" y="2352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0" name="Rectangle 53"/>
            <p:cNvSpPr>
              <a:spLocks noChangeArrowheads="1"/>
            </p:cNvSpPr>
            <p:nvPr/>
          </p:nvSpPr>
          <p:spPr bwMode="auto">
            <a:xfrm>
              <a:off x="412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1" name="Rectangle 54"/>
            <p:cNvSpPr>
              <a:spLocks noChangeArrowheads="1"/>
            </p:cNvSpPr>
            <p:nvPr/>
          </p:nvSpPr>
          <p:spPr bwMode="auto">
            <a:xfrm>
              <a:off x="3936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2" name="Rectangle 55"/>
            <p:cNvSpPr>
              <a:spLocks noChangeArrowheads="1"/>
            </p:cNvSpPr>
            <p:nvPr/>
          </p:nvSpPr>
          <p:spPr bwMode="auto">
            <a:xfrm>
              <a:off x="4128" y="254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3" name="Rectangle 56"/>
            <p:cNvSpPr>
              <a:spLocks noChangeArrowheads="1"/>
            </p:cNvSpPr>
            <p:nvPr/>
          </p:nvSpPr>
          <p:spPr bwMode="auto">
            <a:xfrm>
              <a:off x="432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4" name="Rectangle 57"/>
            <p:cNvSpPr>
              <a:spLocks noChangeArrowheads="1"/>
            </p:cNvSpPr>
            <p:nvPr/>
          </p:nvSpPr>
          <p:spPr bwMode="auto">
            <a:xfrm>
              <a:off x="451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5" name="Rectangle 58"/>
            <p:cNvSpPr>
              <a:spLocks noChangeArrowheads="1"/>
            </p:cNvSpPr>
            <p:nvPr/>
          </p:nvSpPr>
          <p:spPr bwMode="auto">
            <a:xfrm>
              <a:off x="432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6" name="Rectangle 59"/>
            <p:cNvSpPr>
              <a:spLocks noChangeArrowheads="1"/>
            </p:cNvSpPr>
            <p:nvPr/>
          </p:nvSpPr>
          <p:spPr bwMode="auto">
            <a:xfrm>
              <a:off x="451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7" name="Rectangle 60"/>
            <p:cNvSpPr>
              <a:spLocks noChangeArrowheads="1"/>
            </p:cNvSpPr>
            <p:nvPr/>
          </p:nvSpPr>
          <p:spPr bwMode="auto">
            <a:xfrm>
              <a:off x="3936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8" name="Rectangle 61"/>
            <p:cNvSpPr>
              <a:spLocks noChangeArrowheads="1"/>
            </p:cNvSpPr>
            <p:nvPr/>
          </p:nvSpPr>
          <p:spPr bwMode="auto">
            <a:xfrm>
              <a:off x="4128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9" name="Rectangle 62"/>
            <p:cNvSpPr>
              <a:spLocks noChangeArrowheads="1"/>
            </p:cNvSpPr>
            <p:nvPr/>
          </p:nvSpPr>
          <p:spPr bwMode="auto">
            <a:xfrm>
              <a:off x="3936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0" name="Rectangle 63"/>
            <p:cNvSpPr>
              <a:spLocks noChangeArrowheads="1"/>
            </p:cNvSpPr>
            <p:nvPr/>
          </p:nvSpPr>
          <p:spPr bwMode="auto">
            <a:xfrm>
              <a:off x="412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1" name="Rectangle 64"/>
            <p:cNvSpPr>
              <a:spLocks noChangeArrowheads="1"/>
            </p:cNvSpPr>
            <p:nvPr/>
          </p:nvSpPr>
          <p:spPr bwMode="auto">
            <a:xfrm>
              <a:off x="4320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2" name="Rectangle 65"/>
            <p:cNvSpPr>
              <a:spLocks noChangeArrowheads="1"/>
            </p:cNvSpPr>
            <p:nvPr/>
          </p:nvSpPr>
          <p:spPr bwMode="auto">
            <a:xfrm>
              <a:off x="451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3" name="Rectangle 66"/>
            <p:cNvSpPr>
              <a:spLocks noChangeArrowheads="1"/>
            </p:cNvSpPr>
            <p:nvPr/>
          </p:nvSpPr>
          <p:spPr bwMode="auto">
            <a:xfrm>
              <a:off x="432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4" name="Rectangle 67"/>
            <p:cNvSpPr>
              <a:spLocks noChangeArrowheads="1"/>
            </p:cNvSpPr>
            <p:nvPr/>
          </p:nvSpPr>
          <p:spPr bwMode="auto">
            <a:xfrm>
              <a:off x="4512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pic>
        <p:nvPicPr>
          <p:cNvPr id="183" name="Picture 18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47913" y="1676400"/>
            <a:ext cx="712787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12882" name="Group 114"/>
          <p:cNvGraphicFramePr>
            <a:graphicFrameLocks noGrp="1"/>
          </p:cNvGraphicFramePr>
          <p:nvPr/>
        </p:nvGraphicFramePr>
        <p:xfrm>
          <a:off x="2209800" y="2146300"/>
          <a:ext cx="1066800" cy="33528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312884" name="Line 116"/>
          <p:cNvSpPr>
            <a:spLocks noChangeShapeType="1"/>
          </p:cNvSpPr>
          <p:nvPr/>
        </p:nvSpPr>
        <p:spPr bwMode="auto">
          <a:xfrm flipV="1">
            <a:off x="5562600" y="2057400"/>
            <a:ext cx="3124200" cy="213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312890" name="Line 122"/>
          <p:cNvSpPr>
            <a:spLocks noChangeShapeType="1"/>
          </p:cNvSpPr>
          <p:nvPr/>
        </p:nvSpPr>
        <p:spPr bwMode="auto">
          <a:xfrm flipV="1">
            <a:off x="4419600" y="1905000"/>
            <a:ext cx="2209800" cy="1600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312891" name="Rectangle 123"/>
          <p:cNvSpPr>
            <a:spLocks noChangeArrowheads="1"/>
          </p:cNvSpPr>
          <p:nvPr/>
        </p:nvSpPr>
        <p:spPr bwMode="auto">
          <a:xfrm>
            <a:off x="4191000" y="3429000"/>
            <a:ext cx="304800" cy="304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312892" name="Rectangle 124"/>
          <p:cNvSpPr>
            <a:spLocks noChangeArrowheads="1"/>
          </p:cNvSpPr>
          <p:nvPr/>
        </p:nvSpPr>
        <p:spPr bwMode="auto">
          <a:xfrm>
            <a:off x="5410200" y="4038600"/>
            <a:ext cx="304800" cy="304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graphicFrame>
        <p:nvGraphicFramePr>
          <p:cNvPr id="1312933" name="Group 165"/>
          <p:cNvGraphicFramePr>
            <a:graphicFrameLocks noGrp="1"/>
          </p:cNvGraphicFramePr>
          <p:nvPr/>
        </p:nvGraphicFramePr>
        <p:xfrm>
          <a:off x="7086600" y="2209800"/>
          <a:ext cx="1066800" cy="33528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84" name="Picture 18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1800" y="1828800"/>
            <a:ext cx="16256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" name="Picture 18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10600" y="1828800"/>
            <a:ext cx="16224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12934" name="Group 166"/>
          <p:cNvGraphicFramePr>
            <a:graphicFrameLocks noGrp="1"/>
          </p:cNvGraphicFramePr>
          <p:nvPr/>
        </p:nvGraphicFramePr>
        <p:xfrm>
          <a:off x="8839200" y="2209800"/>
          <a:ext cx="1066800" cy="33528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5DD5CA0F-7AFE-0E20-F900-ADDD89F8A947}"/>
              </a:ext>
            </a:extLst>
          </p:cNvPr>
          <p:cNvSpPr>
            <a:spLocks/>
          </p:cNvSpPr>
          <p:nvPr/>
        </p:nvSpPr>
        <p:spPr>
          <a:xfrm>
            <a:off x="4199531" y="2826014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DD1C7E-73A0-E131-6BF8-161C2EFB7598}"/>
              </a:ext>
            </a:extLst>
          </p:cNvPr>
          <p:cNvSpPr>
            <a:spLocks/>
          </p:cNvSpPr>
          <p:nvPr/>
        </p:nvSpPr>
        <p:spPr>
          <a:xfrm>
            <a:off x="4506842" y="2529266"/>
            <a:ext cx="903358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0E4676-2CF3-A0B0-8CE8-0B6122B71065}"/>
              </a:ext>
            </a:extLst>
          </p:cNvPr>
          <p:cNvSpPr>
            <a:spLocks/>
          </p:cNvSpPr>
          <p:nvPr/>
        </p:nvSpPr>
        <p:spPr>
          <a:xfrm>
            <a:off x="5429494" y="2833532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6D2BC4-737B-8B16-B334-4CEB16669535}"/>
              </a:ext>
            </a:extLst>
          </p:cNvPr>
          <p:cNvSpPr>
            <a:spLocks/>
          </p:cNvSpPr>
          <p:nvPr/>
        </p:nvSpPr>
        <p:spPr>
          <a:xfrm>
            <a:off x="5116068" y="3133918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8999C7-87A6-7D91-85C1-136A70BCB7FD}"/>
              </a:ext>
            </a:extLst>
          </p:cNvPr>
          <p:cNvSpPr>
            <a:spLocks/>
          </p:cNvSpPr>
          <p:nvPr/>
        </p:nvSpPr>
        <p:spPr>
          <a:xfrm>
            <a:off x="4818342" y="3435096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AF80E7-16C5-616A-5165-3720B692E315}"/>
              </a:ext>
            </a:extLst>
          </p:cNvPr>
          <p:cNvSpPr>
            <a:spLocks/>
          </p:cNvSpPr>
          <p:nvPr/>
        </p:nvSpPr>
        <p:spPr>
          <a:xfrm>
            <a:off x="5116068" y="3745992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F4FDA7-50FE-D5BC-AE06-4CC6A7499736}"/>
              </a:ext>
            </a:extLst>
          </p:cNvPr>
          <p:cNvSpPr>
            <a:spLocks/>
          </p:cNvSpPr>
          <p:nvPr/>
        </p:nvSpPr>
        <p:spPr>
          <a:xfrm>
            <a:off x="5429494" y="4053322"/>
            <a:ext cx="274838" cy="27432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E4C218-87B7-AF94-8D0D-7AC57F64051F}"/>
              </a:ext>
            </a:extLst>
          </p:cNvPr>
          <p:cNvSpPr>
            <a:spLocks/>
          </p:cNvSpPr>
          <p:nvPr/>
        </p:nvSpPr>
        <p:spPr>
          <a:xfrm>
            <a:off x="5429494" y="4366748"/>
            <a:ext cx="283464" cy="27432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719AF4-5DF6-3E98-108E-072D63686E07}"/>
              </a:ext>
            </a:extLst>
          </p:cNvPr>
          <p:cNvSpPr>
            <a:spLocks/>
          </p:cNvSpPr>
          <p:nvPr/>
        </p:nvSpPr>
        <p:spPr>
          <a:xfrm>
            <a:off x="5116068" y="4662921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E81B13-9EAF-C962-0C63-B749C02115E2}"/>
              </a:ext>
            </a:extLst>
          </p:cNvPr>
          <p:cNvSpPr>
            <a:spLocks/>
          </p:cNvSpPr>
          <p:nvPr/>
        </p:nvSpPr>
        <p:spPr>
          <a:xfrm>
            <a:off x="4818342" y="4660392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FED241-213C-EF76-420D-E5D1BDF0D223}"/>
              </a:ext>
            </a:extLst>
          </p:cNvPr>
          <p:cNvSpPr>
            <a:spLocks/>
          </p:cNvSpPr>
          <p:nvPr/>
        </p:nvSpPr>
        <p:spPr>
          <a:xfrm>
            <a:off x="4515339" y="4654296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20B85C-57D9-D271-AA11-015B736D9D33}"/>
              </a:ext>
            </a:extLst>
          </p:cNvPr>
          <p:cNvSpPr>
            <a:spLocks/>
          </p:cNvSpPr>
          <p:nvPr/>
        </p:nvSpPr>
        <p:spPr>
          <a:xfrm>
            <a:off x="4207002" y="4349496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7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2884" grpId="0" animBg="1"/>
      <p:bldP spid="1312890" grpId="0" animBg="1"/>
      <p:bldP spid="1312891" grpId="0" animBg="1"/>
      <p:bldP spid="131289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 Spam Filter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950843" y="1722438"/>
            <a:ext cx="5261113" cy="452596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Naïve Bayes spam filter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Data: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Collection of emails, labeled spam or ham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Note: someone has to hand label all this data!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Split into training, held-out, test sets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Classifiers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Learn on the training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(Tune it on a held-out set)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Test it on new emails</a:t>
            </a:r>
          </a:p>
          <a:p>
            <a:pPr eaLnBrk="1" hangingPunct="1">
              <a:lnSpc>
                <a:spcPct val="80000"/>
              </a:lnSpc>
            </a:pPr>
            <a:endParaRPr lang="en-US" dirty="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7971181" y="1540566"/>
            <a:ext cx="3581400" cy="1377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Dear Sir.</a:t>
            </a:r>
          </a:p>
          <a:p>
            <a:endParaRPr lang="en-US" sz="1400"/>
          </a:p>
          <a:p>
            <a:r>
              <a:rPr lang="en-US" sz="1400"/>
              <a:t>First, I must solicit your confidence in this transaction, this is by virture of its nature as being utterly confidencial and top secret. …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7971181" y="3140766"/>
            <a:ext cx="3505200" cy="1590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TO BE REMOVED FROM FUTURE MAILINGS, SIMPLY REPLY TO THIS MESSAGE AND PUT "REMOVE" IN THE SUBJECT.</a:t>
            </a:r>
          </a:p>
          <a:p>
            <a:endParaRPr lang="en-US" sz="1400"/>
          </a:p>
          <a:p>
            <a:r>
              <a:rPr lang="en-US" sz="1400"/>
              <a:t>99  MILLION EMAIL ADDRESSES</a:t>
            </a:r>
          </a:p>
          <a:p>
            <a:r>
              <a:rPr lang="en-US" sz="1400"/>
              <a:t>  FOR ONLY $99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7971181" y="4969566"/>
            <a:ext cx="3505200" cy="1590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Ok, Iknow this is blatantly OT but I'm beginning to go insane. Had an old Dell Dimension XPS sitting in the corner and decided to put it to use, I know it was working pre being stuck in the corner, but when I plugged it in, hit the power nothing happened.</a:t>
            </a:r>
          </a:p>
        </p:txBody>
      </p:sp>
      <p:sp>
        <p:nvSpPr>
          <p:cNvPr id="18439" name="Freeform 7"/>
          <p:cNvSpPr>
            <a:spLocks/>
          </p:cNvSpPr>
          <p:nvPr/>
        </p:nvSpPr>
        <p:spPr bwMode="auto">
          <a:xfrm>
            <a:off x="7031381" y="5426766"/>
            <a:ext cx="635000" cy="457200"/>
          </a:xfrm>
          <a:custGeom>
            <a:avLst/>
            <a:gdLst>
              <a:gd name="T0" fmla="*/ 2147483647 w 248"/>
              <a:gd name="T1" fmla="*/ 2147483647 h 144"/>
              <a:gd name="T2" fmla="*/ 2147483647 w 248"/>
              <a:gd name="T3" fmla="*/ 0 h 144"/>
              <a:gd name="T4" fmla="*/ 2147483647 w 248"/>
              <a:gd name="T5" fmla="*/ 2147483647 h 144"/>
              <a:gd name="T6" fmla="*/ 0 w 248"/>
              <a:gd name="T7" fmla="*/ 2147483647 h 144"/>
              <a:gd name="T8" fmla="*/ 2147483647 w 24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"/>
              <a:gd name="T16" fmla="*/ 0 h 144"/>
              <a:gd name="T17" fmla="*/ 248 w 24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" h="144">
                <a:moveTo>
                  <a:pt x="77" y="144"/>
                </a:moveTo>
                <a:lnTo>
                  <a:pt x="248" y="0"/>
                </a:lnTo>
                <a:lnTo>
                  <a:pt x="86" y="94"/>
                </a:lnTo>
                <a:lnTo>
                  <a:pt x="0" y="51"/>
                </a:lnTo>
                <a:lnTo>
                  <a:pt x="77" y="144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0" name="Freeform 8"/>
          <p:cNvSpPr>
            <a:spLocks/>
          </p:cNvSpPr>
          <p:nvPr/>
        </p:nvSpPr>
        <p:spPr bwMode="auto">
          <a:xfrm>
            <a:off x="7136156" y="1997766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1" name="Freeform 9"/>
          <p:cNvSpPr>
            <a:spLocks/>
          </p:cNvSpPr>
          <p:nvPr/>
        </p:nvSpPr>
        <p:spPr bwMode="auto">
          <a:xfrm>
            <a:off x="7132981" y="3597966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05676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Naïve Bayes for Text</a:t>
            </a:r>
          </a:p>
        </p:txBody>
      </p:sp>
      <p:sp>
        <p:nvSpPr>
          <p:cNvPr id="131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36641"/>
            <a:ext cx="11353800" cy="4876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Bag-of-words Naïve </a:t>
            </a:r>
            <a:r>
              <a:rPr lang="en-US" sz="2400" dirty="0" err="1">
                <a:latin typeface="Calibri"/>
                <a:cs typeface="Calibri"/>
              </a:rPr>
              <a:t>Bayes</a:t>
            </a:r>
            <a:r>
              <a:rPr lang="en-US" sz="2400" dirty="0">
                <a:latin typeface="Calibri"/>
                <a:cs typeface="Calibri"/>
              </a:rPr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Features: W</a:t>
            </a:r>
            <a:r>
              <a:rPr lang="en-US" sz="2000" baseline="-25000" dirty="0">
                <a:latin typeface="Calibri"/>
                <a:cs typeface="Calibri"/>
              </a:rPr>
              <a:t>i</a:t>
            </a:r>
            <a:r>
              <a:rPr lang="en-US" sz="2000" dirty="0">
                <a:latin typeface="Calibri"/>
                <a:cs typeface="Calibri"/>
              </a:rPr>
              <a:t> is the word at position </a:t>
            </a:r>
            <a:r>
              <a:rPr lang="en-US" sz="2000" dirty="0" err="1">
                <a:latin typeface="Calibri"/>
                <a:cs typeface="Calibri"/>
              </a:rPr>
              <a:t>i</a:t>
            </a: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As before: predict label conditioned on feature variables (spam vs. ham)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As before: assume features are conditionally independent given label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New: each W</a:t>
            </a:r>
            <a:r>
              <a:rPr lang="en-US" sz="2000" baseline="-25000" dirty="0">
                <a:latin typeface="Calibri"/>
                <a:cs typeface="Calibri"/>
              </a:rPr>
              <a:t>i</a:t>
            </a:r>
            <a:r>
              <a:rPr lang="en-US" sz="2000" dirty="0">
                <a:latin typeface="Calibri"/>
                <a:cs typeface="Calibri"/>
              </a:rPr>
              <a:t> is identically distributed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20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cs typeface="Calibri"/>
              </a:rPr>
              <a:t>Naïve Bayes </a:t>
            </a:r>
            <a:r>
              <a:rPr lang="en-US" sz="2400" dirty="0">
                <a:latin typeface="Calibri"/>
                <a:cs typeface="Calibri"/>
              </a:rPr>
              <a:t>model: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“Tied” distributions and bag-of-words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Usually, each variable gets its own conditional probability distribution P(F|Y)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In a bag-of-words model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Each position is identically distributed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All positions share the same conditional </a:t>
            </a:r>
            <a:r>
              <a:rPr lang="en-US" sz="1800" dirty="0" err="1">
                <a:latin typeface="Calibri"/>
                <a:cs typeface="Calibri"/>
              </a:rPr>
              <a:t>probs</a:t>
            </a:r>
            <a:r>
              <a:rPr lang="en-US" sz="1800" dirty="0">
                <a:latin typeface="Calibri"/>
                <a:cs typeface="Calibri"/>
              </a:rPr>
              <a:t> P(W|Y)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Why make this assumption?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Called “bag-of-words” because model is insensitive to word order or reordering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 similar approach is used in Convolutional Neural Networks </a:t>
            </a:r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276600" y="3362324"/>
            <a:ext cx="4844780" cy="572192"/>
          </a:xfrm>
          <a:prstGeom prst="rect">
            <a:avLst/>
          </a:prstGeom>
          <a:noFill/>
          <a:ln/>
          <a:effectLst/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553200" y="6491288"/>
            <a:ext cx="1219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Calibri"/>
              <a:cs typeface="Calibri"/>
            </a:endParaRPr>
          </a:p>
        </p:txBody>
      </p:sp>
      <p:sp>
        <p:nvSpPr>
          <p:cNvPr id="1310727" name="Text Box 7"/>
          <p:cNvSpPr txBox="1">
            <a:spLocks noChangeArrowheads="1"/>
          </p:cNvSpPr>
          <p:nvPr/>
        </p:nvSpPr>
        <p:spPr bwMode="auto">
          <a:xfrm>
            <a:off x="8732702" y="2728912"/>
            <a:ext cx="167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>
                <a:latin typeface="Calibri"/>
                <a:cs typeface="Calibri"/>
              </a:rPr>
              <a:t>Word at position i, not i</a:t>
            </a:r>
            <a:r>
              <a:rPr lang="en-US" sz="1600" i="1" baseline="30000">
                <a:latin typeface="Calibri"/>
                <a:cs typeface="Calibri"/>
              </a:rPr>
              <a:t>th</a:t>
            </a:r>
            <a:r>
              <a:rPr lang="en-US" sz="1600" i="1">
                <a:latin typeface="Calibri"/>
                <a:cs typeface="Calibri"/>
              </a:rPr>
              <a:t> word in the dictionary!</a:t>
            </a:r>
          </a:p>
        </p:txBody>
      </p:sp>
      <p:sp>
        <p:nvSpPr>
          <p:cNvPr id="1310728" name="Freeform 8"/>
          <p:cNvSpPr>
            <a:spLocks/>
          </p:cNvSpPr>
          <p:nvPr/>
        </p:nvSpPr>
        <p:spPr bwMode="auto">
          <a:xfrm>
            <a:off x="7427777" y="3706812"/>
            <a:ext cx="2409825" cy="255588"/>
          </a:xfrm>
          <a:custGeom>
            <a:avLst/>
            <a:gdLst>
              <a:gd name="T0" fmla="*/ 2147483647 w 1518"/>
              <a:gd name="T1" fmla="*/ 2147483647 h 161"/>
              <a:gd name="T2" fmla="*/ 2147483647 w 1518"/>
              <a:gd name="T3" fmla="*/ 2147483647 h 161"/>
              <a:gd name="T4" fmla="*/ 2147483647 w 1518"/>
              <a:gd name="T5" fmla="*/ 2147483647 h 161"/>
              <a:gd name="T6" fmla="*/ 2147483647 w 1518"/>
              <a:gd name="T7" fmla="*/ 0 h 161"/>
              <a:gd name="T8" fmla="*/ 0 60000 65536"/>
              <a:gd name="T9" fmla="*/ 0 60000 65536"/>
              <a:gd name="T10" fmla="*/ 0 60000 65536"/>
              <a:gd name="T11" fmla="*/ 0 60000 65536"/>
              <a:gd name="T12" fmla="*/ 0 w 1518"/>
              <a:gd name="T13" fmla="*/ 0 h 161"/>
              <a:gd name="T14" fmla="*/ 1518 w 1518"/>
              <a:gd name="T15" fmla="*/ 161 h 16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18" h="161">
                <a:moveTo>
                  <a:pt x="73" y="60"/>
                </a:moveTo>
                <a:cubicBezTo>
                  <a:pt x="94" y="67"/>
                  <a:pt x="0" y="89"/>
                  <a:pt x="197" y="103"/>
                </a:cubicBezTo>
                <a:cubicBezTo>
                  <a:pt x="394" y="117"/>
                  <a:pt x="1038" y="161"/>
                  <a:pt x="1254" y="144"/>
                </a:cubicBezTo>
                <a:cubicBezTo>
                  <a:pt x="1470" y="127"/>
                  <a:pt x="1518" y="60"/>
                  <a:pt x="1494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125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27" grpId="0"/>
      <p:bldP spid="13107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Spam Filtering</a:t>
            </a:r>
          </a:p>
        </p:txBody>
      </p:sp>
      <p:sp>
        <p:nvSpPr>
          <p:cNvPr id="128614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447800"/>
            <a:ext cx="8229600" cy="5029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/>
              <a:t>Model:</a:t>
            </a:r>
          </a:p>
          <a:p>
            <a:pPr eaLnBrk="1" hangingPunct="1"/>
            <a:endParaRPr lang="en-US" sz="1000"/>
          </a:p>
          <a:p>
            <a:pPr eaLnBrk="1" hangingPunct="1"/>
            <a:r>
              <a:rPr lang="en-US" sz="2400"/>
              <a:t>What are the parameters?</a:t>
            </a:r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Where do these tables come from?</a:t>
            </a:r>
          </a:p>
          <a:p>
            <a:pPr eaLnBrk="1" hangingPunct="1"/>
            <a:endParaRPr lang="en-US" sz="2400"/>
          </a:p>
        </p:txBody>
      </p:sp>
      <p:pic>
        <p:nvPicPr>
          <p:cNvPr id="11" name="Picture 1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2514735" y="1524000"/>
            <a:ext cx="4847955" cy="572567"/>
          </a:xfrm>
          <a:prstGeom prst="rect">
            <a:avLst/>
          </a:prstGeom>
          <a:noFill/>
          <a:ln/>
          <a:effectLst/>
        </p:spPr>
      </p:pic>
      <p:sp>
        <p:nvSpPr>
          <p:cNvPr id="1286149" name="Text Box 5"/>
          <p:cNvSpPr txBox="1">
            <a:spLocks noChangeArrowheads="1"/>
          </p:cNvSpPr>
          <p:nvPr/>
        </p:nvSpPr>
        <p:spPr bwMode="auto">
          <a:xfrm>
            <a:off x="4648200" y="3141663"/>
            <a:ext cx="2057400" cy="2573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the :  0.0156</a:t>
            </a:r>
          </a:p>
          <a:p>
            <a:r>
              <a:rPr lang="en-US">
                <a:latin typeface="Courier New" pitchFamily="49" charset="0"/>
              </a:rPr>
              <a:t>to  :  0.0153</a:t>
            </a:r>
          </a:p>
          <a:p>
            <a:r>
              <a:rPr lang="en-US">
                <a:latin typeface="Courier New" pitchFamily="49" charset="0"/>
              </a:rPr>
              <a:t>and :  0.0115</a:t>
            </a:r>
          </a:p>
          <a:p>
            <a:r>
              <a:rPr lang="en-US">
                <a:latin typeface="Courier New" pitchFamily="49" charset="0"/>
              </a:rPr>
              <a:t>of  :  0.0095</a:t>
            </a:r>
          </a:p>
          <a:p>
            <a:r>
              <a:rPr lang="en-US">
                <a:latin typeface="Courier New" pitchFamily="49" charset="0"/>
              </a:rPr>
              <a:t>you :  0.0093</a:t>
            </a:r>
          </a:p>
          <a:p>
            <a:r>
              <a:rPr lang="en-US">
                <a:latin typeface="Courier New" pitchFamily="49" charset="0"/>
              </a:rPr>
              <a:t>a   :  0.0086</a:t>
            </a:r>
          </a:p>
          <a:p>
            <a:r>
              <a:rPr lang="en-US">
                <a:latin typeface="Courier New" pitchFamily="49" charset="0"/>
              </a:rPr>
              <a:t>with:  0.0080</a:t>
            </a:r>
          </a:p>
          <a:p>
            <a:r>
              <a:rPr lang="en-US">
                <a:latin typeface="Courier New" pitchFamily="49" charset="0"/>
              </a:rPr>
              <a:t>from:  0.0075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0486" name="Picture 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800" y="2743200"/>
            <a:ext cx="160655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05800" y="2743200"/>
            <a:ext cx="146685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6152" name="Text Box 8"/>
          <p:cNvSpPr txBox="1">
            <a:spLocks noChangeArrowheads="1"/>
          </p:cNvSpPr>
          <p:nvPr/>
        </p:nvSpPr>
        <p:spPr bwMode="auto">
          <a:xfrm>
            <a:off x="8001000" y="3141663"/>
            <a:ext cx="2057400" cy="2573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the :  0.0210</a:t>
            </a:r>
          </a:p>
          <a:p>
            <a:r>
              <a:rPr lang="en-US">
                <a:latin typeface="Courier New" pitchFamily="49" charset="0"/>
              </a:rPr>
              <a:t>to  :  0.0133</a:t>
            </a:r>
          </a:p>
          <a:p>
            <a:r>
              <a:rPr lang="en-US">
                <a:latin typeface="Courier New" pitchFamily="49" charset="0"/>
              </a:rPr>
              <a:t>of  :  0.0119</a:t>
            </a:r>
          </a:p>
          <a:p>
            <a:r>
              <a:rPr lang="en-US">
                <a:latin typeface="Courier New" pitchFamily="49" charset="0"/>
              </a:rPr>
              <a:t>2002:  0.0110</a:t>
            </a:r>
          </a:p>
          <a:p>
            <a:r>
              <a:rPr lang="en-US">
                <a:latin typeface="Courier New" pitchFamily="49" charset="0"/>
              </a:rPr>
              <a:t>with:  0.0108</a:t>
            </a:r>
          </a:p>
          <a:p>
            <a:r>
              <a:rPr lang="en-US">
                <a:latin typeface="Courier New" pitchFamily="49" charset="0"/>
              </a:rPr>
              <a:t>from:  0.0107</a:t>
            </a:r>
          </a:p>
          <a:p>
            <a:r>
              <a:rPr lang="en-US">
                <a:latin typeface="Courier New" pitchFamily="49" charset="0"/>
              </a:rPr>
              <a:t>and :  0.0105</a:t>
            </a:r>
          </a:p>
          <a:p>
            <a:r>
              <a:rPr lang="en-US">
                <a:latin typeface="Courier New" pitchFamily="49" charset="0"/>
              </a:rPr>
              <a:t>a   :  0.0100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12" name="Picture 1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2426024" y="2743200"/>
            <a:ext cx="712140" cy="278992"/>
          </a:xfrm>
          <a:prstGeom prst="rect">
            <a:avLst/>
          </a:prstGeom>
          <a:noFill/>
          <a:ln/>
          <a:effectLst/>
        </p:spPr>
      </p:pic>
      <p:sp>
        <p:nvSpPr>
          <p:cNvPr id="1286154" name="Text Box 10"/>
          <p:cNvSpPr txBox="1">
            <a:spLocks noChangeArrowheads="1"/>
          </p:cNvSpPr>
          <p:nvPr/>
        </p:nvSpPr>
        <p:spPr bwMode="auto">
          <a:xfrm>
            <a:off x="1981200" y="3124200"/>
            <a:ext cx="1600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ham : 0.66</a:t>
            </a:r>
          </a:p>
          <a:p>
            <a:r>
              <a:rPr lang="en-US">
                <a:latin typeface="Courier New" pitchFamily="49" charset="0"/>
              </a:rPr>
              <a:t>spam: 0.33</a:t>
            </a:r>
          </a:p>
        </p:txBody>
      </p:sp>
    </p:spTree>
    <p:extLst>
      <p:ext uri="{BB962C8B-B14F-4D97-AF65-F5344CB8AC3E}">
        <p14:creationId xmlns:p14="http://schemas.microsoft.com/office/powerpoint/2010/main" val="415353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6149" grpId="0" animBg="1"/>
      <p:bldP spid="1286152" grpId="0" animBg="1"/>
      <p:bldP spid="128615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Spam Example</a:t>
            </a:r>
          </a:p>
        </p:txBody>
      </p:sp>
      <p:graphicFrame>
        <p:nvGraphicFramePr>
          <p:cNvPr id="1298436" name="Group 4"/>
          <p:cNvGraphicFramePr>
            <a:graphicFrameLocks noGrp="1"/>
          </p:cNvGraphicFramePr>
          <p:nvPr/>
        </p:nvGraphicFramePr>
        <p:xfrm>
          <a:off x="2590800" y="1600200"/>
          <a:ext cx="6858000" cy="402336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Word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P(w|spam)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P(w|ham)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Tot Spam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Tot Ham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(prior)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0.33333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0.66666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-1.1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-0.4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Gary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0.00002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0.00021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-11.8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-8.9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would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0.00069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0.00084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-19.1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-16.0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you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0.00881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0.00304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-23.8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-21.8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like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0.00086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0.00083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-30.9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-28.9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0.01517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0.01339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-35.1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-33.2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lose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-44.5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-44.0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weight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0.00016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-53.3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-55.0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while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0.00027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0.00027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-61.5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-63.2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you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0.00881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0.00304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-66.2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-69.0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sleep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-76.0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-80.5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98512" name="Text Box 80"/>
          <p:cNvSpPr txBox="1">
            <a:spLocks noChangeArrowheads="1"/>
          </p:cNvSpPr>
          <p:nvPr/>
        </p:nvSpPr>
        <p:spPr bwMode="auto">
          <a:xfrm>
            <a:off x="7391400" y="68580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</a:rPr>
              <a:t>P(spam | w) = 0.989</a:t>
            </a:r>
          </a:p>
        </p:txBody>
      </p:sp>
      <p:sp>
        <p:nvSpPr>
          <p:cNvPr id="1298513" name="Line 81"/>
          <p:cNvSpPr>
            <a:spLocks noChangeShapeType="1"/>
          </p:cNvSpPr>
          <p:nvPr/>
        </p:nvSpPr>
        <p:spPr bwMode="auto">
          <a:xfrm>
            <a:off x="7361583" y="6887817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8514" name="Rectangle 82"/>
          <p:cNvSpPr>
            <a:spLocks noChangeArrowheads="1"/>
          </p:cNvSpPr>
          <p:nvPr/>
        </p:nvSpPr>
        <p:spPr bwMode="auto">
          <a:xfrm>
            <a:off x="2590800" y="3352800"/>
            <a:ext cx="6858000" cy="228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98515" name="Rectangle 83"/>
          <p:cNvSpPr>
            <a:spLocks noChangeArrowheads="1"/>
          </p:cNvSpPr>
          <p:nvPr/>
        </p:nvSpPr>
        <p:spPr bwMode="auto">
          <a:xfrm>
            <a:off x="2590800" y="2971800"/>
            <a:ext cx="6858000" cy="2667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98516" name="Rectangle 84"/>
          <p:cNvSpPr>
            <a:spLocks noChangeArrowheads="1"/>
          </p:cNvSpPr>
          <p:nvPr/>
        </p:nvSpPr>
        <p:spPr bwMode="auto">
          <a:xfrm>
            <a:off x="2590800" y="2667000"/>
            <a:ext cx="6858000" cy="297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98517" name="Rectangle 85"/>
          <p:cNvSpPr>
            <a:spLocks noChangeArrowheads="1"/>
          </p:cNvSpPr>
          <p:nvPr/>
        </p:nvSpPr>
        <p:spPr bwMode="auto">
          <a:xfrm>
            <a:off x="2590800" y="2286000"/>
            <a:ext cx="6858000" cy="3429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2189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8512" grpId="0"/>
      <p:bldP spid="1298513" grpId="0" animBg="1"/>
      <p:bldP spid="1298514" grpId="0" animBg="1"/>
      <p:bldP spid="1298515" grpId="0" animBg="1"/>
      <p:bldP spid="1298516" grpId="0" animBg="1"/>
      <p:bldP spid="12985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and Testing</a:t>
            </a: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945" y="2235200"/>
            <a:ext cx="3579510" cy="294640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16514" y="2340708"/>
            <a:ext cx="3842741" cy="2155092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7424" y="2209800"/>
            <a:ext cx="3804752" cy="294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73320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Risk Minimization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z="2800" dirty="0"/>
                  <a:t>Empirical risk minimization</a:t>
                </a:r>
              </a:p>
              <a:p>
                <a:pPr lvl="1"/>
                <a:r>
                  <a:rPr lang="en-US" sz="2400" dirty="0"/>
                  <a:t>Basic principle of machine learning</a:t>
                </a:r>
              </a:p>
              <a:p>
                <a:pPr lvl="1"/>
                <a:r>
                  <a:rPr lang="en-US" sz="2400" dirty="0"/>
                  <a:t>We want the model (classifier, </a:t>
                </a:r>
                <a:r>
                  <a:rPr lang="en-US" sz="2400" dirty="0" err="1"/>
                  <a:t>etc</a:t>
                </a:r>
                <a:r>
                  <a:rPr lang="en-US" sz="2400" dirty="0"/>
                  <a:t>) that does best on the true test distribution</a:t>
                </a:r>
              </a:p>
              <a:p>
                <a:pPr lvl="1"/>
                <a:r>
                  <a:rPr lang="en-US" sz="2400" dirty="0"/>
                  <a:t>Don’t know the true distribution so pick the best model on our actual training set</a:t>
                </a:r>
              </a:p>
              <a:p>
                <a:pPr lvl="1"/>
                <a:r>
                  <a:rPr lang="en-US" sz="2400" dirty="0"/>
                  <a:t>Finding “the best” model parameters on the training set is phrased as an optimization problem: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𝑎𝑐𝑐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𝑚𝑜𝑑𝑒𝑙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𝑡𝑟𝑎𝑖𝑛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sz="2800" dirty="0"/>
              </a:p>
              <a:p>
                <a:r>
                  <a:rPr lang="en-US" sz="2800" dirty="0"/>
                  <a:t>Main worry: overfitting to the training set</a:t>
                </a:r>
              </a:p>
              <a:p>
                <a:pPr lvl="1"/>
                <a:r>
                  <a:rPr lang="en-US" sz="2400" dirty="0"/>
                  <a:t>Solution 1: more training data (less sampling variance, training more like test)</a:t>
                </a:r>
              </a:p>
              <a:p>
                <a:pPr lvl="1"/>
                <a:r>
                  <a:rPr lang="en-US" sz="2400" dirty="0"/>
                  <a:t>Solution 2: limit the hypotheses complexity (regularization and/or small hypothesis spaces)</a:t>
                </a:r>
              </a:p>
              <a:p>
                <a:pPr lvl="1"/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 r="-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7223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Important Concepts</a:t>
            </a:r>
          </a:p>
        </p:txBody>
      </p:sp>
      <p:sp>
        <p:nvSpPr>
          <p:cNvPr id="128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6864626" cy="4953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Data: labeled instances (e.g. emails marked spam/ham)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Training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Held out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Test set</a:t>
            </a:r>
            <a:endParaRPr lang="en-US" sz="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Features: attribute values which characterize each x</a:t>
            </a:r>
            <a:endParaRPr lang="en-US" sz="7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Experimentation cycle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Learn parameters (e.g. model probabilities) on training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(Tune </a:t>
            </a:r>
            <a:r>
              <a:rPr lang="en-US" sz="1600" dirty="0" err="1">
                <a:latin typeface="Calibri"/>
                <a:cs typeface="Calibri"/>
              </a:rPr>
              <a:t>hyperparameters</a:t>
            </a:r>
            <a:r>
              <a:rPr lang="en-US" sz="1600" dirty="0">
                <a:latin typeface="Calibri"/>
                <a:cs typeface="Calibri"/>
              </a:rPr>
              <a:t> on held-out set)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Compute accuracy of test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Very important: never optimize parameters for the test set!</a:t>
            </a:r>
            <a:endParaRPr lang="en-US" sz="7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Evaluation (many metrics possible, e.g. accuracy)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Accuracy: fraction of instances predicted correctly</a:t>
            </a:r>
            <a:endParaRPr lang="en-US" sz="10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 err="1">
                <a:latin typeface="Calibri"/>
                <a:cs typeface="Calibri"/>
              </a:rPr>
              <a:t>Overfitting</a:t>
            </a:r>
            <a:r>
              <a:rPr lang="en-US" sz="1800" dirty="0">
                <a:latin typeface="Calibri"/>
                <a:cs typeface="Calibri"/>
              </a:rPr>
              <a:t> and generalization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Want a classifier which does well on </a:t>
            </a:r>
            <a:r>
              <a:rPr lang="en-US" sz="1600" i="1" dirty="0">
                <a:latin typeface="Calibri"/>
                <a:cs typeface="Calibri"/>
              </a:rPr>
              <a:t>test</a:t>
            </a:r>
            <a:r>
              <a:rPr lang="en-US" sz="1600" dirty="0">
                <a:latin typeface="Calibri"/>
                <a:cs typeface="Calibri"/>
              </a:rPr>
              <a:t>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Overfitting: fitting the training data very closely, but not generalizing well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7321825" y="1600200"/>
            <a:ext cx="1676400" cy="2590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Training</a:t>
            </a:r>
          </a:p>
          <a:p>
            <a:pPr algn="ctr"/>
            <a:r>
              <a:rPr lang="en-US">
                <a:latin typeface="Calibri"/>
                <a:cs typeface="Calibri"/>
              </a:rPr>
              <a:t>Data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7321825" y="4267200"/>
            <a:ext cx="1676400" cy="9906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/>
                <a:cs typeface="Calibri"/>
              </a:rPr>
              <a:t>Held-Out</a:t>
            </a:r>
          </a:p>
          <a:p>
            <a:pPr algn="ctr"/>
            <a:r>
              <a:rPr lang="en-US" dirty="0">
                <a:latin typeface="Calibri"/>
                <a:cs typeface="Calibri"/>
              </a:rPr>
              <a:t>Data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7321825" y="5334000"/>
            <a:ext cx="1676400" cy="914400"/>
          </a:xfrm>
          <a:prstGeom prst="rect">
            <a:avLst/>
          </a:prstGeom>
          <a:solidFill>
            <a:srgbClr val="BDE6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Test</a:t>
            </a:r>
          </a:p>
          <a:p>
            <a:pPr algn="ctr"/>
            <a:r>
              <a:rPr lang="en-US">
                <a:latin typeface="Calibri"/>
                <a:cs typeface="Calibri"/>
              </a:rPr>
              <a:t>Data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7558" y="1600200"/>
            <a:ext cx="2777206" cy="228600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33118" y="3886200"/>
            <a:ext cx="2164772" cy="16764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34011" y="5388709"/>
            <a:ext cx="2212274" cy="12406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848586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Generalization and </a:t>
            </a:r>
            <a:r>
              <a:rPr lang="en-US" dirty="0" err="1"/>
              <a:t>Overfitting</a:t>
            </a:r>
            <a:endParaRPr lang="en-US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073" y="1295400"/>
            <a:ext cx="3121641" cy="4667250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1295452"/>
            <a:ext cx="3352800" cy="4667146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6982" y="1295400"/>
            <a:ext cx="4265635" cy="4667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60191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974725" y="1295400"/>
            <a:ext cx="7537450" cy="5127625"/>
          </a:xfrm>
          <a:prstGeom prst="rect">
            <a:avLst/>
          </a:prstGeom>
          <a:noFill/>
          <a:ln w="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1" name="Line 4"/>
          <p:cNvSpPr>
            <a:spLocks noChangeShapeType="1"/>
          </p:cNvSpPr>
          <p:nvPr/>
        </p:nvSpPr>
        <p:spPr bwMode="auto">
          <a:xfrm>
            <a:off x="974725" y="6423025"/>
            <a:ext cx="753745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2" name="Line 5"/>
          <p:cNvSpPr>
            <a:spLocks noChangeShapeType="1"/>
          </p:cNvSpPr>
          <p:nvPr/>
        </p:nvSpPr>
        <p:spPr bwMode="auto">
          <a:xfrm flipV="1">
            <a:off x="974725" y="1295400"/>
            <a:ext cx="1588" cy="51276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3" name="Line 6"/>
          <p:cNvSpPr>
            <a:spLocks noChangeShapeType="1"/>
          </p:cNvSpPr>
          <p:nvPr/>
        </p:nvSpPr>
        <p:spPr bwMode="auto">
          <a:xfrm flipV="1">
            <a:off x="974725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973138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35" name="Line 8"/>
          <p:cNvSpPr>
            <a:spLocks noChangeShapeType="1"/>
          </p:cNvSpPr>
          <p:nvPr/>
        </p:nvSpPr>
        <p:spPr bwMode="auto">
          <a:xfrm flipV="1">
            <a:off x="1725613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6" name="Rectangle 9"/>
          <p:cNvSpPr>
            <a:spLocks noChangeArrowheads="1"/>
          </p:cNvSpPr>
          <p:nvPr/>
        </p:nvSpPr>
        <p:spPr bwMode="auto">
          <a:xfrm>
            <a:off x="1724025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37" name="Line 10"/>
          <p:cNvSpPr>
            <a:spLocks noChangeShapeType="1"/>
          </p:cNvSpPr>
          <p:nvPr/>
        </p:nvSpPr>
        <p:spPr bwMode="auto">
          <a:xfrm flipV="1">
            <a:off x="2474913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8" name="Rectangle 11"/>
          <p:cNvSpPr>
            <a:spLocks noChangeArrowheads="1"/>
          </p:cNvSpPr>
          <p:nvPr/>
        </p:nvSpPr>
        <p:spPr bwMode="auto">
          <a:xfrm>
            <a:off x="2473325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4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39" name="Line 12"/>
          <p:cNvSpPr>
            <a:spLocks noChangeShapeType="1"/>
          </p:cNvSpPr>
          <p:nvPr/>
        </p:nvSpPr>
        <p:spPr bwMode="auto">
          <a:xfrm flipV="1">
            <a:off x="3233738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0" name="Rectangle 13"/>
          <p:cNvSpPr>
            <a:spLocks noChangeArrowheads="1"/>
          </p:cNvSpPr>
          <p:nvPr/>
        </p:nvSpPr>
        <p:spPr bwMode="auto">
          <a:xfrm>
            <a:off x="3232150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6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1" name="Line 14"/>
          <p:cNvSpPr>
            <a:spLocks noChangeShapeType="1"/>
          </p:cNvSpPr>
          <p:nvPr/>
        </p:nvSpPr>
        <p:spPr bwMode="auto">
          <a:xfrm flipV="1">
            <a:off x="3984625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2" name="Rectangle 15"/>
          <p:cNvSpPr>
            <a:spLocks noChangeArrowheads="1"/>
          </p:cNvSpPr>
          <p:nvPr/>
        </p:nvSpPr>
        <p:spPr bwMode="auto">
          <a:xfrm>
            <a:off x="3983038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8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3" name="Line 16"/>
          <p:cNvSpPr>
            <a:spLocks noChangeShapeType="1"/>
          </p:cNvSpPr>
          <p:nvPr/>
        </p:nvSpPr>
        <p:spPr bwMode="auto">
          <a:xfrm flipV="1">
            <a:off x="4743450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4" name="Rectangle 17"/>
          <p:cNvSpPr>
            <a:spLocks noChangeArrowheads="1"/>
          </p:cNvSpPr>
          <p:nvPr/>
        </p:nvSpPr>
        <p:spPr bwMode="auto">
          <a:xfrm>
            <a:off x="4702175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5" name="Line 18"/>
          <p:cNvSpPr>
            <a:spLocks noChangeShapeType="1"/>
          </p:cNvSpPr>
          <p:nvPr/>
        </p:nvSpPr>
        <p:spPr bwMode="auto">
          <a:xfrm flipV="1">
            <a:off x="5494338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6" name="Rectangle 19"/>
          <p:cNvSpPr>
            <a:spLocks noChangeArrowheads="1"/>
          </p:cNvSpPr>
          <p:nvPr/>
        </p:nvSpPr>
        <p:spPr bwMode="auto">
          <a:xfrm>
            <a:off x="5453063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12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7" name="Line 20"/>
          <p:cNvSpPr>
            <a:spLocks noChangeShapeType="1"/>
          </p:cNvSpPr>
          <p:nvPr/>
        </p:nvSpPr>
        <p:spPr bwMode="auto">
          <a:xfrm flipV="1">
            <a:off x="6243638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8" name="Rectangle 21"/>
          <p:cNvSpPr>
            <a:spLocks noChangeArrowheads="1"/>
          </p:cNvSpPr>
          <p:nvPr/>
        </p:nvSpPr>
        <p:spPr bwMode="auto">
          <a:xfrm>
            <a:off x="6202363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14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9" name="Line 22"/>
          <p:cNvSpPr>
            <a:spLocks noChangeShapeType="1"/>
          </p:cNvSpPr>
          <p:nvPr/>
        </p:nvSpPr>
        <p:spPr bwMode="auto">
          <a:xfrm flipV="1">
            <a:off x="7002463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0" name="Rectangle 23"/>
          <p:cNvSpPr>
            <a:spLocks noChangeArrowheads="1"/>
          </p:cNvSpPr>
          <p:nvPr/>
        </p:nvSpPr>
        <p:spPr bwMode="auto">
          <a:xfrm>
            <a:off x="6961188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16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1" name="Line 24"/>
          <p:cNvSpPr>
            <a:spLocks noChangeShapeType="1"/>
          </p:cNvSpPr>
          <p:nvPr/>
        </p:nvSpPr>
        <p:spPr bwMode="auto">
          <a:xfrm flipV="1">
            <a:off x="7753350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2" name="Rectangle 25"/>
          <p:cNvSpPr>
            <a:spLocks noChangeArrowheads="1"/>
          </p:cNvSpPr>
          <p:nvPr/>
        </p:nvSpPr>
        <p:spPr bwMode="auto">
          <a:xfrm>
            <a:off x="7712075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18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3" name="Line 26"/>
          <p:cNvSpPr>
            <a:spLocks noChangeShapeType="1"/>
          </p:cNvSpPr>
          <p:nvPr/>
        </p:nvSpPr>
        <p:spPr bwMode="auto">
          <a:xfrm flipV="1">
            <a:off x="8512175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4" name="Rectangle 27"/>
          <p:cNvSpPr>
            <a:spLocks noChangeArrowheads="1"/>
          </p:cNvSpPr>
          <p:nvPr/>
        </p:nvSpPr>
        <p:spPr bwMode="auto">
          <a:xfrm>
            <a:off x="8470900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5" name="Line 28"/>
          <p:cNvSpPr>
            <a:spLocks noChangeShapeType="1"/>
          </p:cNvSpPr>
          <p:nvPr/>
        </p:nvSpPr>
        <p:spPr bwMode="auto">
          <a:xfrm>
            <a:off x="974725" y="6423025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6" name="Rectangle 29"/>
          <p:cNvSpPr>
            <a:spLocks noChangeArrowheads="1"/>
          </p:cNvSpPr>
          <p:nvPr/>
        </p:nvSpPr>
        <p:spPr bwMode="auto">
          <a:xfrm>
            <a:off x="788988" y="6346825"/>
            <a:ext cx="1825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-15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7" name="Line 30"/>
          <p:cNvSpPr>
            <a:spLocks noChangeShapeType="1"/>
          </p:cNvSpPr>
          <p:nvPr/>
        </p:nvSpPr>
        <p:spPr bwMode="auto">
          <a:xfrm>
            <a:off x="974725" y="5853113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8" name="Rectangle 31"/>
          <p:cNvSpPr>
            <a:spLocks noChangeArrowheads="1"/>
          </p:cNvSpPr>
          <p:nvPr/>
        </p:nvSpPr>
        <p:spPr bwMode="auto">
          <a:xfrm>
            <a:off x="788988" y="5776913"/>
            <a:ext cx="1825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-10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9" name="Line 32"/>
          <p:cNvSpPr>
            <a:spLocks noChangeShapeType="1"/>
          </p:cNvSpPr>
          <p:nvPr/>
        </p:nvSpPr>
        <p:spPr bwMode="auto">
          <a:xfrm>
            <a:off x="974725" y="5281613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0" name="Rectangle 33"/>
          <p:cNvSpPr>
            <a:spLocks noChangeArrowheads="1"/>
          </p:cNvSpPr>
          <p:nvPr/>
        </p:nvSpPr>
        <p:spPr bwMode="auto">
          <a:xfrm>
            <a:off x="857250" y="5205413"/>
            <a:ext cx="112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-5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1" name="Line 34"/>
          <p:cNvSpPr>
            <a:spLocks noChangeShapeType="1"/>
          </p:cNvSpPr>
          <p:nvPr/>
        </p:nvSpPr>
        <p:spPr bwMode="auto">
          <a:xfrm>
            <a:off x="974725" y="47117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2" name="Rectangle 35"/>
          <p:cNvSpPr>
            <a:spLocks noChangeArrowheads="1"/>
          </p:cNvSpPr>
          <p:nvPr/>
        </p:nvSpPr>
        <p:spPr bwMode="auto">
          <a:xfrm>
            <a:off x="896938" y="46355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3" name="Line 36"/>
          <p:cNvSpPr>
            <a:spLocks noChangeShapeType="1"/>
          </p:cNvSpPr>
          <p:nvPr/>
        </p:nvSpPr>
        <p:spPr bwMode="auto">
          <a:xfrm>
            <a:off x="974725" y="41402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4" name="Rectangle 37"/>
          <p:cNvSpPr>
            <a:spLocks noChangeArrowheads="1"/>
          </p:cNvSpPr>
          <p:nvPr/>
        </p:nvSpPr>
        <p:spPr bwMode="auto">
          <a:xfrm>
            <a:off x="896938" y="40640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5" name="Line 38"/>
          <p:cNvSpPr>
            <a:spLocks noChangeShapeType="1"/>
          </p:cNvSpPr>
          <p:nvPr/>
        </p:nvSpPr>
        <p:spPr bwMode="auto">
          <a:xfrm>
            <a:off x="974725" y="35687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6" name="Rectangle 39"/>
          <p:cNvSpPr>
            <a:spLocks noChangeArrowheads="1"/>
          </p:cNvSpPr>
          <p:nvPr/>
        </p:nvSpPr>
        <p:spPr bwMode="auto">
          <a:xfrm>
            <a:off x="830263" y="34925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7" name="Line 40"/>
          <p:cNvSpPr>
            <a:spLocks noChangeShapeType="1"/>
          </p:cNvSpPr>
          <p:nvPr/>
        </p:nvSpPr>
        <p:spPr bwMode="auto">
          <a:xfrm>
            <a:off x="974725" y="2998788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8" name="Rectangle 41"/>
          <p:cNvSpPr>
            <a:spLocks noChangeArrowheads="1"/>
          </p:cNvSpPr>
          <p:nvPr/>
        </p:nvSpPr>
        <p:spPr bwMode="auto">
          <a:xfrm>
            <a:off x="830263" y="2922588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9" name="Line 42"/>
          <p:cNvSpPr>
            <a:spLocks noChangeShapeType="1"/>
          </p:cNvSpPr>
          <p:nvPr/>
        </p:nvSpPr>
        <p:spPr bwMode="auto">
          <a:xfrm>
            <a:off x="974725" y="2427288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0" name="Rectangle 43"/>
          <p:cNvSpPr>
            <a:spLocks noChangeArrowheads="1"/>
          </p:cNvSpPr>
          <p:nvPr/>
        </p:nvSpPr>
        <p:spPr bwMode="auto">
          <a:xfrm>
            <a:off x="830263" y="2351088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71" name="Line 44"/>
          <p:cNvSpPr>
            <a:spLocks noChangeShapeType="1"/>
          </p:cNvSpPr>
          <p:nvPr/>
        </p:nvSpPr>
        <p:spPr bwMode="auto">
          <a:xfrm>
            <a:off x="974725" y="1855788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2" name="Rectangle 45"/>
          <p:cNvSpPr>
            <a:spLocks noChangeArrowheads="1"/>
          </p:cNvSpPr>
          <p:nvPr/>
        </p:nvSpPr>
        <p:spPr bwMode="auto">
          <a:xfrm>
            <a:off x="830263" y="1779588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73" name="Line 46"/>
          <p:cNvSpPr>
            <a:spLocks noChangeShapeType="1"/>
          </p:cNvSpPr>
          <p:nvPr/>
        </p:nvSpPr>
        <p:spPr bwMode="auto">
          <a:xfrm>
            <a:off x="974725" y="12954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4" name="Rectangle 47"/>
          <p:cNvSpPr>
            <a:spLocks noChangeArrowheads="1"/>
          </p:cNvSpPr>
          <p:nvPr/>
        </p:nvSpPr>
        <p:spPr bwMode="auto">
          <a:xfrm>
            <a:off x="830263" y="12192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30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75" name="Oval 48"/>
          <p:cNvSpPr>
            <a:spLocks noChangeArrowheads="1"/>
          </p:cNvSpPr>
          <p:nvPr/>
        </p:nvSpPr>
        <p:spPr bwMode="auto">
          <a:xfrm>
            <a:off x="1308100" y="4549775"/>
            <a:ext cx="84138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6" name="Oval 49"/>
          <p:cNvSpPr>
            <a:spLocks noChangeArrowheads="1"/>
          </p:cNvSpPr>
          <p:nvPr/>
        </p:nvSpPr>
        <p:spPr bwMode="auto">
          <a:xfrm>
            <a:off x="1308100" y="4549775"/>
            <a:ext cx="84138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7" name="Oval 50"/>
          <p:cNvSpPr>
            <a:spLocks noChangeArrowheads="1"/>
          </p:cNvSpPr>
          <p:nvPr/>
        </p:nvSpPr>
        <p:spPr bwMode="auto">
          <a:xfrm>
            <a:off x="1687513" y="4833938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8" name="Oval 51"/>
          <p:cNvSpPr>
            <a:spLocks noChangeArrowheads="1"/>
          </p:cNvSpPr>
          <p:nvPr/>
        </p:nvSpPr>
        <p:spPr bwMode="auto">
          <a:xfrm>
            <a:off x="1687513" y="4833938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9" name="Oval 52"/>
          <p:cNvSpPr>
            <a:spLocks noChangeArrowheads="1"/>
          </p:cNvSpPr>
          <p:nvPr/>
        </p:nvSpPr>
        <p:spPr bwMode="auto">
          <a:xfrm>
            <a:off x="2066925" y="52435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0" name="Oval 53"/>
          <p:cNvSpPr>
            <a:spLocks noChangeArrowheads="1"/>
          </p:cNvSpPr>
          <p:nvPr/>
        </p:nvSpPr>
        <p:spPr bwMode="auto">
          <a:xfrm>
            <a:off x="2066925" y="52435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1" name="Oval 54"/>
          <p:cNvSpPr>
            <a:spLocks noChangeArrowheads="1"/>
          </p:cNvSpPr>
          <p:nvPr/>
        </p:nvSpPr>
        <p:spPr bwMode="auto">
          <a:xfrm>
            <a:off x="2436813" y="52435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2" name="Oval 55"/>
          <p:cNvSpPr>
            <a:spLocks noChangeArrowheads="1"/>
          </p:cNvSpPr>
          <p:nvPr/>
        </p:nvSpPr>
        <p:spPr bwMode="auto">
          <a:xfrm>
            <a:off x="2436813" y="52435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3" name="Oval 56"/>
          <p:cNvSpPr>
            <a:spLocks noChangeArrowheads="1"/>
          </p:cNvSpPr>
          <p:nvPr/>
        </p:nvSpPr>
        <p:spPr bwMode="auto">
          <a:xfrm>
            <a:off x="2816225" y="54340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4" name="Oval 57"/>
          <p:cNvSpPr>
            <a:spLocks noChangeArrowheads="1"/>
          </p:cNvSpPr>
          <p:nvPr/>
        </p:nvSpPr>
        <p:spPr bwMode="auto">
          <a:xfrm>
            <a:off x="2816225" y="54340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5" name="Oval 58"/>
          <p:cNvSpPr>
            <a:spLocks noChangeArrowheads="1"/>
          </p:cNvSpPr>
          <p:nvPr/>
        </p:nvSpPr>
        <p:spPr bwMode="auto">
          <a:xfrm>
            <a:off x="3195638" y="533876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6" name="Oval 59"/>
          <p:cNvSpPr>
            <a:spLocks noChangeArrowheads="1"/>
          </p:cNvSpPr>
          <p:nvPr/>
        </p:nvSpPr>
        <p:spPr bwMode="auto">
          <a:xfrm>
            <a:off x="3195638" y="533876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7" name="Oval 60"/>
          <p:cNvSpPr>
            <a:spLocks noChangeArrowheads="1"/>
          </p:cNvSpPr>
          <p:nvPr/>
        </p:nvSpPr>
        <p:spPr bwMode="auto">
          <a:xfrm>
            <a:off x="3567113" y="5081588"/>
            <a:ext cx="84137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8" name="Oval 61"/>
          <p:cNvSpPr>
            <a:spLocks noChangeArrowheads="1"/>
          </p:cNvSpPr>
          <p:nvPr/>
        </p:nvSpPr>
        <p:spPr bwMode="auto">
          <a:xfrm>
            <a:off x="3567113" y="5081588"/>
            <a:ext cx="84137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9" name="Oval 62"/>
          <p:cNvSpPr>
            <a:spLocks noChangeArrowheads="1"/>
          </p:cNvSpPr>
          <p:nvPr/>
        </p:nvSpPr>
        <p:spPr bwMode="auto">
          <a:xfrm>
            <a:off x="3946525" y="491966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0" name="Oval 63"/>
          <p:cNvSpPr>
            <a:spLocks noChangeArrowheads="1"/>
          </p:cNvSpPr>
          <p:nvPr/>
        </p:nvSpPr>
        <p:spPr bwMode="auto">
          <a:xfrm>
            <a:off x="3946525" y="491966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1" name="Oval 64"/>
          <p:cNvSpPr>
            <a:spLocks noChangeArrowheads="1"/>
          </p:cNvSpPr>
          <p:nvPr/>
        </p:nvSpPr>
        <p:spPr bwMode="auto">
          <a:xfrm>
            <a:off x="4325938" y="5157788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2" name="Oval 65"/>
          <p:cNvSpPr>
            <a:spLocks noChangeArrowheads="1"/>
          </p:cNvSpPr>
          <p:nvPr/>
        </p:nvSpPr>
        <p:spPr bwMode="auto">
          <a:xfrm>
            <a:off x="4325938" y="5157788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3" name="Oval 66"/>
          <p:cNvSpPr>
            <a:spLocks noChangeArrowheads="1"/>
          </p:cNvSpPr>
          <p:nvPr/>
        </p:nvSpPr>
        <p:spPr bwMode="auto">
          <a:xfrm>
            <a:off x="4705350" y="462597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4" name="Oval 67"/>
          <p:cNvSpPr>
            <a:spLocks noChangeArrowheads="1"/>
          </p:cNvSpPr>
          <p:nvPr/>
        </p:nvSpPr>
        <p:spPr bwMode="auto">
          <a:xfrm>
            <a:off x="4705350" y="462597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5" name="Oval 68"/>
          <p:cNvSpPr>
            <a:spLocks noChangeArrowheads="1"/>
          </p:cNvSpPr>
          <p:nvPr/>
        </p:nvSpPr>
        <p:spPr bwMode="auto">
          <a:xfrm>
            <a:off x="5075238" y="480536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6" name="Oval 69"/>
          <p:cNvSpPr>
            <a:spLocks noChangeArrowheads="1"/>
          </p:cNvSpPr>
          <p:nvPr/>
        </p:nvSpPr>
        <p:spPr bwMode="auto">
          <a:xfrm>
            <a:off x="5075238" y="480536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7" name="Oval 70"/>
          <p:cNvSpPr>
            <a:spLocks noChangeArrowheads="1"/>
          </p:cNvSpPr>
          <p:nvPr/>
        </p:nvSpPr>
        <p:spPr bwMode="auto">
          <a:xfrm>
            <a:off x="5456238" y="4435475"/>
            <a:ext cx="84137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8" name="Oval 71"/>
          <p:cNvSpPr>
            <a:spLocks noChangeArrowheads="1"/>
          </p:cNvSpPr>
          <p:nvPr/>
        </p:nvSpPr>
        <p:spPr bwMode="auto">
          <a:xfrm>
            <a:off x="5456238" y="4435475"/>
            <a:ext cx="84137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9" name="Oval 72"/>
          <p:cNvSpPr>
            <a:spLocks noChangeArrowheads="1"/>
          </p:cNvSpPr>
          <p:nvPr/>
        </p:nvSpPr>
        <p:spPr bwMode="auto">
          <a:xfrm>
            <a:off x="5835650" y="47863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0" name="Oval 73"/>
          <p:cNvSpPr>
            <a:spLocks noChangeArrowheads="1"/>
          </p:cNvSpPr>
          <p:nvPr/>
        </p:nvSpPr>
        <p:spPr bwMode="auto">
          <a:xfrm>
            <a:off x="5835650" y="47863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1" name="Oval 74"/>
          <p:cNvSpPr>
            <a:spLocks noChangeArrowheads="1"/>
          </p:cNvSpPr>
          <p:nvPr/>
        </p:nvSpPr>
        <p:spPr bwMode="auto">
          <a:xfrm>
            <a:off x="6205538" y="454977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2" name="Oval 75"/>
          <p:cNvSpPr>
            <a:spLocks noChangeArrowheads="1"/>
          </p:cNvSpPr>
          <p:nvPr/>
        </p:nvSpPr>
        <p:spPr bwMode="auto">
          <a:xfrm>
            <a:off x="6205538" y="454977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3" name="Oval 76"/>
          <p:cNvSpPr>
            <a:spLocks noChangeArrowheads="1"/>
          </p:cNvSpPr>
          <p:nvPr/>
        </p:nvSpPr>
        <p:spPr bwMode="auto">
          <a:xfrm>
            <a:off x="6584950" y="434022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4" name="Oval 77"/>
          <p:cNvSpPr>
            <a:spLocks noChangeArrowheads="1"/>
          </p:cNvSpPr>
          <p:nvPr/>
        </p:nvSpPr>
        <p:spPr bwMode="auto">
          <a:xfrm>
            <a:off x="6584950" y="434022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5" name="Oval 78"/>
          <p:cNvSpPr>
            <a:spLocks noChangeArrowheads="1"/>
          </p:cNvSpPr>
          <p:nvPr/>
        </p:nvSpPr>
        <p:spPr bwMode="auto">
          <a:xfrm>
            <a:off x="6964363" y="369252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6" name="Oval 79"/>
          <p:cNvSpPr>
            <a:spLocks noChangeArrowheads="1"/>
          </p:cNvSpPr>
          <p:nvPr/>
        </p:nvSpPr>
        <p:spPr bwMode="auto">
          <a:xfrm>
            <a:off x="6964363" y="369252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7" name="Oval 80"/>
          <p:cNvSpPr>
            <a:spLocks noChangeArrowheads="1"/>
          </p:cNvSpPr>
          <p:nvPr/>
        </p:nvSpPr>
        <p:spPr bwMode="auto">
          <a:xfrm>
            <a:off x="7335838" y="3949700"/>
            <a:ext cx="84137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8" name="Oval 81"/>
          <p:cNvSpPr>
            <a:spLocks noChangeArrowheads="1"/>
          </p:cNvSpPr>
          <p:nvPr/>
        </p:nvSpPr>
        <p:spPr bwMode="auto">
          <a:xfrm>
            <a:off x="7335838" y="3949700"/>
            <a:ext cx="84137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9" name="Oval 82"/>
          <p:cNvSpPr>
            <a:spLocks noChangeArrowheads="1"/>
          </p:cNvSpPr>
          <p:nvPr/>
        </p:nvSpPr>
        <p:spPr bwMode="auto">
          <a:xfrm>
            <a:off x="7715250" y="3797300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0" name="Oval 83"/>
          <p:cNvSpPr>
            <a:spLocks noChangeArrowheads="1"/>
          </p:cNvSpPr>
          <p:nvPr/>
        </p:nvSpPr>
        <p:spPr bwMode="auto">
          <a:xfrm>
            <a:off x="7715250" y="3797300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1" name="Oval 84"/>
          <p:cNvSpPr>
            <a:spLocks noChangeArrowheads="1"/>
          </p:cNvSpPr>
          <p:nvPr/>
        </p:nvSpPr>
        <p:spPr bwMode="auto">
          <a:xfrm>
            <a:off x="8094663" y="365442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2" name="Oval 85"/>
          <p:cNvSpPr>
            <a:spLocks noChangeArrowheads="1"/>
          </p:cNvSpPr>
          <p:nvPr/>
        </p:nvSpPr>
        <p:spPr bwMode="auto">
          <a:xfrm>
            <a:off x="8094663" y="365442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3" name="Oval 86"/>
          <p:cNvSpPr>
            <a:spLocks noChangeArrowheads="1"/>
          </p:cNvSpPr>
          <p:nvPr/>
        </p:nvSpPr>
        <p:spPr bwMode="auto">
          <a:xfrm>
            <a:off x="8474075" y="325437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4" name="Oval 87"/>
          <p:cNvSpPr>
            <a:spLocks noChangeArrowheads="1"/>
          </p:cNvSpPr>
          <p:nvPr/>
        </p:nvSpPr>
        <p:spPr bwMode="auto">
          <a:xfrm>
            <a:off x="8474075" y="325437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5" name="Freeform 88"/>
          <p:cNvSpPr>
            <a:spLocks/>
          </p:cNvSpPr>
          <p:nvPr/>
        </p:nvSpPr>
        <p:spPr bwMode="auto">
          <a:xfrm>
            <a:off x="1344613" y="1827213"/>
            <a:ext cx="4784725" cy="3721100"/>
          </a:xfrm>
          <a:custGeom>
            <a:avLst/>
            <a:gdLst>
              <a:gd name="T0" fmla="*/ 2147483647 w 3014"/>
              <a:gd name="T1" fmla="*/ 2147483647 h 2344"/>
              <a:gd name="T2" fmla="*/ 2147483647 w 3014"/>
              <a:gd name="T3" fmla="*/ 2147483647 h 2344"/>
              <a:gd name="T4" fmla="*/ 2147483647 w 3014"/>
              <a:gd name="T5" fmla="*/ 2147483647 h 2344"/>
              <a:gd name="T6" fmla="*/ 2147483647 w 3014"/>
              <a:gd name="T7" fmla="*/ 2147483647 h 2344"/>
              <a:gd name="T8" fmla="*/ 2147483647 w 3014"/>
              <a:gd name="T9" fmla="*/ 2147483647 h 2344"/>
              <a:gd name="T10" fmla="*/ 2147483647 w 3014"/>
              <a:gd name="T11" fmla="*/ 2147483647 h 2344"/>
              <a:gd name="T12" fmla="*/ 2147483647 w 3014"/>
              <a:gd name="T13" fmla="*/ 2147483647 h 2344"/>
              <a:gd name="T14" fmla="*/ 2147483647 w 3014"/>
              <a:gd name="T15" fmla="*/ 2147483647 h 2344"/>
              <a:gd name="T16" fmla="*/ 2147483647 w 3014"/>
              <a:gd name="T17" fmla="*/ 2147483647 h 2344"/>
              <a:gd name="T18" fmla="*/ 2147483647 w 3014"/>
              <a:gd name="T19" fmla="*/ 2147483647 h 2344"/>
              <a:gd name="T20" fmla="*/ 2147483647 w 3014"/>
              <a:gd name="T21" fmla="*/ 2147483647 h 2344"/>
              <a:gd name="T22" fmla="*/ 2147483647 w 3014"/>
              <a:gd name="T23" fmla="*/ 2147483647 h 2344"/>
              <a:gd name="T24" fmla="*/ 2147483647 w 3014"/>
              <a:gd name="T25" fmla="*/ 2147483647 h 2344"/>
              <a:gd name="T26" fmla="*/ 2147483647 w 3014"/>
              <a:gd name="T27" fmla="*/ 2147483647 h 2344"/>
              <a:gd name="T28" fmla="*/ 2147483647 w 3014"/>
              <a:gd name="T29" fmla="*/ 2147483647 h 2344"/>
              <a:gd name="T30" fmla="*/ 2147483647 w 3014"/>
              <a:gd name="T31" fmla="*/ 2147483647 h 2344"/>
              <a:gd name="T32" fmla="*/ 2147483647 w 3014"/>
              <a:gd name="T33" fmla="*/ 2147483647 h 2344"/>
              <a:gd name="T34" fmla="*/ 2147483647 w 3014"/>
              <a:gd name="T35" fmla="*/ 2147483647 h 2344"/>
              <a:gd name="T36" fmla="*/ 2147483647 w 3014"/>
              <a:gd name="T37" fmla="*/ 2147483647 h 2344"/>
              <a:gd name="T38" fmla="*/ 2147483647 w 3014"/>
              <a:gd name="T39" fmla="*/ 2147483647 h 2344"/>
              <a:gd name="T40" fmla="*/ 2147483647 w 3014"/>
              <a:gd name="T41" fmla="*/ 2147483647 h 2344"/>
              <a:gd name="T42" fmla="*/ 2147483647 w 3014"/>
              <a:gd name="T43" fmla="*/ 2147483647 h 2344"/>
              <a:gd name="T44" fmla="*/ 2147483647 w 3014"/>
              <a:gd name="T45" fmla="*/ 2147483647 h 2344"/>
              <a:gd name="T46" fmla="*/ 2147483647 w 3014"/>
              <a:gd name="T47" fmla="*/ 2147483647 h 2344"/>
              <a:gd name="T48" fmla="*/ 2147483647 w 3014"/>
              <a:gd name="T49" fmla="*/ 2147483647 h 2344"/>
              <a:gd name="T50" fmla="*/ 2147483647 w 3014"/>
              <a:gd name="T51" fmla="*/ 2147483647 h 2344"/>
              <a:gd name="T52" fmla="*/ 2147483647 w 3014"/>
              <a:gd name="T53" fmla="*/ 2147483647 h 2344"/>
              <a:gd name="T54" fmla="*/ 2147483647 w 3014"/>
              <a:gd name="T55" fmla="*/ 2147483647 h 2344"/>
              <a:gd name="T56" fmla="*/ 2147483647 w 3014"/>
              <a:gd name="T57" fmla="*/ 2147483647 h 2344"/>
              <a:gd name="T58" fmla="*/ 2147483647 w 3014"/>
              <a:gd name="T59" fmla="*/ 2147483647 h 2344"/>
              <a:gd name="T60" fmla="*/ 2147483647 w 3014"/>
              <a:gd name="T61" fmla="*/ 2147483647 h 2344"/>
              <a:gd name="T62" fmla="*/ 2147483647 w 3014"/>
              <a:gd name="T63" fmla="*/ 2147483647 h 2344"/>
              <a:gd name="T64" fmla="*/ 2147483647 w 3014"/>
              <a:gd name="T65" fmla="*/ 2147483647 h 2344"/>
              <a:gd name="T66" fmla="*/ 2147483647 w 3014"/>
              <a:gd name="T67" fmla="*/ 2147483647 h 2344"/>
              <a:gd name="T68" fmla="*/ 2147483647 w 3014"/>
              <a:gd name="T69" fmla="*/ 2147483647 h 2344"/>
              <a:gd name="T70" fmla="*/ 2147483647 w 3014"/>
              <a:gd name="T71" fmla="*/ 2147483647 h 2344"/>
              <a:gd name="T72" fmla="*/ 2147483647 w 3014"/>
              <a:gd name="T73" fmla="*/ 2147483647 h 2344"/>
              <a:gd name="T74" fmla="*/ 2147483647 w 3014"/>
              <a:gd name="T75" fmla="*/ 2147483647 h 2344"/>
              <a:gd name="T76" fmla="*/ 2147483647 w 3014"/>
              <a:gd name="T77" fmla="*/ 2147483647 h 2344"/>
              <a:gd name="T78" fmla="*/ 2147483647 w 3014"/>
              <a:gd name="T79" fmla="*/ 2147483647 h 2344"/>
              <a:gd name="T80" fmla="*/ 2147483647 w 3014"/>
              <a:gd name="T81" fmla="*/ 2147483647 h 2344"/>
              <a:gd name="T82" fmla="*/ 2147483647 w 3014"/>
              <a:gd name="T83" fmla="*/ 2147483647 h 234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3014"/>
              <a:gd name="T127" fmla="*/ 0 h 2344"/>
              <a:gd name="T128" fmla="*/ 3014 w 3014"/>
              <a:gd name="T129" fmla="*/ 2344 h 2344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3014" h="2344">
                <a:moveTo>
                  <a:pt x="0" y="1739"/>
                </a:moveTo>
                <a:lnTo>
                  <a:pt x="24" y="630"/>
                </a:lnTo>
                <a:lnTo>
                  <a:pt x="48" y="114"/>
                </a:lnTo>
                <a:lnTo>
                  <a:pt x="72" y="0"/>
                </a:lnTo>
                <a:lnTo>
                  <a:pt x="96" y="132"/>
                </a:lnTo>
                <a:lnTo>
                  <a:pt x="120" y="402"/>
                </a:lnTo>
                <a:lnTo>
                  <a:pt x="144" y="738"/>
                </a:lnTo>
                <a:lnTo>
                  <a:pt x="168" y="1085"/>
                </a:lnTo>
                <a:lnTo>
                  <a:pt x="192" y="1409"/>
                </a:lnTo>
                <a:lnTo>
                  <a:pt x="216" y="1691"/>
                </a:lnTo>
                <a:lnTo>
                  <a:pt x="240" y="1918"/>
                </a:lnTo>
                <a:lnTo>
                  <a:pt x="264" y="2098"/>
                </a:lnTo>
                <a:lnTo>
                  <a:pt x="287" y="2218"/>
                </a:lnTo>
                <a:lnTo>
                  <a:pt x="311" y="2296"/>
                </a:lnTo>
                <a:lnTo>
                  <a:pt x="335" y="2338"/>
                </a:lnTo>
                <a:lnTo>
                  <a:pt x="359" y="2344"/>
                </a:lnTo>
                <a:lnTo>
                  <a:pt x="383" y="2332"/>
                </a:lnTo>
                <a:lnTo>
                  <a:pt x="407" y="2302"/>
                </a:lnTo>
                <a:lnTo>
                  <a:pt x="431" y="2260"/>
                </a:lnTo>
                <a:lnTo>
                  <a:pt x="455" y="2218"/>
                </a:lnTo>
                <a:lnTo>
                  <a:pt x="479" y="2182"/>
                </a:lnTo>
                <a:lnTo>
                  <a:pt x="503" y="2146"/>
                </a:lnTo>
                <a:lnTo>
                  <a:pt x="527" y="2116"/>
                </a:lnTo>
                <a:lnTo>
                  <a:pt x="551" y="2092"/>
                </a:lnTo>
                <a:lnTo>
                  <a:pt x="569" y="2080"/>
                </a:lnTo>
                <a:lnTo>
                  <a:pt x="592" y="2080"/>
                </a:lnTo>
                <a:lnTo>
                  <a:pt x="616" y="2080"/>
                </a:lnTo>
                <a:lnTo>
                  <a:pt x="640" y="2098"/>
                </a:lnTo>
                <a:lnTo>
                  <a:pt x="664" y="2116"/>
                </a:lnTo>
                <a:lnTo>
                  <a:pt x="688" y="2134"/>
                </a:lnTo>
                <a:lnTo>
                  <a:pt x="712" y="2164"/>
                </a:lnTo>
                <a:lnTo>
                  <a:pt x="736" y="2188"/>
                </a:lnTo>
                <a:lnTo>
                  <a:pt x="760" y="2218"/>
                </a:lnTo>
                <a:lnTo>
                  <a:pt x="784" y="2242"/>
                </a:lnTo>
                <a:lnTo>
                  <a:pt x="808" y="2266"/>
                </a:lnTo>
                <a:lnTo>
                  <a:pt x="832" y="2284"/>
                </a:lnTo>
                <a:lnTo>
                  <a:pt x="856" y="2302"/>
                </a:lnTo>
                <a:lnTo>
                  <a:pt x="879" y="2320"/>
                </a:lnTo>
                <a:lnTo>
                  <a:pt x="903" y="2326"/>
                </a:lnTo>
                <a:lnTo>
                  <a:pt x="927" y="2332"/>
                </a:lnTo>
                <a:lnTo>
                  <a:pt x="951" y="2332"/>
                </a:lnTo>
                <a:lnTo>
                  <a:pt x="975" y="2326"/>
                </a:lnTo>
                <a:lnTo>
                  <a:pt x="999" y="2320"/>
                </a:lnTo>
                <a:lnTo>
                  <a:pt x="1023" y="2314"/>
                </a:lnTo>
                <a:lnTo>
                  <a:pt x="1047" y="2296"/>
                </a:lnTo>
                <a:lnTo>
                  <a:pt x="1071" y="2284"/>
                </a:lnTo>
                <a:lnTo>
                  <a:pt x="1095" y="2266"/>
                </a:lnTo>
                <a:lnTo>
                  <a:pt x="1119" y="2248"/>
                </a:lnTo>
                <a:lnTo>
                  <a:pt x="1143" y="2230"/>
                </a:lnTo>
                <a:lnTo>
                  <a:pt x="1166" y="2212"/>
                </a:lnTo>
                <a:lnTo>
                  <a:pt x="1190" y="2194"/>
                </a:lnTo>
                <a:lnTo>
                  <a:pt x="1214" y="2176"/>
                </a:lnTo>
                <a:lnTo>
                  <a:pt x="1238" y="2158"/>
                </a:lnTo>
                <a:lnTo>
                  <a:pt x="1262" y="2140"/>
                </a:lnTo>
                <a:lnTo>
                  <a:pt x="1286" y="2128"/>
                </a:lnTo>
                <a:lnTo>
                  <a:pt x="1310" y="2116"/>
                </a:lnTo>
                <a:lnTo>
                  <a:pt x="1334" y="2104"/>
                </a:lnTo>
                <a:lnTo>
                  <a:pt x="1352" y="2098"/>
                </a:lnTo>
                <a:lnTo>
                  <a:pt x="1376" y="2092"/>
                </a:lnTo>
                <a:lnTo>
                  <a:pt x="1400" y="2086"/>
                </a:lnTo>
                <a:lnTo>
                  <a:pt x="1424" y="2080"/>
                </a:lnTo>
                <a:lnTo>
                  <a:pt x="1448" y="2074"/>
                </a:lnTo>
                <a:lnTo>
                  <a:pt x="1471" y="2074"/>
                </a:lnTo>
                <a:lnTo>
                  <a:pt x="1495" y="2068"/>
                </a:lnTo>
                <a:lnTo>
                  <a:pt x="1519" y="2068"/>
                </a:lnTo>
                <a:lnTo>
                  <a:pt x="1543" y="2068"/>
                </a:lnTo>
                <a:lnTo>
                  <a:pt x="1567" y="2062"/>
                </a:lnTo>
                <a:lnTo>
                  <a:pt x="1591" y="2062"/>
                </a:lnTo>
                <a:lnTo>
                  <a:pt x="1615" y="2056"/>
                </a:lnTo>
                <a:lnTo>
                  <a:pt x="1639" y="2056"/>
                </a:lnTo>
                <a:lnTo>
                  <a:pt x="1663" y="2050"/>
                </a:lnTo>
                <a:lnTo>
                  <a:pt x="1687" y="2044"/>
                </a:lnTo>
                <a:lnTo>
                  <a:pt x="1711" y="2038"/>
                </a:lnTo>
                <a:lnTo>
                  <a:pt x="1735" y="2032"/>
                </a:lnTo>
                <a:lnTo>
                  <a:pt x="1758" y="2020"/>
                </a:lnTo>
                <a:lnTo>
                  <a:pt x="1782" y="2014"/>
                </a:lnTo>
                <a:lnTo>
                  <a:pt x="1806" y="2002"/>
                </a:lnTo>
                <a:lnTo>
                  <a:pt x="1830" y="1990"/>
                </a:lnTo>
                <a:lnTo>
                  <a:pt x="1854" y="1978"/>
                </a:lnTo>
                <a:lnTo>
                  <a:pt x="1878" y="1966"/>
                </a:lnTo>
                <a:lnTo>
                  <a:pt x="1902" y="1948"/>
                </a:lnTo>
                <a:lnTo>
                  <a:pt x="1926" y="1936"/>
                </a:lnTo>
                <a:lnTo>
                  <a:pt x="1950" y="1924"/>
                </a:lnTo>
                <a:lnTo>
                  <a:pt x="1974" y="1906"/>
                </a:lnTo>
                <a:lnTo>
                  <a:pt x="1998" y="1894"/>
                </a:lnTo>
                <a:lnTo>
                  <a:pt x="2022" y="1876"/>
                </a:lnTo>
                <a:lnTo>
                  <a:pt x="2045" y="1864"/>
                </a:lnTo>
                <a:lnTo>
                  <a:pt x="2069" y="1852"/>
                </a:lnTo>
                <a:lnTo>
                  <a:pt x="2093" y="1841"/>
                </a:lnTo>
                <a:lnTo>
                  <a:pt x="2117" y="1829"/>
                </a:lnTo>
                <a:lnTo>
                  <a:pt x="2141" y="1817"/>
                </a:lnTo>
                <a:lnTo>
                  <a:pt x="2159" y="1805"/>
                </a:lnTo>
                <a:lnTo>
                  <a:pt x="2183" y="1793"/>
                </a:lnTo>
                <a:lnTo>
                  <a:pt x="2207" y="1787"/>
                </a:lnTo>
                <a:lnTo>
                  <a:pt x="2231" y="1781"/>
                </a:lnTo>
                <a:lnTo>
                  <a:pt x="2255" y="1769"/>
                </a:lnTo>
                <a:lnTo>
                  <a:pt x="2279" y="1763"/>
                </a:lnTo>
                <a:lnTo>
                  <a:pt x="2303" y="1757"/>
                </a:lnTo>
                <a:lnTo>
                  <a:pt x="2326" y="1757"/>
                </a:lnTo>
                <a:lnTo>
                  <a:pt x="2350" y="1751"/>
                </a:lnTo>
                <a:lnTo>
                  <a:pt x="2374" y="1751"/>
                </a:lnTo>
                <a:lnTo>
                  <a:pt x="2398" y="1745"/>
                </a:lnTo>
                <a:lnTo>
                  <a:pt x="2422" y="1745"/>
                </a:lnTo>
                <a:lnTo>
                  <a:pt x="2446" y="1745"/>
                </a:lnTo>
                <a:lnTo>
                  <a:pt x="2470" y="1745"/>
                </a:lnTo>
                <a:lnTo>
                  <a:pt x="2494" y="1745"/>
                </a:lnTo>
                <a:lnTo>
                  <a:pt x="2518" y="1745"/>
                </a:lnTo>
                <a:lnTo>
                  <a:pt x="2542" y="1751"/>
                </a:lnTo>
                <a:lnTo>
                  <a:pt x="2566" y="1751"/>
                </a:lnTo>
                <a:lnTo>
                  <a:pt x="2590" y="1757"/>
                </a:lnTo>
                <a:lnTo>
                  <a:pt x="2614" y="1757"/>
                </a:lnTo>
                <a:lnTo>
                  <a:pt x="2637" y="1763"/>
                </a:lnTo>
                <a:lnTo>
                  <a:pt x="2661" y="1769"/>
                </a:lnTo>
                <a:lnTo>
                  <a:pt x="2685" y="1775"/>
                </a:lnTo>
                <a:lnTo>
                  <a:pt x="2709" y="1781"/>
                </a:lnTo>
                <a:lnTo>
                  <a:pt x="2733" y="1787"/>
                </a:lnTo>
                <a:lnTo>
                  <a:pt x="2757" y="1793"/>
                </a:lnTo>
                <a:lnTo>
                  <a:pt x="2781" y="1799"/>
                </a:lnTo>
                <a:lnTo>
                  <a:pt x="2805" y="1805"/>
                </a:lnTo>
                <a:lnTo>
                  <a:pt x="2829" y="1811"/>
                </a:lnTo>
                <a:lnTo>
                  <a:pt x="2853" y="1817"/>
                </a:lnTo>
                <a:lnTo>
                  <a:pt x="2877" y="1823"/>
                </a:lnTo>
                <a:lnTo>
                  <a:pt x="2901" y="1829"/>
                </a:lnTo>
                <a:lnTo>
                  <a:pt x="2924" y="1829"/>
                </a:lnTo>
                <a:lnTo>
                  <a:pt x="2942" y="1835"/>
                </a:lnTo>
                <a:lnTo>
                  <a:pt x="2966" y="1835"/>
                </a:lnTo>
                <a:lnTo>
                  <a:pt x="2990" y="1835"/>
                </a:lnTo>
                <a:lnTo>
                  <a:pt x="3014" y="1829"/>
                </a:lnTo>
              </a:path>
            </a:pathLst>
          </a:cu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6" name="Freeform 89"/>
          <p:cNvSpPr>
            <a:spLocks/>
          </p:cNvSpPr>
          <p:nvPr/>
        </p:nvSpPr>
        <p:spPr bwMode="auto">
          <a:xfrm>
            <a:off x="6129338" y="3292475"/>
            <a:ext cx="2382837" cy="2894013"/>
          </a:xfrm>
          <a:custGeom>
            <a:avLst/>
            <a:gdLst>
              <a:gd name="T0" fmla="*/ 2147483647 w 1501"/>
              <a:gd name="T1" fmla="*/ 2147483647 h 1823"/>
              <a:gd name="T2" fmla="*/ 2147483647 w 1501"/>
              <a:gd name="T3" fmla="*/ 2147483647 h 1823"/>
              <a:gd name="T4" fmla="*/ 2147483647 w 1501"/>
              <a:gd name="T5" fmla="*/ 2147483647 h 1823"/>
              <a:gd name="T6" fmla="*/ 2147483647 w 1501"/>
              <a:gd name="T7" fmla="*/ 2147483647 h 1823"/>
              <a:gd name="T8" fmla="*/ 2147483647 w 1501"/>
              <a:gd name="T9" fmla="*/ 2147483647 h 1823"/>
              <a:gd name="T10" fmla="*/ 2147483647 w 1501"/>
              <a:gd name="T11" fmla="*/ 2147483647 h 1823"/>
              <a:gd name="T12" fmla="*/ 2147483647 w 1501"/>
              <a:gd name="T13" fmla="*/ 2147483647 h 1823"/>
              <a:gd name="T14" fmla="*/ 2147483647 w 1501"/>
              <a:gd name="T15" fmla="*/ 2147483647 h 1823"/>
              <a:gd name="T16" fmla="*/ 2147483647 w 1501"/>
              <a:gd name="T17" fmla="*/ 2147483647 h 1823"/>
              <a:gd name="T18" fmla="*/ 2147483647 w 1501"/>
              <a:gd name="T19" fmla="*/ 2147483647 h 1823"/>
              <a:gd name="T20" fmla="*/ 2147483647 w 1501"/>
              <a:gd name="T21" fmla="*/ 2147483647 h 1823"/>
              <a:gd name="T22" fmla="*/ 2147483647 w 1501"/>
              <a:gd name="T23" fmla="*/ 2147483647 h 1823"/>
              <a:gd name="T24" fmla="*/ 2147483647 w 1501"/>
              <a:gd name="T25" fmla="*/ 2147483647 h 1823"/>
              <a:gd name="T26" fmla="*/ 2147483647 w 1501"/>
              <a:gd name="T27" fmla="*/ 2147483647 h 1823"/>
              <a:gd name="T28" fmla="*/ 2147483647 w 1501"/>
              <a:gd name="T29" fmla="*/ 2147483647 h 1823"/>
              <a:gd name="T30" fmla="*/ 2147483647 w 1501"/>
              <a:gd name="T31" fmla="*/ 2147483647 h 1823"/>
              <a:gd name="T32" fmla="*/ 2147483647 w 1501"/>
              <a:gd name="T33" fmla="*/ 2147483647 h 1823"/>
              <a:gd name="T34" fmla="*/ 2147483647 w 1501"/>
              <a:gd name="T35" fmla="*/ 2147483647 h 1823"/>
              <a:gd name="T36" fmla="*/ 2147483647 w 1501"/>
              <a:gd name="T37" fmla="*/ 2147483647 h 1823"/>
              <a:gd name="T38" fmla="*/ 2147483647 w 1501"/>
              <a:gd name="T39" fmla="*/ 2147483647 h 1823"/>
              <a:gd name="T40" fmla="*/ 2147483647 w 1501"/>
              <a:gd name="T41" fmla="*/ 2147483647 h 1823"/>
              <a:gd name="T42" fmla="*/ 2147483647 w 1501"/>
              <a:gd name="T43" fmla="*/ 2147483647 h 1823"/>
              <a:gd name="T44" fmla="*/ 2147483647 w 1501"/>
              <a:gd name="T45" fmla="*/ 2147483647 h 1823"/>
              <a:gd name="T46" fmla="*/ 2147483647 w 1501"/>
              <a:gd name="T47" fmla="*/ 2147483647 h 1823"/>
              <a:gd name="T48" fmla="*/ 2147483647 w 1501"/>
              <a:gd name="T49" fmla="*/ 2147483647 h 1823"/>
              <a:gd name="T50" fmla="*/ 2147483647 w 1501"/>
              <a:gd name="T51" fmla="*/ 2147483647 h 1823"/>
              <a:gd name="T52" fmla="*/ 2147483647 w 1501"/>
              <a:gd name="T53" fmla="*/ 2147483647 h 1823"/>
              <a:gd name="T54" fmla="*/ 2147483647 w 1501"/>
              <a:gd name="T55" fmla="*/ 2147483647 h 1823"/>
              <a:gd name="T56" fmla="*/ 2147483647 w 1501"/>
              <a:gd name="T57" fmla="*/ 2147483647 h 1823"/>
              <a:gd name="T58" fmla="*/ 2147483647 w 1501"/>
              <a:gd name="T59" fmla="*/ 2147483647 h 1823"/>
              <a:gd name="T60" fmla="*/ 2147483647 w 1501"/>
              <a:gd name="T61" fmla="*/ 2147483647 h 1823"/>
              <a:gd name="T62" fmla="*/ 2147483647 w 1501"/>
              <a:gd name="T63" fmla="*/ 0 h 182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501"/>
              <a:gd name="T97" fmla="*/ 0 h 1823"/>
              <a:gd name="T98" fmla="*/ 1501 w 1501"/>
              <a:gd name="T99" fmla="*/ 1823 h 182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501" h="1823">
                <a:moveTo>
                  <a:pt x="0" y="906"/>
                </a:moveTo>
                <a:lnTo>
                  <a:pt x="24" y="900"/>
                </a:lnTo>
                <a:lnTo>
                  <a:pt x="48" y="894"/>
                </a:lnTo>
                <a:lnTo>
                  <a:pt x="72" y="888"/>
                </a:lnTo>
                <a:lnTo>
                  <a:pt x="96" y="870"/>
                </a:lnTo>
                <a:lnTo>
                  <a:pt x="120" y="858"/>
                </a:lnTo>
                <a:lnTo>
                  <a:pt x="144" y="840"/>
                </a:lnTo>
                <a:lnTo>
                  <a:pt x="168" y="816"/>
                </a:lnTo>
                <a:lnTo>
                  <a:pt x="191" y="792"/>
                </a:lnTo>
                <a:lnTo>
                  <a:pt x="215" y="762"/>
                </a:lnTo>
                <a:lnTo>
                  <a:pt x="239" y="732"/>
                </a:lnTo>
                <a:lnTo>
                  <a:pt x="263" y="696"/>
                </a:lnTo>
                <a:lnTo>
                  <a:pt x="287" y="666"/>
                </a:lnTo>
                <a:lnTo>
                  <a:pt x="311" y="624"/>
                </a:lnTo>
                <a:lnTo>
                  <a:pt x="335" y="588"/>
                </a:lnTo>
                <a:lnTo>
                  <a:pt x="359" y="552"/>
                </a:lnTo>
                <a:lnTo>
                  <a:pt x="383" y="510"/>
                </a:lnTo>
                <a:lnTo>
                  <a:pt x="407" y="474"/>
                </a:lnTo>
                <a:lnTo>
                  <a:pt x="431" y="438"/>
                </a:lnTo>
                <a:lnTo>
                  <a:pt x="455" y="408"/>
                </a:lnTo>
                <a:lnTo>
                  <a:pt x="478" y="378"/>
                </a:lnTo>
                <a:lnTo>
                  <a:pt x="502" y="348"/>
                </a:lnTo>
                <a:lnTo>
                  <a:pt x="526" y="330"/>
                </a:lnTo>
                <a:lnTo>
                  <a:pt x="550" y="312"/>
                </a:lnTo>
                <a:lnTo>
                  <a:pt x="574" y="300"/>
                </a:lnTo>
                <a:lnTo>
                  <a:pt x="598" y="294"/>
                </a:lnTo>
                <a:lnTo>
                  <a:pt x="622" y="294"/>
                </a:lnTo>
                <a:lnTo>
                  <a:pt x="646" y="300"/>
                </a:lnTo>
                <a:lnTo>
                  <a:pt x="670" y="312"/>
                </a:lnTo>
                <a:lnTo>
                  <a:pt x="694" y="330"/>
                </a:lnTo>
                <a:lnTo>
                  <a:pt x="712" y="348"/>
                </a:lnTo>
                <a:lnTo>
                  <a:pt x="736" y="372"/>
                </a:lnTo>
                <a:lnTo>
                  <a:pt x="760" y="396"/>
                </a:lnTo>
                <a:lnTo>
                  <a:pt x="783" y="426"/>
                </a:lnTo>
                <a:lnTo>
                  <a:pt x="807" y="450"/>
                </a:lnTo>
                <a:lnTo>
                  <a:pt x="831" y="468"/>
                </a:lnTo>
                <a:lnTo>
                  <a:pt x="855" y="486"/>
                </a:lnTo>
                <a:lnTo>
                  <a:pt x="879" y="498"/>
                </a:lnTo>
                <a:lnTo>
                  <a:pt x="903" y="498"/>
                </a:lnTo>
                <a:lnTo>
                  <a:pt x="927" y="492"/>
                </a:lnTo>
                <a:lnTo>
                  <a:pt x="951" y="468"/>
                </a:lnTo>
                <a:lnTo>
                  <a:pt x="975" y="438"/>
                </a:lnTo>
                <a:lnTo>
                  <a:pt x="999" y="396"/>
                </a:lnTo>
                <a:lnTo>
                  <a:pt x="1023" y="348"/>
                </a:lnTo>
                <a:lnTo>
                  <a:pt x="1047" y="288"/>
                </a:lnTo>
                <a:lnTo>
                  <a:pt x="1070" y="222"/>
                </a:lnTo>
                <a:lnTo>
                  <a:pt x="1094" y="156"/>
                </a:lnTo>
                <a:lnTo>
                  <a:pt x="1118" y="96"/>
                </a:lnTo>
                <a:lnTo>
                  <a:pt x="1142" y="48"/>
                </a:lnTo>
                <a:lnTo>
                  <a:pt x="1166" y="18"/>
                </a:lnTo>
                <a:lnTo>
                  <a:pt x="1190" y="18"/>
                </a:lnTo>
                <a:lnTo>
                  <a:pt x="1214" y="48"/>
                </a:lnTo>
                <a:lnTo>
                  <a:pt x="1238" y="126"/>
                </a:lnTo>
                <a:lnTo>
                  <a:pt x="1262" y="246"/>
                </a:lnTo>
                <a:lnTo>
                  <a:pt x="1286" y="426"/>
                </a:lnTo>
                <a:lnTo>
                  <a:pt x="1310" y="654"/>
                </a:lnTo>
                <a:lnTo>
                  <a:pt x="1334" y="929"/>
                </a:lnTo>
                <a:lnTo>
                  <a:pt x="1357" y="1223"/>
                </a:lnTo>
                <a:lnTo>
                  <a:pt x="1381" y="1505"/>
                </a:lnTo>
                <a:lnTo>
                  <a:pt x="1405" y="1733"/>
                </a:lnTo>
                <a:lnTo>
                  <a:pt x="1429" y="1823"/>
                </a:lnTo>
                <a:lnTo>
                  <a:pt x="1453" y="1667"/>
                </a:lnTo>
                <a:lnTo>
                  <a:pt x="1477" y="1127"/>
                </a:lnTo>
                <a:lnTo>
                  <a:pt x="1501" y="0"/>
                </a:lnTo>
              </a:path>
            </a:pathLst>
          </a:cu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8" name="Text Box 91"/>
          <p:cNvSpPr txBox="1">
            <a:spLocks noChangeArrowheads="1"/>
          </p:cNvSpPr>
          <p:nvPr/>
        </p:nvSpPr>
        <p:spPr bwMode="auto">
          <a:xfrm>
            <a:off x="1747678" y="2343150"/>
            <a:ext cx="2929257" cy="46166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rgbClr val="3333FF"/>
                </a:solidFill>
                <a:latin typeface="Calibri"/>
                <a:cs typeface="Calibri"/>
              </a:rPr>
              <a:t>Degree 15 polynomial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Overfitting</a:t>
            </a:r>
            <a:endParaRPr lang="en-US" dirty="0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15400" y="1800531"/>
            <a:ext cx="3057525" cy="45713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332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15" grpId="0" animBg="1"/>
      <p:bldP spid="22616" grpId="0" animBg="1"/>
      <p:bldP spid="226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Overfitting</a:t>
            </a:r>
          </a:p>
        </p:txBody>
      </p:sp>
      <p:grpSp>
        <p:nvGrpSpPr>
          <p:cNvPr id="23556" name="Group 4"/>
          <p:cNvGrpSpPr>
            <a:grpSpLocks/>
          </p:cNvGrpSpPr>
          <p:nvPr/>
        </p:nvGrpSpPr>
        <p:grpSpPr bwMode="auto">
          <a:xfrm>
            <a:off x="3462129" y="2667000"/>
            <a:ext cx="2438400" cy="2438400"/>
            <a:chOff x="3168" y="1584"/>
            <a:chExt cx="1536" cy="1536"/>
          </a:xfrm>
        </p:grpSpPr>
        <p:sp>
          <p:nvSpPr>
            <p:cNvPr id="23586" name="Rectangle 5"/>
            <p:cNvSpPr>
              <a:spLocks noChangeArrowheads="1"/>
            </p:cNvSpPr>
            <p:nvPr/>
          </p:nvSpPr>
          <p:spPr bwMode="auto">
            <a:xfrm>
              <a:off x="316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7" name="Rectangle 6"/>
            <p:cNvSpPr>
              <a:spLocks noChangeArrowheads="1"/>
            </p:cNvSpPr>
            <p:nvPr/>
          </p:nvSpPr>
          <p:spPr bwMode="auto">
            <a:xfrm>
              <a:off x="336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8" name="Rectangle 7"/>
            <p:cNvSpPr>
              <a:spLocks noChangeArrowheads="1"/>
            </p:cNvSpPr>
            <p:nvPr/>
          </p:nvSpPr>
          <p:spPr bwMode="auto">
            <a:xfrm>
              <a:off x="3168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9" name="Rectangle 8"/>
            <p:cNvSpPr>
              <a:spLocks noChangeArrowheads="1"/>
            </p:cNvSpPr>
            <p:nvPr/>
          </p:nvSpPr>
          <p:spPr bwMode="auto">
            <a:xfrm>
              <a:off x="3360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0" name="Rectangle 9"/>
            <p:cNvSpPr>
              <a:spLocks noChangeArrowheads="1"/>
            </p:cNvSpPr>
            <p:nvPr/>
          </p:nvSpPr>
          <p:spPr bwMode="auto">
            <a:xfrm>
              <a:off x="3552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1" name="Rectangle 10"/>
            <p:cNvSpPr>
              <a:spLocks noChangeArrowheads="1"/>
            </p:cNvSpPr>
            <p:nvPr/>
          </p:nvSpPr>
          <p:spPr bwMode="auto">
            <a:xfrm>
              <a:off x="3744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2" name="Rectangle 11"/>
            <p:cNvSpPr>
              <a:spLocks noChangeArrowheads="1"/>
            </p:cNvSpPr>
            <p:nvPr/>
          </p:nvSpPr>
          <p:spPr bwMode="auto">
            <a:xfrm>
              <a:off x="355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3" name="Rectangle 12"/>
            <p:cNvSpPr>
              <a:spLocks noChangeArrowheads="1"/>
            </p:cNvSpPr>
            <p:nvPr/>
          </p:nvSpPr>
          <p:spPr bwMode="auto">
            <a:xfrm>
              <a:off x="3744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4" name="Rectangle 13"/>
            <p:cNvSpPr>
              <a:spLocks noChangeArrowheads="1"/>
            </p:cNvSpPr>
            <p:nvPr/>
          </p:nvSpPr>
          <p:spPr bwMode="auto">
            <a:xfrm>
              <a:off x="316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5" name="Rectangle 14"/>
            <p:cNvSpPr>
              <a:spLocks noChangeArrowheads="1"/>
            </p:cNvSpPr>
            <p:nvPr/>
          </p:nvSpPr>
          <p:spPr bwMode="auto">
            <a:xfrm>
              <a:off x="336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6" name="Rectangle 15"/>
            <p:cNvSpPr>
              <a:spLocks noChangeArrowheads="1"/>
            </p:cNvSpPr>
            <p:nvPr/>
          </p:nvSpPr>
          <p:spPr bwMode="auto">
            <a:xfrm>
              <a:off x="316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7" name="Rectangle 16"/>
            <p:cNvSpPr>
              <a:spLocks noChangeArrowheads="1"/>
            </p:cNvSpPr>
            <p:nvPr/>
          </p:nvSpPr>
          <p:spPr bwMode="auto">
            <a:xfrm>
              <a:off x="336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8" name="Rectangle 17"/>
            <p:cNvSpPr>
              <a:spLocks noChangeArrowheads="1"/>
            </p:cNvSpPr>
            <p:nvPr/>
          </p:nvSpPr>
          <p:spPr bwMode="auto">
            <a:xfrm>
              <a:off x="355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9" name="Rectangle 18"/>
            <p:cNvSpPr>
              <a:spLocks noChangeArrowheads="1"/>
            </p:cNvSpPr>
            <p:nvPr/>
          </p:nvSpPr>
          <p:spPr bwMode="auto">
            <a:xfrm>
              <a:off x="3744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0" name="Rectangle 19"/>
            <p:cNvSpPr>
              <a:spLocks noChangeArrowheads="1"/>
            </p:cNvSpPr>
            <p:nvPr/>
          </p:nvSpPr>
          <p:spPr bwMode="auto">
            <a:xfrm>
              <a:off x="355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1" name="Rectangle 20"/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2" name="Rectangle 21"/>
            <p:cNvSpPr>
              <a:spLocks noChangeArrowheads="1"/>
            </p:cNvSpPr>
            <p:nvPr/>
          </p:nvSpPr>
          <p:spPr bwMode="auto">
            <a:xfrm>
              <a:off x="3936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3" name="Rectangle 22"/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4" name="Rectangle 23"/>
            <p:cNvSpPr>
              <a:spLocks noChangeArrowheads="1"/>
            </p:cNvSpPr>
            <p:nvPr/>
          </p:nvSpPr>
          <p:spPr bwMode="auto">
            <a:xfrm>
              <a:off x="3936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5" name="Rectangle 24"/>
            <p:cNvSpPr>
              <a:spLocks noChangeArrowheads="1"/>
            </p:cNvSpPr>
            <p:nvPr/>
          </p:nvSpPr>
          <p:spPr bwMode="auto">
            <a:xfrm>
              <a:off x="4128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6" name="Rectangle 25"/>
            <p:cNvSpPr>
              <a:spLocks noChangeArrowheads="1"/>
            </p:cNvSpPr>
            <p:nvPr/>
          </p:nvSpPr>
          <p:spPr bwMode="auto">
            <a:xfrm>
              <a:off x="432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7" name="Rectangle 26"/>
            <p:cNvSpPr>
              <a:spLocks noChangeArrowheads="1"/>
            </p:cNvSpPr>
            <p:nvPr/>
          </p:nvSpPr>
          <p:spPr bwMode="auto">
            <a:xfrm>
              <a:off x="4512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8" name="Rectangle 27"/>
            <p:cNvSpPr>
              <a:spLocks noChangeArrowheads="1"/>
            </p:cNvSpPr>
            <p:nvPr/>
          </p:nvSpPr>
          <p:spPr bwMode="auto">
            <a:xfrm>
              <a:off x="4320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9" name="Rectangle 28"/>
            <p:cNvSpPr>
              <a:spLocks noChangeArrowheads="1"/>
            </p:cNvSpPr>
            <p:nvPr/>
          </p:nvSpPr>
          <p:spPr bwMode="auto">
            <a:xfrm>
              <a:off x="45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0" name="Rectangle 29"/>
            <p:cNvSpPr>
              <a:spLocks noChangeArrowheads="1"/>
            </p:cNvSpPr>
            <p:nvPr/>
          </p:nvSpPr>
          <p:spPr bwMode="auto">
            <a:xfrm>
              <a:off x="3936" y="196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1" name="Rectangle 30"/>
            <p:cNvSpPr>
              <a:spLocks noChangeArrowheads="1"/>
            </p:cNvSpPr>
            <p:nvPr/>
          </p:nvSpPr>
          <p:spPr bwMode="auto">
            <a:xfrm>
              <a:off x="412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2" name="Rectangle 31"/>
            <p:cNvSpPr>
              <a:spLocks noChangeArrowheads="1"/>
            </p:cNvSpPr>
            <p:nvPr/>
          </p:nvSpPr>
          <p:spPr bwMode="auto">
            <a:xfrm>
              <a:off x="3936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3" name="Rectangle 32"/>
            <p:cNvSpPr>
              <a:spLocks noChangeArrowheads="1"/>
            </p:cNvSpPr>
            <p:nvPr/>
          </p:nvSpPr>
          <p:spPr bwMode="auto">
            <a:xfrm>
              <a:off x="412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4" name="Rectangle 33"/>
            <p:cNvSpPr>
              <a:spLocks noChangeArrowheads="1"/>
            </p:cNvSpPr>
            <p:nvPr/>
          </p:nvSpPr>
          <p:spPr bwMode="auto">
            <a:xfrm>
              <a:off x="432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5" name="Rectangle 34"/>
            <p:cNvSpPr>
              <a:spLocks noChangeArrowheads="1"/>
            </p:cNvSpPr>
            <p:nvPr/>
          </p:nvSpPr>
          <p:spPr bwMode="auto">
            <a:xfrm>
              <a:off x="451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6" name="Rectangle 35"/>
            <p:cNvSpPr>
              <a:spLocks noChangeArrowheads="1"/>
            </p:cNvSpPr>
            <p:nvPr/>
          </p:nvSpPr>
          <p:spPr bwMode="auto">
            <a:xfrm>
              <a:off x="432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7" name="Rectangle 36"/>
            <p:cNvSpPr>
              <a:spLocks noChangeArrowheads="1"/>
            </p:cNvSpPr>
            <p:nvPr/>
          </p:nvSpPr>
          <p:spPr bwMode="auto">
            <a:xfrm>
              <a:off x="451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8" name="Rectangle 37"/>
            <p:cNvSpPr>
              <a:spLocks noChangeArrowheads="1"/>
            </p:cNvSpPr>
            <p:nvPr/>
          </p:nvSpPr>
          <p:spPr bwMode="auto">
            <a:xfrm>
              <a:off x="316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9" name="Rectangle 38"/>
            <p:cNvSpPr>
              <a:spLocks noChangeArrowheads="1"/>
            </p:cNvSpPr>
            <p:nvPr/>
          </p:nvSpPr>
          <p:spPr bwMode="auto">
            <a:xfrm>
              <a:off x="336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0" name="Rectangle 39"/>
            <p:cNvSpPr>
              <a:spLocks noChangeArrowheads="1"/>
            </p:cNvSpPr>
            <p:nvPr/>
          </p:nvSpPr>
          <p:spPr bwMode="auto">
            <a:xfrm>
              <a:off x="3168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1" name="Rectangle 40"/>
            <p:cNvSpPr>
              <a:spLocks noChangeArrowheads="1"/>
            </p:cNvSpPr>
            <p:nvPr/>
          </p:nvSpPr>
          <p:spPr bwMode="auto">
            <a:xfrm>
              <a:off x="336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2" name="Rectangle 41"/>
            <p:cNvSpPr>
              <a:spLocks noChangeArrowheads="1"/>
            </p:cNvSpPr>
            <p:nvPr/>
          </p:nvSpPr>
          <p:spPr bwMode="auto">
            <a:xfrm>
              <a:off x="355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3" name="Rectangle 42"/>
            <p:cNvSpPr>
              <a:spLocks noChangeArrowheads="1"/>
            </p:cNvSpPr>
            <p:nvPr/>
          </p:nvSpPr>
          <p:spPr bwMode="auto">
            <a:xfrm>
              <a:off x="3744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4" name="Rectangle 43"/>
            <p:cNvSpPr>
              <a:spLocks noChangeArrowheads="1"/>
            </p:cNvSpPr>
            <p:nvPr/>
          </p:nvSpPr>
          <p:spPr bwMode="auto">
            <a:xfrm>
              <a:off x="355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5" name="Rectangle 44"/>
            <p:cNvSpPr>
              <a:spLocks noChangeArrowheads="1"/>
            </p:cNvSpPr>
            <p:nvPr/>
          </p:nvSpPr>
          <p:spPr bwMode="auto">
            <a:xfrm>
              <a:off x="3744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6" name="Rectangle 45"/>
            <p:cNvSpPr>
              <a:spLocks noChangeArrowheads="1"/>
            </p:cNvSpPr>
            <p:nvPr/>
          </p:nvSpPr>
          <p:spPr bwMode="auto">
            <a:xfrm>
              <a:off x="3168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7" name="Rectangle 46"/>
            <p:cNvSpPr>
              <a:spLocks noChangeArrowheads="1"/>
            </p:cNvSpPr>
            <p:nvPr/>
          </p:nvSpPr>
          <p:spPr bwMode="auto">
            <a:xfrm>
              <a:off x="3360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8" name="Rectangle 47"/>
            <p:cNvSpPr>
              <a:spLocks noChangeArrowheads="1"/>
            </p:cNvSpPr>
            <p:nvPr/>
          </p:nvSpPr>
          <p:spPr bwMode="auto">
            <a:xfrm>
              <a:off x="316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9" name="Rectangle 48"/>
            <p:cNvSpPr>
              <a:spLocks noChangeArrowheads="1"/>
            </p:cNvSpPr>
            <p:nvPr/>
          </p:nvSpPr>
          <p:spPr bwMode="auto">
            <a:xfrm>
              <a:off x="336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0" name="Rectangle 49"/>
            <p:cNvSpPr>
              <a:spLocks noChangeArrowheads="1"/>
            </p:cNvSpPr>
            <p:nvPr/>
          </p:nvSpPr>
          <p:spPr bwMode="auto">
            <a:xfrm>
              <a:off x="355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1" name="Rectangle 50"/>
            <p:cNvSpPr>
              <a:spLocks noChangeArrowheads="1"/>
            </p:cNvSpPr>
            <p:nvPr/>
          </p:nvSpPr>
          <p:spPr bwMode="auto">
            <a:xfrm>
              <a:off x="3744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2" name="Rectangle 51"/>
            <p:cNvSpPr>
              <a:spLocks noChangeArrowheads="1"/>
            </p:cNvSpPr>
            <p:nvPr/>
          </p:nvSpPr>
          <p:spPr bwMode="auto">
            <a:xfrm>
              <a:off x="3552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3" name="Rectangle 52"/>
            <p:cNvSpPr>
              <a:spLocks noChangeArrowheads="1"/>
            </p:cNvSpPr>
            <p:nvPr/>
          </p:nvSpPr>
          <p:spPr bwMode="auto">
            <a:xfrm>
              <a:off x="3744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4" name="Rectangle 53"/>
            <p:cNvSpPr>
              <a:spLocks noChangeArrowheads="1"/>
            </p:cNvSpPr>
            <p:nvPr/>
          </p:nvSpPr>
          <p:spPr bwMode="auto">
            <a:xfrm>
              <a:off x="3936" y="2352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5" name="Rectangle 54"/>
            <p:cNvSpPr>
              <a:spLocks noChangeArrowheads="1"/>
            </p:cNvSpPr>
            <p:nvPr/>
          </p:nvSpPr>
          <p:spPr bwMode="auto">
            <a:xfrm>
              <a:off x="412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6" name="Rectangle 55"/>
            <p:cNvSpPr>
              <a:spLocks noChangeArrowheads="1"/>
            </p:cNvSpPr>
            <p:nvPr/>
          </p:nvSpPr>
          <p:spPr bwMode="auto">
            <a:xfrm>
              <a:off x="3936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7" name="Rectangle 56"/>
            <p:cNvSpPr>
              <a:spLocks noChangeArrowheads="1"/>
            </p:cNvSpPr>
            <p:nvPr/>
          </p:nvSpPr>
          <p:spPr bwMode="auto">
            <a:xfrm>
              <a:off x="4128" y="254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8" name="Rectangle 57"/>
            <p:cNvSpPr>
              <a:spLocks noChangeArrowheads="1"/>
            </p:cNvSpPr>
            <p:nvPr/>
          </p:nvSpPr>
          <p:spPr bwMode="auto">
            <a:xfrm>
              <a:off x="432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9" name="Rectangle 58"/>
            <p:cNvSpPr>
              <a:spLocks noChangeArrowheads="1"/>
            </p:cNvSpPr>
            <p:nvPr/>
          </p:nvSpPr>
          <p:spPr bwMode="auto">
            <a:xfrm>
              <a:off x="451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0" name="Rectangle 59"/>
            <p:cNvSpPr>
              <a:spLocks noChangeArrowheads="1"/>
            </p:cNvSpPr>
            <p:nvPr/>
          </p:nvSpPr>
          <p:spPr bwMode="auto">
            <a:xfrm>
              <a:off x="432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1" name="Rectangle 60"/>
            <p:cNvSpPr>
              <a:spLocks noChangeArrowheads="1"/>
            </p:cNvSpPr>
            <p:nvPr/>
          </p:nvSpPr>
          <p:spPr bwMode="auto">
            <a:xfrm>
              <a:off x="451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2" name="Rectangle 61"/>
            <p:cNvSpPr>
              <a:spLocks noChangeArrowheads="1"/>
            </p:cNvSpPr>
            <p:nvPr/>
          </p:nvSpPr>
          <p:spPr bwMode="auto">
            <a:xfrm>
              <a:off x="3936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3" name="Rectangle 62"/>
            <p:cNvSpPr>
              <a:spLocks noChangeArrowheads="1"/>
            </p:cNvSpPr>
            <p:nvPr/>
          </p:nvSpPr>
          <p:spPr bwMode="auto">
            <a:xfrm>
              <a:off x="4128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4" name="Rectangle 63"/>
            <p:cNvSpPr>
              <a:spLocks noChangeArrowheads="1"/>
            </p:cNvSpPr>
            <p:nvPr/>
          </p:nvSpPr>
          <p:spPr bwMode="auto">
            <a:xfrm>
              <a:off x="3936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5" name="Rectangle 64"/>
            <p:cNvSpPr>
              <a:spLocks noChangeArrowheads="1"/>
            </p:cNvSpPr>
            <p:nvPr/>
          </p:nvSpPr>
          <p:spPr bwMode="auto">
            <a:xfrm>
              <a:off x="412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6" name="Rectangle 65"/>
            <p:cNvSpPr>
              <a:spLocks noChangeArrowheads="1"/>
            </p:cNvSpPr>
            <p:nvPr/>
          </p:nvSpPr>
          <p:spPr bwMode="auto">
            <a:xfrm>
              <a:off x="4320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7" name="Rectangle 66"/>
            <p:cNvSpPr>
              <a:spLocks noChangeArrowheads="1"/>
            </p:cNvSpPr>
            <p:nvPr/>
          </p:nvSpPr>
          <p:spPr bwMode="auto">
            <a:xfrm>
              <a:off x="451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8" name="Rectangle 67"/>
            <p:cNvSpPr>
              <a:spLocks noChangeArrowheads="1"/>
            </p:cNvSpPr>
            <p:nvPr/>
          </p:nvSpPr>
          <p:spPr bwMode="auto">
            <a:xfrm>
              <a:off x="432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9" name="Rectangle 68"/>
            <p:cNvSpPr>
              <a:spLocks noChangeArrowheads="1"/>
            </p:cNvSpPr>
            <p:nvPr/>
          </p:nvSpPr>
          <p:spPr bwMode="auto">
            <a:xfrm>
              <a:off x="4512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3557" name="Picture 18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76042" y="1758950"/>
            <a:ext cx="1995487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18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724442" y="1752600"/>
            <a:ext cx="1995487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18"/>
          <p:cNvGrpSpPr>
            <a:grpSpLocks/>
          </p:cNvGrpSpPr>
          <p:nvPr/>
        </p:nvGrpSpPr>
        <p:grpSpPr bwMode="auto">
          <a:xfrm>
            <a:off x="530017" y="2971800"/>
            <a:ext cx="8221662" cy="304800"/>
            <a:chOff x="265" y="1872"/>
            <a:chExt cx="5179" cy="192"/>
          </a:xfrm>
        </p:grpSpPr>
        <p:sp>
          <p:nvSpPr>
            <p:cNvPr id="23581" name="Line 106"/>
            <p:cNvSpPr>
              <a:spLocks noChangeShapeType="1"/>
            </p:cNvSpPr>
            <p:nvPr/>
          </p:nvSpPr>
          <p:spPr bwMode="auto">
            <a:xfrm>
              <a:off x="1680" y="1968"/>
              <a:ext cx="6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2" name="Rectangle 107"/>
            <p:cNvSpPr>
              <a:spLocks noChangeArrowheads="1"/>
            </p:cNvSpPr>
            <p:nvPr/>
          </p:nvSpPr>
          <p:spPr bwMode="auto">
            <a:xfrm>
              <a:off x="2304" y="1872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3583" name="Picture 202" descr="txp_fig"/>
            <p:cNvPicPr>
              <a:picLocks noChangeAspect="1" noChangeArrowheads="1"/>
            </p:cNvPicPr>
            <p:nvPr>
              <p:custDataLst>
                <p:tags r:id="rId11"/>
              </p:custDataLst>
            </p:nvPr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65" y="1920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84" name="Picture 209" descr="txp_fig"/>
            <p:cNvPicPr>
              <a:picLocks noChangeAspect="1" noChangeArrowheads="1"/>
            </p:cNvPicPr>
            <p:nvPr>
              <p:custDataLst>
                <p:tags r:id="rId12"/>
              </p:custDataLst>
            </p:nvPr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166" y="1920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85" name="Line 214"/>
            <p:cNvSpPr>
              <a:spLocks noChangeShapeType="1"/>
            </p:cNvSpPr>
            <p:nvPr/>
          </p:nvSpPr>
          <p:spPr bwMode="auto">
            <a:xfrm>
              <a:off x="2496" y="1968"/>
              <a:ext cx="15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19"/>
          <p:cNvGrpSpPr>
            <a:grpSpLocks/>
          </p:cNvGrpSpPr>
          <p:nvPr/>
        </p:nvGrpSpPr>
        <p:grpSpPr bwMode="auto">
          <a:xfrm>
            <a:off x="530017" y="3581400"/>
            <a:ext cx="8204200" cy="304800"/>
            <a:chOff x="265" y="2256"/>
            <a:chExt cx="5168" cy="192"/>
          </a:xfrm>
        </p:grpSpPr>
        <p:sp>
          <p:nvSpPr>
            <p:cNvPr id="23576" name="Line 105"/>
            <p:cNvSpPr>
              <a:spLocks noChangeShapeType="1"/>
            </p:cNvSpPr>
            <p:nvPr/>
          </p:nvSpPr>
          <p:spPr bwMode="auto">
            <a:xfrm flipH="1">
              <a:off x="1680" y="2352"/>
              <a:ext cx="10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Rectangle 108"/>
            <p:cNvSpPr>
              <a:spLocks noChangeArrowheads="1"/>
            </p:cNvSpPr>
            <p:nvPr/>
          </p:nvSpPr>
          <p:spPr bwMode="auto">
            <a:xfrm>
              <a:off x="2688" y="2256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3578" name="Picture 201" descr="txp_fig"/>
            <p:cNvPicPr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265" y="2304"/>
              <a:ext cx="127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79" name="Picture 211" descr="txp_fig"/>
            <p:cNvPicPr>
              <a:picLocks noChangeAspect="1" noChangeArrowheads="1"/>
            </p:cNvPicPr>
            <p:nvPr>
              <p:custDataLst>
                <p:tags r:id="rId10"/>
              </p:custDataLst>
            </p:nvPr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155" y="2304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80" name="Line 215"/>
            <p:cNvSpPr>
              <a:spLocks noChangeShapeType="1"/>
            </p:cNvSpPr>
            <p:nvPr/>
          </p:nvSpPr>
          <p:spPr bwMode="auto">
            <a:xfrm flipH="1">
              <a:off x="2880" y="2352"/>
              <a:ext cx="1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09" name="Text Box 222"/>
          <p:cNvSpPr txBox="1">
            <a:spLocks noChangeArrowheads="1"/>
          </p:cNvSpPr>
          <p:nvPr/>
        </p:nvSpPr>
        <p:spPr bwMode="auto">
          <a:xfrm>
            <a:off x="3995529" y="57912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latin typeface="Calibri"/>
                <a:cs typeface="Calibri"/>
              </a:rPr>
              <a:t>2 wins!!</a:t>
            </a:r>
          </a:p>
        </p:txBody>
      </p:sp>
      <p:grpSp>
        <p:nvGrpSpPr>
          <p:cNvPr id="5" name="Group 225"/>
          <p:cNvGrpSpPr>
            <a:grpSpLocks/>
          </p:cNvGrpSpPr>
          <p:nvPr/>
        </p:nvGrpSpPr>
        <p:grpSpPr bwMode="auto">
          <a:xfrm>
            <a:off x="495092" y="4191000"/>
            <a:ext cx="8250237" cy="304800"/>
            <a:chOff x="243" y="2640"/>
            <a:chExt cx="5197" cy="192"/>
          </a:xfrm>
        </p:grpSpPr>
        <p:sp>
          <p:nvSpPr>
            <p:cNvPr id="23571" name="Rectangle 188"/>
            <p:cNvSpPr>
              <a:spLocks noChangeArrowheads="1"/>
            </p:cNvSpPr>
            <p:nvPr/>
          </p:nvSpPr>
          <p:spPr bwMode="auto">
            <a:xfrm>
              <a:off x="2496" y="2640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2" name="Line 189"/>
            <p:cNvSpPr>
              <a:spLocks noChangeShapeType="1"/>
            </p:cNvSpPr>
            <p:nvPr/>
          </p:nvSpPr>
          <p:spPr bwMode="auto">
            <a:xfrm flipH="1">
              <a:off x="1680" y="2736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73" name="Picture 200" descr="txp_fig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243" y="2688"/>
              <a:ext cx="129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74" name="Line 216"/>
            <p:cNvSpPr>
              <a:spLocks noChangeShapeType="1"/>
            </p:cNvSpPr>
            <p:nvPr/>
          </p:nvSpPr>
          <p:spPr bwMode="auto">
            <a:xfrm flipH="1">
              <a:off x="2688" y="2736"/>
              <a:ext cx="13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75" name="Picture 223" descr="txp_fig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4135" y="2688"/>
              <a:ext cx="1305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226"/>
          <p:cNvGrpSpPr>
            <a:grpSpLocks/>
          </p:cNvGrpSpPr>
          <p:nvPr/>
        </p:nvGrpSpPr>
        <p:grpSpPr bwMode="auto">
          <a:xfrm>
            <a:off x="434767" y="4800600"/>
            <a:ext cx="8286750" cy="304800"/>
            <a:chOff x="205" y="3024"/>
            <a:chExt cx="5220" cy="192"/>
          </a:xfrm>
        </p:grpSpPr>
        <p:sp>
          <p:nvSpPr>
            <p:cNvPr id="23566" name="Rectangle 187"/>
            <p:cNvSpPr>
              <a:spLocks noChangeArrowheads="1"/>
            </p:cNvSpPr>
            <p:nvPr/>
          </p:nvSpPr>
          <p:spPr bwMode="auto">
            <a:xfrm>
              <a:off x="3456" y="3024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7" name="Line 190"/>
            <p:cNvSpPr>
              <a:spLocks noChangeShapeType="1"/>
            </p:cNvSpPr>
            <p:nvPr/>
          </p:nvSpPr>
          <p:spPr bwMode="auto">
            <a:xfrm flipH="1" flipV="1">
              <a:off x="1680" y="3120"/>
              <a:ext cx="17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68" name="Picture 204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205" y="3072"/>
              <a:ext cx="136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9" name="Line 217"/>
            <p:cNvSpPr>
              <a:spLocks noChangeShapeType="1"/>
            </p:cNvSpPr>
            <p:nvPr/>
          </p:nvSpPr>
          <p:spPr bwMode="auto">
            <a:xfrm flipH="1" flipV="1">
              <a:off x="3648" y="3120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70" name="Picture 224" descr="txp_fig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4147" y="3072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5612" name="Picture 10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704642" y="2362200"/>
            <a:ext cx="1690687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3" name="Picture 104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6891129" y="2297113"/>
            <a:ext cx="1690688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1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24729" y="1800531"/>
            <a:ext cx="3057525" cy="4571387"/>
          </a:xfrm>
          <a:prstGeom prst="rect">
            <a:avLst/>
          </a:prstGeom>
          <a:noFill/>
        </p:spPr>
      </p:pic>
      <p:sp>
        <p:nvSpPr>
          <p:cNvPr id="25624" name="Rectangle 25623">
            <a:extLst>
              <a:ext uri="{FF2B5EF4-FFF2-40B4-BE49-F238E27FC236}">
                <a16:creationId xmlns:a16="http://schemas.microsoft.com/office/drawing/2014/main" id="{A6C6D59A-6D92-7048-962E-80BAE784E592}"/>
              </a:ext>
            </a:extLst>
          </p:cNvPr>
          <p:cNvSpPr>
            <a:spLocks/>
          </p:cNvSpPr>
          <p:nvPr/>
        </p:nvSpPr>
        <p:spPr>
          <a:xfrm>
            <a:off x="4087830" y="2682725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25" name="Rectangle 25624">
            <a:extLst>
              <a:ext uri="{FF2B5EF4-FFF2-40B4-BE49-F238E27FC236}">
                <a16:creationId xmlns:a16="http://schemas.microsoft.com/office/drawing/2014/main" id="{9E8428E3-55CC-63DB-780D-5BBDC0872CD0}"/>
              </a:ext>
            </a:extLst>
          </p:cNvPr>
          <p:cNvSpPr>
            <a:spLocks/>
          </p:cNvSpPr>
          <p:nvPr/>
        </p:nvSpPr>
        <p:spPr>
          <a:xfrm>
            <a:off x="4399668" y="2684854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26" name="Rectangle 25625">
            <a:extLst>
              <a:ext uri="{FF2B5EF4-FFF2-40B4-BE49-F238E27FC236}">
                <a16:creationId xmlns:a16="http://schemas.microsoft.com/office/drawing/2014/main" id="{8CC87CCF-C524-1133-7F4B-5D63CFA4A74B}"/>
              </a:ext>
            </a:extLst>
          </p:cNvPr>
          <p:cNvSpPr>
            <a:spLocks/>
          </p:cNvSpPr>
          <p:nvPr/>
        </p:nvSpPr>
        <p:spPr>
          <a:xfrm>
            <a:off x="4698914" y="2682636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27" name="Rectangle 25626">
            <a:extLst>
              <a:ext uri="{FF2B5EF4-FFF2-40B4-BE49-F238E27FC236}">
                <a16:creationId xmlns:a16="http://schemas.microsoft.com/office/drawing/2014/main" id="{04BEAA29-2FF9-7555-6A2E-BE7675B8FD96}"/>
              </a:ext>
            </a:extLst>
          </p:cNvPr>
          <p:cNvSpPr>
            <a:spLocks/>
          </p:cNvSpPr>
          <p:nvPr/>
        </p:nvSpPr>
        <p:spPr>
          <a:xfrm>
            <a:off x="5004620" y="2983992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28" name="Rectangle 25627">
            <a:extLst>
              <a:ext uri="{FF2B5EF4-FFF2-40B4-BE49-F238E27FC236}">
                <a16:creationId xmlns:a16="http://schemas.microsoft.com/office/drawing/2014/main" id="{B3497688-7CFA-5799-D141-CCA736D525E8}"/>
              </a:ext>
            </a:extLst>
          </p:cNvPr>
          <p:cNvSpPr>
            <a:spLocks/>
          </p:cNvSpPr>
          <p:nvPr/>
        </p:nvSpPr>
        <p:spPr>
          <a:xfrm>
            <a:off x="4695476" y="3288791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29" name="Rectangle 25628">
            <a:extLst>
              <a:ext uri="{FF2B5EF4-FFF2-40B4-BE49-F238E27FC236}">
                <a16:creationId xmlns:a16="http://schemas.microsoft.com/office/drawing/2014/main" id="{932A6AB3-927D-4EB0-E07E-54955334BF2D}"/>
              </a:ext>
            </a:extLst>
          </p:cNvPr>
          <p:cNvSpPr>
            <a:spLocks/>
          </p:cNvSpPr>
          <p:nvPr/>
        </p:nvSpPr>
        <p:spPr>
          <a:xfrm>
            <a:off x="4704697" y="3894076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30" name="Rectangle 25629">
            <a:extLst>
              <a:ext uri="{FF2B5EF4-FFF2-40B4-BE49-F238E27FC236}">
                <a16:creationId xmlns:a16="http://schemas.microsoft.com/office/drawing/2014/main" id="{11D47822-9A0B-6F43-1E0D-7C8F2FDE6886}"/>
              </a:ext>
            </a:extLst>
          </p:cNvPr>
          <p:cNvSpPr>
            <a:spLocks/>
          </p:cNvSpPr>
          <p:nvPr/>
        </p:nvSpPr>
        <p:spPr>
          <a:xfrm>
            <a:off x="5006118" y="4197095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31" name="Rectangle 25630">
            <a:extLst>
              <a:ext uri="{FF2B5EF4-FFF2-40B4-BE49-F238E27FC236}">
                <a16:creationId xmlns:a16="http://schemas.microsoft.com/office/drawing/2014/main" id="{B89E8556-033D-89C7-923B-368D95F1DE56}"/>
              </a:ext>
            </a:extLst>
          </p:cNvPr>
          <p:cNvSpPr>
            <a:spLocks/>
          </p:cNvSpPr>
          <p:nvPr/>
        </p:nvSpPr>
        <p:spPr>
          <a:xfrm>
            <a:off x="5005160" y="4500083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32" name="Rectangle 25631">
            <a:extLst>
              <a:ext uri="{FF2B5EF4-FFF2-40B4-BE49-F238E27FC236}">
                <a16:creationId xmlns:a16="http://schemas.microsoft.com/office/drawing/2014/main" id="{AD7FC3B4-E7F6-9F30-79DC-BA5F2268B348}"/>
              </a:ext>
            </a:extLst>
          </p:cNvPr>
          <p:cNvSpPr>
            <a:spLocks/>
          </p:cNvSpPr>
          <p:nvPr/>
        </p:nvSpPr>
        <p:spPr>
          <a:xfrm>
            <a:off x="4704162" y="4811922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33" name="Rectangle 25632">
            <a:extLst>
              <a:ext uri="{FF2B5EF4-FFF2-40B4-BE49-F238E27FC236}">
                <a16:creationId xmlns:a16="http://schemas.microsoft.com/office/drawing/2014/main" id="{52DBF047-5B15-3951-59B6-00586B952EBA}"/>
              </a:ext>
            </a:extLst>
          </p:cNvPr>
          <p:cNvSpPr>
            <a:spLocks/>
          </p:cNvSpPr>
          <p:nvPr/>
        </p:nvSpPr>
        <p:spPr>
          <a:xfrm>
            <a:off x="4394341" y="4811922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34" name="Rectangle 25633">
            <a:extLst>
              <a:ext uri="{FF2B5EF4-FFF2-40B4-BE49-F238E27FC236}">
                <a16:creationId xmlns:a16="http://schemas.microsoft.com/office/drawing/2014/main" id="{DB914604-A224-BF97-3182-8A0A7E073FC0}"/>
              </a:ext>
            </a:extLst>
          </p:cNvPr>
          <p:cNvSpPr>
            <a:spLocks/>
          </p:cNvSpPr>
          <p:nvPr/>
        </p:nvSpPr>
        <p:spPr>
          <a:xfrm>
            <a:off x="4091303" y="4809974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35" name="Rectangle 25634">
            <a:extLst>
              <a:ext uri="{FF2B5EF4-FFF2-40B4-BE49-F238E27FC236}">
                <a16:creationId xmlns:a16="http://schemas.microsoft.com/office/drawing/2014/main" id="{B9DB19D4-2841-2DA0-4A9C-C2D7330CAC3F}"/>
              </a:ext>
            </a:extLst>
          </p:cNvPr>
          <p:cNvSpPr>
            <a:spLocks/>
          </p:cNvSpPr>
          <p:nvPr/>
        </p:nvSpPr>
        <p:spPr>
          <a:xfrm>
            <a:off x="3784741" y="4500083"/>
            <a:ext cx="283464" cy="2926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36" name="Rectangle 25635">
            <a:extLst>
              <a:ext uri="{FF2B5EF4-FFF2-40B4-BE49-F238E27FC236}">
                <a16:creationId xmlns:a16="http://schemas.microsoft.com/office/drawing/2014/main" id="{70865558-68F1-F03D-177F-D4B5B9E5CF93}"/>
              </a:ext>
            </a:extLst>
          </p:cNvPr>
          <p:cNvSpPr>
            <a:spLocks/>
          </p:cNvSpPr>
          <p:nvPr/>
        </p:nvSpPr>
        <p:spPr>
          <a:xfrm>
            <a:off x="3781076" y="2991901"/>
            <a:ext cx="283464" cy="27432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39" name="Rectangle 25638">
            <a:extLst>
              <a:ext uri="{FF2B5EF4-FFF2-40B4-BE49-F238E27FC236}">
                <a16:creationId xmlns:a16="http://schemas.microsoft.com/office/drawing/2014/main" id="{42DC5DEE-AC0F-3AED-B0DE-9E98B080A819}"/>
              </a:ext>
            </a:extLst>
          </p:cNvPr>
          <p:cNvSpPr>
            <a:spLocks/>
          </p:cNvSpPr>
          <p:nvPr/>
        </p:nvSpPr>
        <p:spPr>
          <a:xfrm>
            <a:off x="4383577" y="3600558"/>
            <a:ext cx="283464" cy="27432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40" name="Rectangle 25639">
            <a:extLst>
              <a:ext uri="{FF2B5EF4-FFF2-40B4-BE49-F238E27FC236}">
                <a16:creationId xmlns:a16="http://schemas.microsoft.com/office/drawing/2014/main" id="{86C5D7F8-FE69-715F-7FA5-637BC77DE2DA}"/>
              </a:ext>
            </a:extLst>
          </p:cNvPr>
          <p:cNvSpPr>
            <a:spLocks/>
          </p:cNvSpPr>
          <p:nvPr/>
        </p:nvSpPr>
        <p:spPr>
          <a:xfrm>
            <a:off x="5606397" y="4817422"/>
            <a:ext cx="283464" cy="27432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27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Overfitting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3207"/>
            <a:ext cx="8229600" cy="4525963"/>
          </a:xfrm>
        </p:spPr>
        <p:txBody>
          <a:bodyPr/>
          <a:lstStyle/>
          <a:p>
            <a:pPr eaLnBrk="1" hangingPunct="1"/>
            <a:r>
              <a:rPr lang="en-US" sz="2000" dirty="0"/>
              <a:t>Posteriors determined by </a:t>
            </a:r>
            <a:r>
              <a:rPr lang="en-US" sz="2000" i="1" dirty="0"/>
              <a:t>relative </a:t>
            </a:r>
            <a:r>
              <a:rPr lang="en-US" sz="2000" dirty="0"/>
              <a:t>probabilities (how much more likely is a word to appear in ‘spam’ relative to ‘ham’):</a:t>
            </a:r>
          </a:p>
          <a:p>
            <a:pPr eaLnBrk="1" hangingPunct="1"/>
            <a:endParaRPr lang="en-US" sz="2000" dirty="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600200" y="3445495"/>
            <a:ext cx="2514600" cy="2024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south-west : inf</a:t>
            </a:r>
          </a:p>
          <a:p>
            <a:r>
              <a:rPr lang="en-US">
                <a:latin typeface="Courier New" pitchFamily="49" charset="0"/>
              </a:rPr>
              <a:t>nation     : inf</a:t>
            </a:r>
          </a:p>
          <a:p>
            <a:r>
              <a:rPr lang="en-US">
                <a:latin typeface="Courier New" pitchFamily="49" charset="0"/>
              </a:rPr>
              <a:t>morally    : inf</a:t>
            </a:r>
          </a:p>
          <a:p>
            <a:r>
              <a:rPr lang="en-US">
                <a:latin typeface="Courier New" pitchFamily="49" charset="0"/>
              </a:rPr>
              <a:t>nicely     : inf</a:t>
            </a:r>
          </a:p>
          <a:p>
            <a:r>
              <a:rPr lang="en-US">
                <a:latin typeface="Courier New" pitchFamily="49" charset="0"/>
              </a:rPr>
              <a:t>extent     : inf</a:t>
            </a:r>
          </a:p>
          <a:p>
            <a:r>
              <a:rPr lang="en-US">
                <a:latin typeface="Courier New" pitchFamily="49" charset="0"/>
              </a:rPr>
              <a:t>seriously  : inf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743200" y="5850557"/>
            <a:ext cx="388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latin typeface="Calibri" pitchFamily="34" charset="0"/>
              </a:rPr>
              <a:t>What went wrong here?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4876800" y="3445495"/>
            <a:ext cx="2438400" cy="2024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screens    : inf</a:t>
            </a:r>
          </a:p>
          <a:p>
            <a:r>
              <a:rPr lang="en-US">
                <a:latin typeface="Courier New" pitchFamily="49" charset="0"/>
              </a:rPr>
              <a:t>minute     : inf</a:t>
            </a:r>
          </a:p>
          <a:p>
            <a:r>
              <a:rPr lang="en-US">
                <a:latin typeface="Courier New" pitchFamily="49" charset="0"/>
              </a:rPr>
              <a:t>guaranteed : inf</a:t>
            </a:r>
          </a:p>
          <a:p>
            <a:r>
              <a:rPr lang="en-US">
                <a:latin typeface="Courier New" pitchFamily="49" charset="0"/>
              </a:rPr>
              <a:t>$205.00    : inf</a:t>
            </a:r>
          </a:p>
          <a:p>
            <a:r>
              <a:rPr lang="en-US">
                <a:latin typeface="Courier New" pitchFamily="49" charset="0"/>
              </a:rPr>
              <a:t>delivery   : inf</a:t>
            </a:r>
          </a:p>
          <a:p>
            <a:r>
              <a:rPr lang="en-US">
                <a:latin typeface="Courier New" pitchFamily="49" charset="0"/>
              </a:rPr>
              <a:t>signature  : inf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4583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9775" y="2516807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3188" y="2491407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15400" y="1800531"/>
            <a:ext cx="3057525" cy="45713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351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nimBg="1"/>
      <p:bldP spid="26629" grpId="0"/>
      <p:bldP spid="2663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Generalization and Overfitting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dirty="0"/>
              <a:t>Rare parameter values will </a:t>
            </a:r>
            <a:r>
              <a:rPr lang="en-US" sz="2000" dirty="0">
                <a:solidFill>
                  <a:srgbClr val="C00000"/>
                </a:solidFill>
              </a:rPr>
              <a:t>overfit</a:t>
            </a:r>
            <a:r>
              <a:rPr lang="en-US" sz="2000" dirty="0"/>
              <a:t> the training data!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Just because we never saw a 3 with pixel (15,15) on during training doesn’t mean we won’t see it at test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Unlikely that every occurrence of “minute” is 100% spam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Unlikely that every occurrence of “seriously” is 100% ham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What about all the words that don’t occur in the training set at all?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In general, we can’t go around giving unseen events zero probability</a:t>
            </a: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As an extreme case, imagine using the entire email as the only feature (e.g. document ID)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Would get the training data perfect (if deterministic labeling)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Wouldn’t </a:t>
            </a:r>
            <a:r>
              <a:rPr lang="en-US" sz="1800" i="1" dirty="0"/>
              <a:t>generalize</a:t>
            </a:r>
            <a:r>
              <a:rPr lang="en-US" sz="1800" dirty="0"/>
              <a:t> at all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Just making the bag-of-words assumption gives us some generalization, but isn’t enough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To generalize better: we need to </a:t>
            </a:r>
            <a:r>
              <a:rPr lang="en-US" sz="2000" dirty="0">
                <a:solidFill>
                  <a:srgbClr val="CC0000"/>
                </a:solidFill>
              </a:rPr>
              <a:t>smooth </a:t>
            </a:r>
            <a:r>
              <a:rPr lang="en-US" sz="2000" dirty="0"/>
              <a:t>or </a:t>
            </a:r>
            <a:r>
              <a:rPr lang="en-US" sz="2000" dirty="0">
                <a:solidFill>
                  <a:srgbClr val="CC0000"/>
                </a:solidFill>
              </a:rPr>
              <a:t>regularize </a:t>
            </a:r>
            <a:r>
              <a:rPr lang="en-US" sz="2000" dirty="0"/>
              <a:t>the estimates</a:t>
            </a:r>
          </a:p>
        </p:txBody>
      </p:sp>
    </p:spTree>
    <p:extLst>
      <p:ext uri="{BB962C8B-B14F-4D97-AF65-F5344CB8AC3E}">
        <p14:creationId xmlns:p14="http://schemas.microsoft.com/office/powerpoint/2010/main" val="254664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 Estimation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0993" y="1636641"/>
            <a:ext cx="8294526" cy="4610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81034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Parameter Estimation</a:t>
            </a:r>
          </a:p>
        </p:txBody>
      </p:sp>
      <p:sp>
        <p:nvSpPr>
          <p:cNvPr id="128102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92963"/>
            <a:ext cx="84582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Estimating the distribution of a random variable</a:t>
            </a:r>
            <a:endParaRPr lang="en-US" sz="900" i="1" dirty="0"/>
          </a:p>
          <a:p>
            <a:pPr eaLnBrk="1" hangingPunct="1">
              <a:lnSpc>
                <a:spcPct val="80000"/>
              </a:lnSpc>
            </a:pPr>
            <a:r>
              <a:rPr lang="en-US" sz="2400" i="1" dirty="0"/>
              <a:t>Elicitation:</a:t>
            </a:r>
            <a:r>
              <a:rPr lang="en-US" sz="2400" dirty="0"/>
              <a:t> ask a human (why is this hard?)</a:t>
            </a:r>
            <a:endParaRPr lang="en-US" sz="1200" i="1" dirty="0"/>
          </a:p>
          <a:p>
            <a:pPr eaLnBrk="1" hangingPunct="1">
              <a:lnSpc>
                <a:spcPct val="80000"/>
              </a:lnSpc>
            </a:pPr>
            <a:r>
              <a:rPr lang="en-US" sz="2400" i="1" dirty="0"/>
              <a:t>Empirically: </a:t>
            </a:r>
            <a:r>
              <a:rPr lang="en-US" sz="2400" dirty="0"/>
              <a:t>use training data (learning!)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E.g.: for each outcome x, look at the </a:t>
            </a:r>
            <a:r>
              <a:rPr lang="en-US" sz="2000" i="1" dirty="0">
                <a:solidFill>
                  <a:srgbClr val="CC0000"/>
                </a:solidFill>
              </a:rPr>
              <a:t>empirical rate</a:t>
            </a:r>
            <a:r>
              <a:rPr lang="en-US" sz="2000" dirty="0"/>
              <a:t> of that value: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This is the estimate that maximizes the </a:t>
            </a:r>
            <a:r>
              <a:rPr lang="en-US" sz="2000" i="1" dirty="0">
                <a:solidFill>
                  <a:srgbClr val="CC0000"/>
                </a:solidFill>
              </a:rPr>
              <a:t>likelihood of the data</a:t>
            </a: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1900" dirty="0"/>
          </a:p>
          <a:p>
            <a:pPr eaLnBrk="1" hangingPunct="1">
              <a:lnSpc>
                <a:spcPct val="80000"/>
              </a:lnSpc>
            </a:pPr>
            <a:endParaRPr lang="en-US" sz="2400" i="1" dirty="0"/>
          </a:p>
          <a:p>
            <a:pPr eaLnBrk="1" hangingPunct="1">
              <a:lnSpc>
                <a:spcPct val="80000"/>
              </a:lnSpc>
            </a:pPr>
            <a:endParaRPr lang="en-US" sz="2400" i="1" dirty="0"/>
          </a:p>
        </p:txBody>
      </p:sp>
      <p:pic>
        <p:nvPicPr>
          <p:cNvPr id="12" name="Picture 1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36726" y="3586304"/>
            <a:ext cx="3105151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1029" name="Picture 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8586" y="5640099"/>
            <a:ext cx="2316163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1030" name="Oval 6"/>
          <p:cNvSpPr>
            <a:spLocks noChangeArrowheads="1"/>
          </p:cNvSpPr>
          <p:nvPr/>
        </p:nvSpPr>
        <p:spPr bwMode="auto">
          <a:xfrm>
            <a:off x="6781800" y="3508515"/>
            <a:ext cx="381000" cy="3810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dirty="0">
                <a:latin typeface="Calibri"/>
                <a:cs typeface="Calibri"/>
              </a:rPr>
              <a:t>r</a:t>
            </a:r>
          </a:p>
        </p:txBody>
      </p:sp>
      <p:sp>
        <p:nvSpPr>
          <p:cNvPr id="1281031" name="Oval 7"/>
          <p:cNvSpPr>
            <a:spLocks noChangeArrowheads="1"/>
          </p:cNvSpPr>
          <p:nvPr/>
        </p:nvSpPr>
        <p:spPr bwMode="auto">
          <a:xfrm>
            <a:off x="7315200" y="3508515"/>
            <a:ext cx="381000" cy="3810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</a:t>
            </a:r>
          </a:p>
        </p:txBody>
      </p:sp>
      <p:sp>
        <p:nvSpPr>
          <p:cNvPr id="1281032" name="Oval 8"/>
          <p:cNvSpPr>
            <a:spLocks noChangeArrowheads="1"/>
          </p:cNvSpPr>
          <p:nvPr/>
        </p:nvSpPr>
        <p:spPr bwMode="auto">
          <a:xfrm>
            <a:off x="7848600" y="3508515"/>
            <a:ext cx="381000" cy="3810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dirty="0">
                <a:latin typeface="Calibri"/>
                <a:cs typeface="Calibri"/>
              </a:rPr>
              <a:t>b</a:t>
            </a:r>
          </a:p>
        </p:txBody>
      </p:sp>
      <p:pic>
        <p:nvPicPr>
          <p:cNvPr id="26" name="Picture 25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99250" y="4102241"/>
            <a:ext cx="1758951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lowchart: Magnetic Disk 9"/>
          <p:cNvSpPr/>
          <p:nvPr/>
        </p:nvSpPr>
        <p:spPr>
          <a:xfrm>
            <a:off x="8991600" y="1676400"/>
            <a:ext cx="1143000" cy="838200"/>
          </a:xfrm>
          <a:prstGeom prst="flowChartMagneticDisk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659" name="Oval 6"/>
          <p:cNvSpPr>
            <a:spLocks noChangeArrowheads="1"/>
          </p:cNvSpPr>
          <p:nvPr/>
        </p:nvSpPr>
        <p:spPr bwMode="auto">
          <a:xfrm>
            <a:off x="9067800" y="1981200"/>
            <a:ext cx="152400" cy="1524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r</a:t>
            </a:r>
          </a:p>
        </p:txBody>
      </p:sp>
      <p:sp>
        <p:nvSpPr>
          <p:cNvPr id="27660" name="Oval 7"/>
          <p:cNvSpPr>
            <a:spLocks noChangeArrowheads="1"/>
          </p:cNvSpPr>
          <p:nvPr/>
        </p:nvSpPr>
        <p:spPr bwMode="auto">
          <a:xfrm>
            <a:off x="9601200" y="19812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61" name="Oval 8"/>
          <p:cNvSpPr>
            <a:spLocks noChangeArrowheads="1"/>
          </p:cNvSpPr>
          <p:nvPr/>
        </p:nvSpPr>
        <p:spPr bwMode="auto">
          <a:xfrm>
            <a:off x="9906000" y="19812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62" name="Oval 6"/>
          <p:cNvSpPr>
            <a:spLocks noChangeArrowheads="1"/>
          </p:cNvSpPr>
          <p:nvPr/>
        </p:nvSpPr>
        <p:spPr bwMode="auto">
          <a:xfrm>
            <a:off x="9601200" y="2209800"/>
            <a:ext cx="152400" cy="1524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r</a:t>
            </a:r>
          </a:p>
        </p:txBody>
      </p:sp>
      <p:sp>
        <p:nvSpPr>
          <p:cNvPr id="27663" name="Oval 7"/>
          <p:cNvSpPr>
            <a:spLocks noChangeArrowheads="1"/>
          </p:cNvSpPr>
          <p:nvPr/>
        </p:nvSpPr>
        <p:spPr bwMode="auto">
          <a:xfrm>
            <a:off x="9906000" y="22098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64" name="Oval 8"/>
          <p:cNvSpPr>
            <a:spLocks noChangeArrowheads="1"/>
          </p:cNvSpPr>
          <p:nvPr/>
        </p:nvSpPr>
        <p:spPr bwMode="auto">
          <a:xfrm>
            <a:off x="9144000" y="22098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65" name="Oval 6"/>
          <p:cNvSpPr>
            <a:spLocks noChangeArrowheads="1"/>
          </p:cNvSpPr>
          <p:nvPr/>
        </p:nvSpPr>
        <p:spPr bwMode="auto">
          <a:xfrm>
            <a:off x="9829800" y="2057400"/>
            <a:ext cx="152400" cy="1524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r</a:t>
            </a:r>
          </a:p>
        </p:txBody>
      </p:sp>
      <p:sp>
        <p:nvSpPr>
          <p:cNvPr id="27666" name="Oval 7"/>
          <p:cNvSpPr>
            <a:spLocks noChangeArrowheads="1"/>
          </p:cNvSpPr>
          <p:nvPr/>
        </p:nvSpPr>
        <p:spPr bwMode="auto">
          <a:xfrm>
            <a:off x="8991600" y="21336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67" name="Oval 8"/>
          <p:cNvSpPr>
            <a:spLocks noChangeArrowheads="1"/>
          </p:cNvSpPr>
          <p:nvPr/>
        </p:nvSpPr>
        <p:spPr bwMode="auto">
          <a:xfrm>
            <a:off x="9372600" y="20574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68" name="Oval 6"/>
          <p:cNvSpPr>
            <a:spLocks noChangeArrowheads="1"/>
          </p:cNvSpPr>
          <p:nvPr/>
        </p:nvSpPr>
        <p:spPr bwMode="auto">
          <a:xfrm>
            <a:off x="9220200" y="2209800"/>
            <a:ext cx="152400" cy="1524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r</a:t>
            </a:r>
          </a:p>
        </p:txBody>
      </p:sp>
      <p:sp>
        <p:nvSpPr>
          <p:cNvPr id="27669" name="Oval 7"/>
          <p:cNvSpPr>
            <a:spLocks noChangeArrowheads="1"/>
          </p:cNvSpPr>
          <p:nvPr/>
        </p:nvSpPr>
        <p:spPr bwMode="auto">
          <a:xfrm>
            <a:off x="9753600" y="22098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70" name="Oval 8"/>
          <p:cNvSpPr>
            <a:spLocks noChangeArrowheads="1"/>
          </p:cNvSpPr>
          <p:nvPr/>
        </p:nvSpPr>
        <p:spPr bwMode="auto">
          <a:xfrm>
            <a:off x="9448800" y="22860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71" name="Oval 6"/>
          <p:cNvSpPr>
            <a:spLocks noChangeArrowheads="1"/>
          </p:cNvSpPr>
          <p:nvPr/>
        </p:nvSpPr>
        <p:spPr bwMode="auto">
          <a:xfrm>
            <a:off x="9677400" y="1981200"/>
            <a:ext cx="152400" cy="1524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r</a:t>
            </a:r>
          </a:p>
        </p:txBody>
      </p:sp>
      <p:sp>
        <p:nvSpPr>
          <p:cNvPr id="27672" name="Oval 7"/>
          <p:cNvSpPr>
            <a:spLocks noChangeArrowheads="1"/>
          </p:cNvSpPr>
          <p:nvPr/>
        </p:nvSpPr>
        <p:spPr bwMode="auto">
          <a:xfrm>
            <a:off x="9296400" y="22860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73" name="Oval 8"/>
          <p:cNvSpPr>
            <a:spLocks noChangeArrowheads="1"/>
          </p:cNvSpPr>
          <p:nvPr/>
        </p:nvSpPr>
        <p:spPr bwMode="auto">
          <a:xfrm>
            <a:off x="9220200" y="19812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05574" y="1295400"/>
            <a:ext cx="3838788" cy="2133600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384A404-2AC7-0D06-4DF9-51894E2B5BE1}"/>
                  </a:ext>
                </a:extLst>
              </p:cNvPr>
              <p:cNvSpPr txBox="1"/>
              <p:nvPr/>
            </p:nvSpPr>
            <p:spPr>
              <a:xfrm>
                <a:off x="1091803" y="5254157"/>
                <a:ext cx="1785212" cy="1200329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/>
                  <a:t>The likelihood of drawing sample 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from distribution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384A404-2AC7-0D06-4DF9-51894E2B5B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803" y="5254157"/>
                <a:ext cx="1785212" cy="1200329"/>
              </a:xfrm>
              <a:prstGeom prst="rect">
                <a:avLst/>
              </a:prstGeom>
              <a:blipFill>
                <a:blip r:embed="rId9"/>
                <a:stretch>
                  <a:fillRect l="-2098" t="-2083" r="-1399" b="-7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B6B41C1-58B3-F912-E133-17ADDBBAB4A4}"/>
                  </a:ext>
                </a:extLst>
              </p:cNvPr>
              <p:cNvSpPr txBox="1"/>
              <p:nvPr/>
            </p:nvSpPr>
            <p:spPr>
              <a:xfrm>
                <a:off x="5831949" y="5447778"/>
                <a:ext cx="2673625" cy="923330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/>
                  <a:t>Product of probabilities for sampling each sample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from distribution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B6B41C1-58B3-F912-E133-17ADDBBAB4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1949" y="5447778"/>
                <a:ext cx="2673625" cy="923330"/>
              </a:xfrm>
              <a:prstGeom prst="rect">
                <a:avLst/>
              </a:prstGeom>
              <a:blipFill>
                <a:blip r:embed="rId10"/>
                <a:stretch>
                  <a:fillRect l="-1408" t="-2667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389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1030" grpId="0" animBg="1"/>
      <p:bldP spid="1281031" grpId="0" animBg="1"/>
      <p:bldP spid="1281032" grpId="0" animBg="1"/>
      <p:bldP spid="2" grpId="0" animBg="1"/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Smoothing</a:t>
            </a: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000" y="1229135"/>
            <a:ext cx="10171112" cy="52474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473629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Maximum Likelihood</a:t>
            </a:r>
          </a:p>
        </p:txBody>
      </p:sp>
      <p:sp>
        <p:nvSpPr>
          <p:cNvPr id="129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Relative frequencies are the maximum likelihood estimates for a given data set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marL="457200" lvl="1" indent="0">
              <a:lnSpc>
                <a:spcPct val="90000"/>
              </a:lnSpc>
              <a:buNone/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Another option is to consider the most likely parameter value given the data</a:t>
            </a:r>
          </a:p>
        </p:txBody>
      </p:sp>
      <p:pic>
        <p:nvPicPr>
          <p:cNvPr id="15" name="Picture 1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97526" y="2607364"/>
            <a:ext cx="3105151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19202" y="2531165"/>
            <a:ext cx="2847975" cy="427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46" name="Picture 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31977" y="3143941"/>
            <a:ext cx="25114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47" name="Picture 7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19200" y="4548808"/>
            <a:ext cx="3041651" cy="427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0248" name="AutoShape 8"/>
          <p:cNvSpPr>
            <a:spLocks noChangeArrowheads="1"/>
          </p:cNvSpPr>
          <p:nvPr/>
        </p:nvSpPr>
        <p:spPr bwMode="auto">
          <a:xfrm>
            <a:off x="4876800" y="2759764"/>
            <a:ext cx="381000" cy="304800"/>
          </a:xfrm>
          <a:prstGeom prst="rightArrow">
            <a:avLst>
              <a:gd name="adj1" fmla="val 50000"/>
              <a:gd name="adj2" fmla="val 4218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pic>
        <p:nvPicPr>
          <p:cNvPr id="1290249" name="Picture 9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52637" y="5210795"/>
            <a:ext cx="3662363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50" name="Picture 10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057400" y="5847382"/>
            <a:ext cx="2833688" cy="427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0251" name="AutoShape 11"/>
          <p:cNvSpPr>
            <a:spLocks noChangeArrowheads="1"/>
          </p:cNvSpPr>
          <p:nvPr/>
        </p:nvSpPr>
        <p:spPr bwMode="auto">
          <a:xfrm>
            <a:off x="6096000" y="5006007"/>
            <a:ext cx="609600" cy="533400"/>
          </a:xfrm>
          <a:prstGeom prst="rightArrow">
            <a:avLst>
              <a:gd name="adj1" fmla="val 50000"/>
              <a:gd name="adj2" fmla="val 3857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290252" name="Text Box 12"/>
          <p:cNvSpPr txBox="1">
            <a:spLocks noChangeArrowheads="1"/>
          </p:cNvSpPr>
          <p:nvPr/>
        </p:nvSpPr>
        <p:spPr bwMode="auto">
          <a:xfrm>
            <a:off x="6929437" y="4737464"/>
            <a:ext cx="3105150" cy="132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We need a prior for the distribution (this is a good way to inject domain knowledge)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56C482-2118-B134-B823-238951A8AEE1}"/>
              </a:ext>
            </a:extLst>
          </p:cNvPr>
          <p:cNvSpPr txBox="1"/>
          <p:nvPr/>
        </p:nvSpPr>
        <p:spPr>
          <a:xfrm>
            <a:off x="6004892" y="230188"/>
            <a:ext cx="60976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Maximum Likelihood Estimation (MLE) and Maximum A Posteriori (MAP), are both a method for estimating some variable in the setting of probability distributions or graphical models.</a:t>
            </a:r>
          </a:p>
        </p:txBody>
      </p:sp>
    </p:spTree>
    <p:extLst>
      <p:ext uri="{BB962C8B-B14F-4D97-AF65-F5344CB8AC3E}">
        <p14:creationId xmlns:p14="http://schemas.microsoft.com/office/powerpoint/2010/main" val="163870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48" grpId="0" animBg="1"/>
      <p:bldP spid="1290251" grpId="0" animBg="1"/>
      <p:bldP spid="129025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Unseen </a:t>
            </a:r>
            <a:r>
              <a:rPr lang="en-US" dirty="0" err="1"/>
              <a:t>Trianing</a:t>
            </a:r>
            <a:r>
              <a:rPr lang="en-US" dirty="0"/>
              <a:t> Events</a:t>
            </a:r>
          </a:p>
        </p:txBody>
      </p:sp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2287797"/>
            <a:ext cx="3524960" cy="2739606"/>
          </a:xfrm>
          <a:prstGeom prst="rect">
            <a:avLst/>
          </a:prstGeom>
          <a:noFill/>
        </p:spPr>
      </p:pic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8344" y="2244725"/>
            <a:ext cx="4760049" cy="30130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73780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Laplace Smoothing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8310"/>
            <a:ext cx="4724400" cy="4876800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Laplace’s estimate: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Pretend you saw every outcome once more than you actually did</a:t>
            </a: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2970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46338" y="4832003"/>
            <a:ext cx="1643063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9800" y="3930167"/>
            <a:ext cx="2690813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27725" y="5073167"/>
            <a:ext cx="2813051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10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4738" y="3685691"/>
            <a:ext cx="3649663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1275" name="Rectangle 11"/>
          <p:cNvSpPr>
            <a:spLocks noChangeArrowheads="1"/>
          </p:cNvSpPr>
          <p:nvPr/>
        </p:nvSpPr>
        <p:spPr bwMode="auto">
          <a:xfrm>
            <a:off x="7696200" y="3836502"/>
            <a:ext cx="114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91276" name="Rectangle 12"/>
          <p:cNvSpPr>
            <a:spLocks noChangeArrowheads="1"/>
          </p:cNvSpPr>
          <p:nvPr/>
        </p:nvSpPr>
        <p:spPr bwMode="auto">
          <a:xfrm>
            <a:off x="7696200" y="4903302"/>
            <a:ext cx="114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6629400" y="2541102"/>
            <a:ext cx="2606040" cy="685800"/>
            <a:chOff x="6629400" y="1905000"/>
            <a:chExt cx="1447800" cy="381000"/>
          </a:xfrm>
        </p:grpSpPr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6629400" y="1905000"/>
              <a:ext cx="381000" cy="381000"/>
            </a:xfrm>
            <a:prstGeom prst="ellipse">
              <a:avLst/>
            </a:prstGeom>
            <a:solidFill>
              <a:srgbClr val="FF9999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r</a:t>
              </a:r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7162800" y="1905000"/>
              <a:ext cx="381000" cy="381000"/>
            </a:xfrm>
            <a:prstGeom prst="ellipse">
              <a:avLst/>
            </a:prstGeom>
            <a:solidFill>
              <a:srgbClr val="FF9999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r</a:t>
              </a:r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7696200" y="1905000"/>
              <a:ext cx="381000" cy="381000"/>
            </a:xfrm>
            <a:prstGeom prst="ellipse">
              <a:avLst/>
            </a:prstGeom>
            <a:solidFill>
              <a:srgbClr val="99CCFF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b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4F42C20-5049-7D48-A0DA-86D0C3A13732}"/>
              </a:ext>
            </a:extLst>
          </p:cNvPr>
          <p:cNvSpPr txBox="1"/>
          <p:nvPr/>
        </p:nvSpPr>
        <p:spPr>
          <a:xfrm>
            <a:off x="6187871" y="1604260"/>
            <a:ext cx="3489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Estimate the probability of drawing ‘red’ given 3 observations</a:t>
            </a:r>
          </a:p>
        </p:txBody>
      </p:sp>
    </p:spTree>
    <p:extLst>
      <p:ext uri="{BB962C8B-B14F-4D97-AF65-F5344CB8AC3E}">
        <p14:creationId xmlns:p14="http://schemas.microsoft.com/office/powerpoint/2010/main" val="350131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1275" grpId="0" animBg="1"/>
      <p:bldP spid="129127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Laplace Smoothing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9229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838200" y="1736031"/>
                <a:ext cx="5791200" cy="4343400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en-US" sz="2400" dirty="0">
                    <a:latin typeface="Calibri"/>
                    <a:cs typeface="Calibri"/>
                  </a:rPr>
                  <a:t>Laplace’s estimate (extended):</a:t>
                </a: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sz="2000" dirty="0">
                    <a:latin typeface="Calibri"/>
                    <a:cs typeface="Calibri"/>
                  </a:rPr>
                  <a:t>Pretend you saw every outcome k extra times</a:t>
                </a:r>
              </a:p>
              <a:p>
                <a:pPr lvl="1" eaLnBrk="1" hangingPunct="1">
                  <a:lnSpc>
                    <a:spcPct val="90000"/>
                  </a:lnSpc>
                </a:pPr>
                <a:endParaRPr lang="en-US" sz="2000" dirty="0">
                  <a:latin typeface="Calibri"/>
                  <a:cs typeface="Calibri"/>
                </a:endParaRPr>
              </a:p>
              <a:p>
                <a:pPr lvl="1" eaLnBrk="1" hangingPunct="1">
                  <a:lnSpc>
                    <a:spcPct val="90000"/>
                  </a:lnSpc>
                </a:pPr>
                <a:endParaRPr lang="en-US" sz="2000" dirty="0">
                  <a:latin typeface="Calibri"/>
                  <a:cs typeface="Calibri"/>
                </a:endParaRPr>
              </a:p>
              <a:p>
                <a:pPr lvl="1" eaLnBrk="1" hangingPunct="1">
                  <a:lnSpc>
                    <a:spcPct val="90000"/>
                  </a:lnSpc>
                </a:pPr>
                <a:endParaRPr lang="en-US" sz="2000" dirty="0">
                  <a:latin typeface="Calibri"/>
                  <a:cs typeface="Calibri"/>
                </a:endParaRP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sz="2000" dirty="0">
                    <a:latin typeface="Calibri"/>
                    <a:cs typeface="Calibri"/>
                  </a:rPr>
                  <a:t>What’s Laplace with k = 0?</a:t>
                </a:r>
              </a:p>
              <a:p>
                <a:pPr lvl="1"/>
                <a:r>
                  <a:rPr lang="en-US" sz="2000" dirty="0">
                    <a:cs typeface="Calibri"/>
                  </a:rPr>
                  <a:t>What’s Laplace with k =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Calibri"/>
                      </a:rPr>
                      <m:t>∞</m:t>
                    </m:r>
                  </m:oMath>
                </a14:m>
                <a:r>
                  <a:rPr lang="en-US" sz="2000" dirty="0">
                    <a:cs typeface="Calibri"/>
                  </a:rPr>
                  <a:t>?</a:t>
                </a:r>
                <a:endParaRPr lang="en-US" sz="2000" dirty="0">
                  <a:latin typeface="Calibri"/>
                  <a:cs typeface="Calibri"/>
                </a:endParaRP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sz="2000" dirty="0">
                    <a:latin typeface="Calibri"/>
                    <a:cs typeface="Calibri"/>
                  </a:rPr>
                  <a:t>k is the </a:t>
                </a:r>
                <a:r>
                  <a:rPr lang="en-US" sz="2000" dirty="0">
                    <a:solidFill>
                      <a:srgbClr val="CC0000"/>
                    </a:solidFill>
                    <a:latin typeface="Calibri"/>
                    <a:cs typeface="Calibri"/>
                  </a:rPr>
                  <a:t>strength</a:t>
                </a:r>
                <a:r>
                  <a:rPr lang="en-US" sz="2000" dirty="0">
                    <a:latin typeface="Calibri"/>
                    <a:cs typeface="Calibri"/>
                  </a:rPr>
                  <a:t> of the uniformity prior</a:t>
                </a:r>
              </a:p>
              <a:p>
                <a:pPr eaLnBrk="1" hangingPunct="1">
                  <a:lnSpc>
                    <a:spcPct val="90000"/>
                  </a:lnSpc>
                </a:pPr>
                <a:r>
                  <a:rPr lang="en-US" sz="2400" dirty="0">
                    <a:latin typeface="Calibri"/>
                    <a:cs typeface="Calibri"/>
                  </a:rPr>
                  <a:t>Laplace for conditionals:</a:t>
                </a: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sz="2000" dirty="0">
                    <a:latin typeface="Calibri"/>
                    <a:cs typeface="Calibri"/>
                  </a:rPr>
                  <a:t>Smooth each condition independently:</a:t>
                </a:r>
              </a:p>
              <a:p>
                <a:pPr lvl="1" eaLnBrk="1" hangingPunct="1">
                  <a:lnSpc>
                    <a:spcPct val="90000"/>
                  </a:lnSpc>
                </a:pPr>
                <a:endParaRPr lang="en-US" sz="2000" dirty="0">
                  <a:latin typeface="Calibri"/>
                  <a:cs typeface="Calibri"/>
                </a:endParaRPr>
              </a:p>
              <a:p>
                <a:pPr lvl="1" eaLnBrk="1" hangingPunct="1">
                  <a:lnSpc>
                    <a:spcPct val="90000"/>
                  </a:lnSpc>
                </a:pPr>
                <a:endParaRPr lang="en-US" sz="2000" dirty="0">
                  <a:latin typeface="Calibri"/>
                  <a:cs typeface="Calibri"/>
                </a:endParaRPr>
              </a:p>
              <a:p>
                <a:pPr eaLnBrk="1" hangingPunct="1">
                  <a:lnSpc>
                    <a:spcPct val="90000"/>
                  </a:lnSpc>
                </a:pPr>
                <a:endParaRPr lang="en-US" sz="2400" dirty="0"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9229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36031"/>
                <a:ext cx="5791200" cy="4343400"/>
              </a:xfrm>
              <a:blipFill>
                <a:blip r:embed="rId7"/>
                <a:stretch>
                  <a:fillRect l="-1532" t="-1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27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43802" y="3962401"/>
            <a:ext cx="2670175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9001" y="4876801"/>
            <a:ext cx="3617913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43802" y="3103563"/>
            <a:ext cx="2670175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2298" name="Picture 10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83571" y="5318834"/>
            <a:ext cx="346868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1" name="Picture 11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65960" y="2609228"/>
            <a:ext cx="2760663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2300" name="Rectangle 12"/>
          <p:cNvSpPr>
            <a:spLocks noChangeArrowheads="1"/>
          </p:cNvSpPr>
          <p:nvPr/>
        </p:nvSpPr>
        <p:spPr bwMode="auto">
          <a:xfrm>
            <a:off x="9372600" y="2895600"/>
            <a:ext cx="114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92301" name="Rectangle 13"/>
          <p:cNvSpPr>
            <a:spLocks noChangeArrowheads="1"/>
          </p:cNvSpPr>
          <p:nvPr/>
        </p:nvSpPr>
        <p:spPr bwMode="auto">
          <a:xfrm>
            <a:off x="9372600" y="3733800"/>
            <a:ext cx="114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92302" name="Rectangle 14"/>
          <p:cNvSpPr>
            <a:spLocks noChangeArrowheads="1"/>
          </p:cNvSpPr>
          <p:nvPr/>
        </p:nvSpPr>
        <p:spPr bwMode="auto">
          <a:xfrm>
            <a:off x="9296400" y="4724400"/>
            <a:ext cx="16764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grpSp>
        <p:nvGrpSpPr>
          <p:cNvPr id="2" name="Group 14"/>
          <p:cNvGrpSpPr/>
          <p:nvPr/>
        </p:nvGrpSpPr>
        <p:grpSpPr>
          <a:xfrm>
            <a:off x="7620000" y="1828800"/>
            <a:ext cx="2606040" cy="685800"/>
            <a:chOff x="6629400" y="1905000"/>
            <a:chExt cx="1447800" cy="381000"/>
          </a:xfrm>
        </p:grpSpPr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6629400" y="1905000"/>
              <a:ext cx="381000" cy="381000"/>
            </a:xfrm>
            <a:prstGeom prst="ellipse">
              <a:avLst/>
            </a:prstGeom>
            <a:solidFill>
              <a:srgbClr val="FF9999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r</a:t>
              </a:r>
            </a:p>
          </p:txBody>
        </p:sp>
        <p:sp>
          <p:nvSpPr>
            <p:cNvPr id="17" name="Oval 7"/>
            <p:cNvSpPr>
              <a:spLocks noChangeArrowheads="1"/>
            </p:cNvSpPr>
            <p:nvPr/>
          </p:nvSpPr>
          <p:spPr bwMode="auto">
            <a:xfrm>
              <a:off x="7162800" y="1905000"/>
              <a:ext cx="381000" cy="381000"/>
            </a:xfrm>
            <a:prstGeom prst="ellipse">
              <a:avLst/>
            </a:prstGeom>
            <a:solidFill>
              <a:srgbClr val="FF9999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r</a:t>
              </a:r>
            </a:p>
          </p:txBody>
        </p:sp>
        <p:sp>
          <p:nvSpPr>
            <p:cNvPr id="18" name="Oval 8"/>
            <p:cNvSpPr>
              <a:spLocks noChangeArrowheads="1"/>
            </p:cNvSpPr>
            <p:nvPr/>
          </p:nvSpPr>
          <p:spPr bwMode="auto">
            <a:xfrm>
              <a:off x="7696200" y="1905000"/>
              <a:ext cx="381000" cy="381000"/>
            </a:xfrm>
            <a:prstGeom prst="ellipse">
              <a:avLst/>
            </a:prstGeom>
            <a:solidFill>
              <a:srgbClr val="99CCFF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099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2300" grpId="0" animBg="1"/>
      <p:bldP spid="1292301" grpId="0" animBg="1"/>
      <p:bldP spid="129230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Estimation: Linear Interpolation* </a:t>
            </a:r>
          </a:p>
        </p:txBody>
      </p:sp>
      <p:sp>
        <p:nvSpPr>
          <p:cNvPr id="129331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447800"/>
            <a:ext cx="89154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In practice, Laplace often performs poorly for P(X|Y):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When |X| is very large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When |Y| is very large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Another option: linear interpolation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Also get the empirical P(X) from the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Make sure the estimate of P(X|Y) isn’t too different from the empirical P(X)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What if </a:t>
            </a:r>
            <a:r>
              <a:rPr lang="en-US" sz="2400" dirty="0">
                <a:sym typeface="Symbol" pitchFamily="18" charset="2"/>
              </a:rPr>
              <a:t></a:t>
            </a:r>
            <a:r>
              <a:rPr lang="en-US" sz="2000" dirty="0">
                <a:sym typeface="Symbol" pitchFamily="18" charset="2"/>
              </a:rPr>
              <a:t> </a:t>
            </a:r>
            <a:r>
              <a:rPr lang="en-US" sz="2000" dirty="0"/>
              <a:t>is 0?  1?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1293316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8563" y="4024313"/>
            <a:ext cx="6370637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7977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Real NB: Smoothing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For real classification problems, smoothing is critical</a:t>
            </a:r>
          </a:p>
          <a:p>
            <a:pPr eaLnBrk="1" hangingPunct="1"/>
            <a:r>
              <a:rPr lang="en-US" sz="2400" dirty="0"/>
              <a:t>New odds ratios: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600200" y="3849962"/>
            <a:ext cx="25146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helvetica : 11.4</a:t>
            </a:r>
          </a:p>
          <a:p>
            <a:r>
              <a:rPr lang="en-US">
                <a:latin typeface="Courier New" pitchFamily="49" charset="0"/>
              </a:rPr>
              <a:t>seems     : 10.8</a:t>
            </a:r>
          </a:p>
          <a:p>
            <a:r>
              <a:rPr lang="en-US">
                <a:latin typeface="Courier New" pitchFamily="49" charset="0"/>
              </a:rPr>
              <a:t>group     : 10.2</a:t>
            </a:r>
          </a:p>
          <a:p>
            <a:r>
              <a:rPr lang="en-US">
                <a:latin typeface="Courier New" pitchFamily="49" charset="0"/>
              </a:rPr>
              <a:t>ago       :  8.4</a:t>
            </a:r>
          </a:p>
          <a:p>
            <a:r>
              <a:rPr lang="en-US">
                <a:latin typeface="Courier New" pitchFamily="49" charset="0"/>
              </a:rPr>
              <a:t>areas     :  8.3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4876800" y="3849962"/>
            <a:ext cx="24384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verdana : 28.8</a:t>
            </a:r>
          </a:p>
          <a:p>
            <a:r>
              <a:rPr lang="en-US">
                <a:latin typeface="Courier New" pitchFamily="49" charset="0"/>
              </a:rPr>
              <a:t>Credit  : 28.4</a:t>
            </a:r>
          </a:p>
          <a:p>
            <a:r>
              <a:rPr lang="en-US">
                <a:latin typeface="Courier New" pitchFamily="49" charset="0"/>
              </a:rPr>
              <a:t>ORDER   : 27.2</a:t>
            </a:r>
          </a:p>
          <a:p>
            <a:r>
              <a:rPr lang="en-US">
                <a:latin typeface="Courier New" pitchFamily="49" charset="0"/>
              </a:rPr>
              <a:t>&lt;FONT&gt;  : 26.9</a:t>
            </a:r>
          </a:p>
          <a:p>
            <a:r>
              <a:rPr lang="en-US">
                <a:latin typeface="Courier New" pitchFamily="49" charset="0"/>
              </a:rPr>
              <a:t>money   : 26.5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30726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9775" y="2921274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3188" y="2895874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2514600" y="5950224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latin typeface="Calibri" pitchFamily="34" charset="0"/>
              </a:rPr>
              <a:t>Do these make more sense?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3863" y="1295400"/>
            <a:ext cx="3352874" cy="4667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145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Hyperparameter Tuning (e.g., k in LAP)</a:t>
            </a: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96343" y="1349677"/>
            <a:ext cx="6965963" cy="52336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02629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Tuning on Held-Out Data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5912"/>
            <a:ext cx="6477000" cy="452596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Now we’ve got two kinds of unknowns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Parameters: the probabilities P(X|Y), P(Y)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err="1">
                <a:latin typeface="Calibri"/>
                <a:cs typeface="Calibri"/>
              </a:rPr>
              <a:t>Hyperparameters</a:t>
            </a:r>
            <a:r>
              <a:rPr lang="en-US" sz="2400" dirty="0">
                <a:latin typeface="Calibri"/>
                <a:cs typeface="Calibri"/>
              </a:rPr>
              <a:t>: e.g. the amount / type of smoothing to do, k, 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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Symbol" pitchFamily="18" charset="2"/>
              </a:rPr>
              <a:t>What should we learn where?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Learn parameters from training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Tune </a:t>
            </a:r>
            <a:r>
              <a:rPr lang="en-US" sz="2400" dirty="0" err="1">
                <a:latin typeface="Calibri"/>
                <a:cs typeface="Calibri"/>
                <a:sym typeface="Symbol" pitchFamily="18" charset="2"/>
              </a:rPr>
              <a:t>hyperparameters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 on different data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  <a:sym typeface="Symbol" pitchFamily="18" charset="2"/>
              </a:rPr>
              <a:t>Why?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For each value of the </a:t>
            </a:r>
            <a:r>
              <a:rPr lang="en-US" sz="2400" dirty="0" err="1">
                <a:latin typeface="Calibri"/>
                <a:cs typeface="Calibri"/>
                <a:sym typeface="Symbol" pitchFamily="18" charset="2"/>
              </a:rPr>
              <a:t>hyperparameters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, train and test on the held-out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Choose the best value and do a final test on the test data</a:t>
            </a: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>
            <a:off x="8129587" y="3933825"/>
            <a:ext cx="2165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 flipV="1">
            <a:off x="8129587" y="2093913"/>
            <a:ext cx="0" cy="1839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1750" name="Picture 1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40825" y="4149725"/>
            <a:ext cx="150812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04137" y="2306638"/>
            <a:ext cx="209550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2" name="Freeform 8"/>
          <p:cNvSpPr>
            <a:spLocks/>
          </p:cNvSpPr>
          <p:nvPr/>
        </p:nvSpPr>
        <p:spPr bwMode="auto">
          <a:xfrm>
            <a:off x="8161337" y="2128838"/>
            <a:ext cx="2133600" cy="1752600"/>
          </a:xfrm>
          <a:custGeom>
            <a:avLst/>
            <a:gdLst>
              <a:gd name="T0" fmla="*/ 0 w 1344"/>
              <a:gd name="T1" fmla="*/ 0 h 1104"/>
              <a:gd name="T2" fmla="*/ 2147483647 w 1344"/>
              <a:gd name="T3" fmla="*/ 2147483647 h 1104"/>
              <a:gd name="T4" fmla="*/ 2147483647 w 1344"/>
              <a:gd name="T5" fmla="*/ 2147483647 h 1104"/>
              <a:gd name="T6" fmla="*/ 2147483647 w 1344"/>
              <a:gd name="T7" fmla="*/ 2147483647 h 1104"/>
              <a:gd name="T8" fmla="*/ 0 60000 65536"/>
              <a:gd name="T9" fmla="*/ 0 60000 65536"/>
              <a:gd name="T10" fmla="*/ 0 60000 65536"/>
              <a:gd name="T11" fmla="*/ 0 60000 65536"/>
              <a:gd name="T12" fmla="*/ 0 w 1344"/>
              <a:gd name="T13" fmla="*/ 0 h 1104"/>
              <a:gd name="T14" fmla="*/ 1344 w 1344"/>
              <a:gd name="T15" fmla="*/ 1104 h 11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4" h="1104">
                <a:moveTo>
                  <a:pt x="0" y="0"/>
                </a:moveTo>
                <a:cubicBezTo>
                  <a:pt x="132" y="0"/>
                  <a:pt x="264" y="0"/>
                  <a:pt x="432" y="48"/>
                </a:cubicBezTo>
                <a:cubicBezTo>
                  <a:pt x="600" y="96"/>
                  <a:pt x="856" y="112"/>
                  <a:pt x="1008" y="288"/>
                </a:cubicBezTo>
                <a:cubicBezTo>
                  <a:pt x="1160" y="464"/>
                  <a:pt x="1252" y="784"/>
                  <a:pt x="1344" y="1104"/>
                </a:cubicBezTo>
              </a:path>
            </a:pathLst>
          </a:custGeom>
          <a:noFill/>
          <a:ln w="38100">
            <a:solidFill>
              <a:srgbClr val="3333FF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1753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151937" y="1900238"/>
            <a:ext cx="113665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4" name="Freeform 10"/>
          <p:cNvSpPr>
            <a:spLocks/>
          </p:cNvSpPr>
          <p:nvPr/>
        </p:nvSpPr>
        <p:spPr bwMode="auto">
          <a:xfrm>
            <a:off x="8164512" y="2430463"/>
            <a:ext cx="2130425" cy="1450975"/>
          </a:xfrm>
          <a:custGeom>
            <a:avLst/>
            <a:gdLst>
              <a:gd name="T0" fmla="*/ 0 w 1342"/>
              <a:gd name="T1" fmla="*/ 2147483647 h 914"/>
              <a:gd name="T2" fmla="*/ 2147483647 w 1342"/>
              <a:gd name="T3" fmla="*/ 2147483647 h 914"/>
              <a:gd name="T4" fmla="*/ 2147483647 w 1342"/>
              <a:gd name="T5" fmla="*/ 2147483647 h 914"/>
              <a:gd name="T6" fmla="*/ 2147483647 w 1342"/>
              <a:gd name="T7" fmla="*/ 2147483647 h 914"/>
              <a:gd name="T8" fmla="*/ 0 60000 65536"/>
              <a:gd name="T9" fmla="*/ 0 60000 65536"/>
              <a:gd name="T10" fmla="*/ 0 60000 65536"/>
              <a:gd name="T11" fmla="*/ 0 60000 65536"/>
              <a:gd name="T12" fmla="*/ 0 w 1342"/>
              <a:gd name="T13" fmla="*/ 0 h 914"/>
              <a:gd name="T14" fmla="*/ 1342 w 1342"/>
              <a:gd name="T15" fmla="*/ 914 h 9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2" h="914">
                <a:moveTo>
                  <a:pt x="0" y="235"/>
                </a:moveTo>
                <a:cubicBezTo>
                  <a:pt x="64" y="197"/>
                  <a:pt x="228" y="8"/>
                  <a:pt x="388" y="4"/>
                </a:cubicBezTo>
                <a:cubicBezTo>
                  <a:pt x="548" y="0"/>
                  <a:pt x="799" y="62"/>
                  <a:pt x="958" y="214"/>
                </a:cubicBezTo>
                <a:cubicBezTo>
                  <a:pt x="1117" y="366"/>
                  <a:pt x="1262" y="768"/>
                  <a:pt x="1342" y="914"/>
                </a:cubicBezTo>
              </a:path>
            </a:pathLst>
          </a:cu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1755" name="Picture 11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29600" y="3124200"/>
            <a:ext cx="1227137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6" name="Picture 12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228137" y="3424238"/>
            <a:ext cx="5842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7" name="Freeform 13"/>
          <p:cNvSpPr>
            <a:spLocks/>
          </p:cNvSpPr>
          <p:nvPr/>
        </p:nvSpPr>
        <p:spPr bwMode="auto">
          <a:xfrm>
            <a:off x="8161337" y="2420938"/>
            <a:ext cx="2130425" cy="1463675"/>
          </a:xfrm>
          <a:custGeom>
            <a:avLst/>
            <a:gdLst>
              <a:gd name="T0" fmla="*/ 0 w 1342"/>
              <a:gd name="T1" fmla="*/ 2147483647 h 922"/>
              <a:gd name="T2" fmla="*/ 2147483647 w 1342"/>
              <a:gd name="T3" fmla="*/ 2147483647 h 922"/>
              <a:gd name="T4" fmla="*/ 2147483647 w 1342"/>
              <a:gd name="T5" fmla="*/ 2147483647 h 922"/>
              <a:gd name="T6" fmla="*/ 2147483647 w 1342"/>
              <a:gd name="T7" fmla="*/ 2147483647 h 922"/>
              <a:gd name="T8" fmla="*/ 0 60000 65536"/>
              <a:gd name="T9" fmla="*/ 0 60000 65536"/>
              <a:gd name="T10" fmla="*/ 0 60000 65536"/>
              <a:gd name="T11" fmla="*/ 0 60000 65536"/>
              <a:gd name="T12" fmla="*/ 0 w 1342"/>
              <a:gd name="T13" fmla="*/ 0 h 922"/>
              <a:gd name="T14" fmla="*/ 1342 w 1342"/>
              <a:gd name="T15" fmla="*/ 922 h 92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2" h="922">
                <a:moveTo>
                  <a:pt x="0" y="243"/>
                </a:moveTo>
                <a:cubicBezTo>
                  <a:pt x="93" y="203"/>
                  <a:pt x="406" y="8"/>
                  <a:pt x="557" y="4"/>
                </a:cubicBezTo>
                <a:cubicBezTo>
                  <a:pt x="708" y="0"/>
                  <a:pt x="776" y="67"/>
                  <a:pt x="907" y="220"/>
                </a:cubicBezTo>
                <a:cubicBezTo>
                  <a:pt x="1038" y="373"/>
                  <a:pt x="1252" y="776"/>
                  <a:pt x="1342" y="922"/>
                </a:cubicBez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23298" y="4375150"/>
            <a:ext cx="1032052" cy="1543050"/>
          </a:xfrm>
          <a:prstGeom prst="rect">
            <a:avLst/>
          </a:prstGeom>
          <a:noFill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18537" y="4451367"/>
            <a:ext cx="1108477" cy="1543016"/>
          </a:xfrm>
          <a:prstGeom prst="rect">
            <a:avLst/>
          </a:prstGeom>
          <a:noFill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66596" y="4400550"/>
            <a:ext cx="1410271" cy="1543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64775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Errors, and What to Do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1447800"/>
            <a:ext cx="8229600" cy="4800600"/>
          </a:xfrm>
        </p:spPr>
        <p:txBody>
          <a:bodyPr/>
          <a:lstStyle/>
          <a:p>
            <a:pPr eaLnBrk="1" hangingPunct="1"/>
            <a:r>
              <a:rPr lang="en-US" sz="2400" dirty="0"/>
              <a:t>ML engineers commonly analyze and address prediction errors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590800" y="2082800"/>
            <a:ext cx="6781800" cy="1697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Dear GlobalSCAPE Customer, </a:t>
            </a:r>
          </a:p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GlobalSCAPE has partnered with ScanSoft to offer you the latest version of OmniPage Pro, for just $99.99* - the regular list price is $499! The most common question we've received about this offer is - Is this genuine? We would like to assure you that this offer is authorized by ScanSoft, is genuine and valid. You can get the . . .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590800" y="3987800"/>
            <a:ext cx="6781800" cy="180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. . . To receive your $30 Amazon.com promotional certificate, click through to</a:t>
            </a:r>
          </a:p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  http://www.amazon.com/apparel</a:t>
            </a:r>
          </a:p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and see the prominent link for the $30 offer. All details are there. We hope you enjoyed receiving this message. However, if you'd rather not receive future e-mails announcing new store launches, please click . . .</a:t>
            </a:r>
          </a:p>
        </p:txBody>
      </p:sp>
    </p:spTree>
    <p:extLst>
      <p:ext uri="{BB962C8B-B14F-4D97-AF65-F5344CB8AC3E}">
        <p14:creationId xmlns:p14="http://schemas.microsoft.com/office/powerpoint/2010/main" val="3964930109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Features for Addressing Prediction Errors</a:t>
            </a: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1371600"/>
            <a:ext cx="7500937" cy="45859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35135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Spam detector example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743955"/>
            <a:ext cx="7246937" cy="472916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Need more features– words aren’t enough!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Have you emailed the sender before?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Have 1K other people just gotten the same email?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Is the sending information consistent?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Is the email in ALL CAPS?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Do inline URLs point where they say they point?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Does the email address you by (your) name?</a:t>
            </a: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Can add these information sources as new variables in the NB model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Next class we’ll talk about classifiers which let you add arbitrary features more easily, and, later, how to induce new features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30478" y="1447800"/>
            <a:ext cx="3233737" cy="458569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848600" y="1447800"/>
            <a:ext cx="304800" cy="46482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700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984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Baselines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/>
              <a:t>First step: get a </a:t>
            </a:r>
            <a:r>
              <a:rPr lang="en-US" sz="2400">
                <a:solidFill>
                  <a:srgbClr val="CC0000"/>
                </a:solidFill>
              </a:rPr>
              <a:t>baseline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Baselines are very simple “straw man” procedures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Help determine how hard the task 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Help know what a “good” accuracy is</a:t>
            </a:r>
          </a:p>
          <a:p>
            <a:pPr eaLnBrk="1" hangingPunct="1">
              <a:lnSpc>
                <a:spcPct val="80000"/>
              </a:lnSpc>
            </a:pPr>
            <a:endParaRPr lang="en-US" sz="24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Weak baseline: most frequent label classifier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Gives all test instances whatever label was most common in the training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E.g. for spam filtering, might label everything as ham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Accuracy might be very high if the problem is skewed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E.g. calling everything “ham” gets 66%, so a classifier that gets 70% isn’t very good…</a:t>
            </a:r>
          </a:p>
          <a:p>
            <a:pPr lvl="1"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For real research, usually use previous work as a (strong) baseline</a:t>
            </a:r>
          </a:p>
          <a:p>
            <a:pPr lvl="1" eaLnBrk="1" hangingPunct="1">
              <a:lnSpc>
                <a:spcPct val="80000"/>
              </a:lnSpc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5533604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Confidences from a Classifier</a:t>
            </a:r>
          </a:p>
        </p:txBody>
      </p:sp>
      <p:sp>
        <p:nvSpPr>
          <p:cNvPr id="129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6388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CC0000"/>
                </a:solidFill>
              </a:rPr>
              <a:t>confidence </a:t>
            </a:r>
            <a:r>
              <a:rPr lang="en-US" sz="2400" dirty="0"/>
              <a:t>of a probabilistic classifier: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Posterior probability of the top label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Represents how sure the classifier is of the classification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Any probabilistic model will have confidences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No guarantee confidence is correct</a:t>
            </a: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Calibration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Weak calibration: higher confidences mean higher accuracy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Strong calibration: confidence predicts accuracy rate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What’s the value of calibrating confidence? </a:t>
            </a:r>
          </a:p>
        </p:txBody>
      </p:sp>
      <p:pic>
        <p:nvPicPr>
          <p:cNvPr id="36868" name="Picture 3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0250" y="2805112"/>
            <a:ext cx="3654425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F669E420-24B6-6F42-BFEE-DBCDCF0A6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5382" y="3200400"/>
            <a:ext cx="6056618" cy="21453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2271D4-B8B5-8A40-B3DC-964B94F9F075}"/>
              </a:ext>
            </a:extLst>
          </p:cNvPr>
          <p:cNvSpPr txBox="1"/>
          <p:nvPr/>
        </p:nvSpPr>
        <p:spPr>
          <a:xfrm>
            <a:off x="8527774" y="5465004"/>
            <a:ext cx="1459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Image: </a:t>
            </a:r>
            <a:r>
              <a:rPr lang="en-US" sz="1400" dirty="0" err="1"/>
              <a:t>Ulas</a:t>
            </a:r>
            <a:r>
              <a:rPr lang="en-US" sz="1400" dirty="0"/>
              <a:t> </a:t>
            </a:r>
            <a:r>
              <a:rPr lang="en-US" sz="1400" dirty="0" err="1"/>
              <a:t>Bagci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8331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Summary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3200" dirty="0"/>
              <a:t>Bayes rule allows for diagnostic queries from causal probabilities</a:t>
            </a:r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The naïve Bayes assumption: all </a:t>
            </a:r>
            <a:r>
              <a:rPr lang="en-US" sz="3200"/>
              <a:t>features are </a:t>
            </a:r>
            <a:r>
              <a:rPr lang="en-US" sz="3200" dirty="0"/>
              <a:t>independent given the class label</a:t>
            </a:r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We can build classifiers out of a naïve Bayes model using training data</a:t>
            </a:r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Smoothing estimates is important in real-world systems</a:t>
            </a:r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Classifier confidences are useful, when you can calibrate them</a:t>
            </a:r>
          </a:p>
        </p:txBody>
      </p:sp>
    </p:spTree>
    <p:extLst>
      <p:ext uri="{BB962C8B-B14F-4D97-AF65-F5344CB8AC3E}">
        <p14:creationId xmlns:p14="http://schemas.microsoft.com/office/powerpoint/2010/main" val="15185490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rightarrow \langle F_{0,0} = 0 \,\,\, F_{0,1} = 0 \,\,\, F_{0,2} = 1 \,\,\, F_{0,3} = 1 \,\,\, F_{0,4} = 0 \,\,\, \ldots  F_{15,15} = 0 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642"/>
  <p:tag name="PICTUREFILESIZE" val="2152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 | F_{0,0} \ldots F_{15,15}) \propto P(Y) \prod_{i,j} P(F_{i,j} |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7"/>
  <p:tag name="PICTUREFILESIZE" val="2082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Y}, \mbox{F}_1 \ldots \mbox{F}_n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8"/>
  <p:tag name="PICTUREFILESIZE" val="555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Y}) \prod_i P(\mbox{F}_i | \mbox{Y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7"/>
  <p:tag name="PICTUREFILESIZE" val="920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, f_1 \ldots f_n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6"/>
  <p:tag name="PICTUREFILESIZE" val="649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left[&#10;\begin{array}{c}&#10;P(f_1) \prod_i P(f_i | y_1)\\&#10;P(f_2) \prod_i P(f_i | y_2)\\&#10;\vdots\\&#10;P(f_k) \prod_i P(f_i | y_k)\\&#10;\end{array}&#10;\right]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4"/>
  <p:tag name="PICTUREFILESIZE" val="3077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f_1 \ldots f_n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7"/>
  <p:tag name="PICTUREFILESIZE" val="484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 | f_1 \ldots f_n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0"/>
  <p:tag name="PICTUREFILESIZE" val="62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left[&#10;\begin{array}{c}&#10;P(y_1, f_1 \ldots f_n)\\&#10;P(y_2, f_1 \ldots f_n)\\&#10;\vdots\\&#10;P(y_k, f_1 \ldots f_n)\\&#10;\end{array}&#10;\right]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8"/>
  <p:tag name="PICTUREFILESIZE" val="2232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300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F_{3,1}=on|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9"/>
  <p:tag name="PICTUREFILESIZE" val="728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F_{5,5}=on|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9"/>
  <p:tag name="PICTUREFILESIZE" val="744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, W_1 \ldots W_n) = P(Y) \prod_i P(W_i |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47"/>
  <p:tag name="PICTUREFILESIZE" val="1919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, W_1 \ldots W_n) = P(Y) \prod_i P(W_i |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47"/>
  <p:tag name="PICTUREFILESIZE" val="1919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W | \mbox{spam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5"/>
  <p:tag name="PICTUREFILESIZE" val="674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W | \mbox{ham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05"/>
  <p:tag name="PICTUREFILESIZE" val="573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298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box{features}, C=2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3"/>
  <p:tag name="PICTUREFILESIZE" val="877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box{features}, C=3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3"/>
  <p:tag name="PICTUREFILESIZE" val="888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=2) = 0.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5"/>
  <p:tag name="PICTUREFILESIZE" val="598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=3) = 0.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5"/>
  <p:tag name="PICTUREFILESIZE" val="610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2) = 0.01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99"/>
  <p:tag name="PICTUREFILESIZE" val="827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3) = 0.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07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ff}| C=2) = 0.1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9"/>
  <p:tag name="PICTUREFILESIZE" val="767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ff}| C=3) = 0.7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90"/>
  <p:tag name="PICTUREFILESIZE" val="812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2) = 0.1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5"/>
  <p:tag name="PICTUREFILESIZE" val="753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3) = 0.9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38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2) = 0.8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37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3) = 0.8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52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ham})}{P(W | \mbox{sp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7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spam})}{P(W | \mbox{h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8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_\mathrm{ML}(x) = \frac{\mbox{count}(x)}{\mbox{total samples}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0"/>
  <p:tag name="PICTUREFILESIZE" val="1687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L(x,\theta) = \prod_i P_\theta(x_i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79"/>
  <p:tag name="PICTUREFILESIZE" val="1089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\[&#10;P_\mathrm{ML}(\mbox{\textcolor{red}{r}}) = 2/3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36"/>
  <p:tag name="PICTUREFILESIZE" val="997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_\mathrm{ML}(x) = \frac{\mbox{count}(x)}{\mbox{total samples}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0"/>
  <p:tag name="PICTUREFILESIZE" val="1687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theta_{ML} = \argmax_\theta P({\bf X}|\theta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20"/>
  <p:tag name="PICTUREFILESIZE" val="1338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phantom{\theta_{ML}} = \argmax_\theta \prod_i P_\theta(X_i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94"/>
  <p:tag name="PICTUREFILESIZE" val="1244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theta_{MAP} = \argmax_\theta P(\theta | {\bf X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35"/>
  <p:tag name="PICTUREFILESIZE" val="1426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phantom{\theta_{MAP}} = \argmax_\theta P({\bf X} | \theta) P(\theta) / P({\bf X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83"/>
  <p:tag name="PICTUREFILESIZE" val="1685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phantom{\theta_{MAP}} = \argmax_\theta P({\bf X} | \theta) P(\theta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19"/>
  <p:tag name="PICTUREFILESIZE" val="13059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= \frac{c(x)+1}{N + |X|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08"/>
  <p:tag name="PICTUREFILESIZE" val="755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ML}(X) = \left\langle \frac{2}{3}, \frac{1}{3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77"/>
  <p:tag name="PICTUREFILESIZE" val="1269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}(X) = \left\langle \frac{3}{5}, \frac{2}{5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85"/>
  <p:tag name="PICTUREFILESIZE" val="1320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}(x) = \frac{c(x)+1}{\sum_x [ c(x) + 1]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40"/>
  <p:tag name="PICTUREFILESIZE" val="1602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1}(X) = \left\langle \frac{3}{5}, \frac{2}{5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97"/>
  <p:tag name="PICTUREFILESIZE" val="1385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100}(X) = \left\langle \frac{102}{203}, \frac{101}{203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67"/>
  <p:tag name="PICTUREFILESIZE" val="1812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0}(X) = \left\langle \frac{2}{3}, \frac{1}{3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97"/>
  <p:tag name="PICTUREFILESIZE" val="1391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k}(x|y) = \frac{c(x,y)+k}{c(y) + k|X|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56"/>
  <p:tag name="PICTUREFILESIZE" val="2096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k}(x) = \frac{c(x)+k}{N + k|X|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18"/>
  <p:tag name="PICTUREFILESIZE" val="1624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IN}(x|y) = \alpha \hat{P}(x|y) + (1.0 - \alpha)\hat{P}(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71"/>
  <p:tag name="PICTUREFILESIZE" val="1895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ham})}{P(W | \mbox{sp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7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spam})}{P(W | \mbox{h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8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graphicx}&#10;\begin{document}&#10;\def\argmax{\mathop{\rm arg\,max}}&#10;\rotatebox{0}{$k$}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91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\def\argmax{\mathop{\rm arg\,max}}&#10;\rotatebox{90}{accurac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4"/>
  <p:tag name="PICTUREFILESIZE" val="288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{color}&#10;\begin{document}&#10;\def\argmax{\mathop{\rm arg\,max}}&#10;\textcolor{blue}{training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76"/>
  <p:tag name="PICTUREFILESIZE" val="566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[usenames]{color}&#10;\begin{document}&#10;\def\argmax{\mathop{\rm arg\,max}}&#10;\textcolor{OliveGreen}{held-out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82"/>
  <p:tag name="PICTUREFILESIZE" val="562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[usenames]{color}&#10;\begin{document}&#10;\def\argmax{\mathop{\rm arg\,max}}&#10;\textcolor{BrickRed}{test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39"/>
  <p:tag name="PICTUREFILESIZE" val="360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mbox{confidence}(x) = \max_y P(y|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7"/>
  <p:tag name="PICTUREFILESIZE" val="1578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3111</Words>
  <Application>Microsoft Macintosh PowerPoint</Application>
  <PresentationFormat>Widescreen</PresentationFormat>
  <Paragraphs>613</Paragraphs>
  <Slides>46</Slides>
  <Notes>0</Notes>
  <HiddenSlides>8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6" baseType="lpstr">
      <vt:lpstr>Arial</vt:lpstr>
      <vt:lpstr>Calibri</vt:lpstr>
      <vt:lpstr>Calibri Light</vt:lpstr>
      <vt:lpstr>Cambria Math</vt:lpstr>
      <vt:lpstr>Courier New</vt:lpstr>
      <vt:lpstr>Helvetica</vt:lpstr>
      <vt:lpstr>Symbol</vt:lpstr>
      <vt:lpstr>Verdana</vt:lpstr>
      <vt:lpstr>Wingdings</vt:lpstr>
      <vt:lpstr>Office Theme</vt:lpstr>
      <vt:lpstr>CSCE-420: Artificial Intelligence  Naïve Bayes</vt:lpstr>
      <vt:lpstr>Announcements </vt:lpstr>
      <vt:lpstr>PowerPoint Presentation</vt:lpstr>
      <vt:lpstr>Machine learning</vt:lpstr>
      <vt:lpstr>Machine learning</vt:lpstr>
      <vt:lpstr>Machine learning</vt:lpstr>
      <vt:lpstr>Machine Learning</vt:lpstr>
      <vt:lpstr>Classification</vt:lpstr>
      <vt:lpstr>Example: Spam Filter</vt:lpstr>
      <vt:lpstr>Example: Digit Recognition</vt:lpstr>
      <vt:lpstr>Other Classification Tasks</vt:lpstr>
      <vt:lpstr>Model-Based Classification</vt:lpstr>
      <vt:lpstr>Naïve Bayes for Digits</vt:lpstr>
      <vt:lpstr>General Naïve Bayes</vt:lpstr>
      <vt:lpstr>Inference for Naïve Bayes</vt:lpstr>
      <vt:lpstr>General Naïve Bayes</vt:lpstr>
      <vt:lpstr>Example: Conditional Probabilities</vt:lpstr>
      <vt:lpstr>A Spam Filter</vt:lpstr>
      <vt:lpstr>Naïve Bayes for Text</vt:lpstr>
      <vt:lpstr>Example: Spam Filtering</vt:lpstr>
      <vt:lpstr>Spam Example</vt:lpstr>
      <vt:lpstr>Training and Testing</vt:lpstr>
      <vt:lpstr>Empirical Risk Minimization</vt:lpstr>
      <vt:lpstr>Important Concepts</vt:lpstr>
      <vt:lpstr>Generalization and Overfitting</vt:lpstr>
      <vt:lpstr>Overfitting</vt:lpstr>
      <vt:lpstr>Example: Overfitting</vt:lpstr>
      <vt:lpstr>Example: Overfitting</vt:lpstr>
      <vt:lpstr>Generalization and Overfitting</vt:lpstr>
      <vt:lpstr>Parameter Estimation</vt:lpstr>
      <vt:lpstr>Parameter Estimation</vt:lpstr>
      <vt:lpstr>Smoothing</vt:lpstr>
      <vt:lpstr>Maximum Likelihood</vt:lpstr>
      <vt:lpstr>Assuming Unseen Trianing Events</vt:lpstr>
      <vt:lpstr>Laplace Smoothing</vt:lpstr>
      <vt:lpstr>Laplace Smoothing</vt:lpstr>
      <vt:lpstr>Estimation: Linear Interpolation* </vt:lpstr>
      <vt:lpstr>Real NB: Smoothing</vt:lpstr>
      <vt:lpstr>Hyperparameter Tuning (e.g., k in LAP)</vt:lpstr>
      <vt:lpstr>Tuning on Held-Out Data</vt:lpstr>
      <vt:lpstr>Errors, and What to Do</vt:lpstr>
      <vt:lpstr>Add Features for Addressing Prediction Errors</vt:lpstr>
      <vt:lpstr>Spam detector example</vt:lpstr>
      <vt:lpstr>Baselines</vt:lpstr>
      <vt:lpstr>Confidences from a Classifier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CSCE-625: Artificial Intelligence  Naïve Bayes</dc:title>
  <dc:creator>Guni Sharon</dc:creator>
  <cp:lastModifiedBy>Sharon, Guni</cp:lastModifiedBy>
  <cp:revision>27</cp:revision>
  <dcterms:created xsi:type="dcterms:W3CDTF">2020-07-06T20:01:13Z</dcterms:created>
  <dcterms:modified xsi:type="dcterms:W3CDTF">2025-04-17T15:41:59Z</dcterms:modified>
</cp:coreProperties>
</file>