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9" r:id="rId2"/>
    <p:sldId id="2031" r:id="rId3"/>
    <p:sldId id="360" r:id="rId4"/>
    <p:sldId id="500" r:id="rId5"/>
    <p:sldId id="501" r:id="rId6"/>
    <p:sldId id="502" r:id="rId7"/>
    <p:sldId id="503" r:id="rId8"/>
    <p:sldId id="504" r:id="rId9"/>
    <p:sldId id="361" r:id="rId10"/>
    <p:sldId id="370" r:id="rId11"/>
    <p:sldId id="403" r:id="rId12"/>
    <p:sldId id="404" r:id="rId13"/>
    <p:sldId id="405" r:id="rId14"/>
    <p:sldId id="406" r:id="rId15"/>
    <p:sldId id="407" r:id="rId16"/>
    <p:sldId id="367" r:id="rId17"/>
    <p:sldId id="408" r:id="rId18"/>
    <p:sldId id="409" r:id="rId19"/>
    <p:sldId id="410" r:id="rId20"/>
    <p:sldId id="400" r:id="rId21"/>
    <p:sldId id="379" r:id="rId22"/>
    <p:sldId id="411" r:id="rId23"/>
    <p:sldId id="413" r:id="rId24"/>
    <p:sldId id="414" r:id="rId25"/>
    <p:sldId id="415" r:id="rId26"/>
    <p:sldId id="416" r:id="rId27"/>
    <p:sldId id="382" r:id="rId28"/>
    <p:sldId id="376" r:id="rId29"/>
    <p:sldId id="428" r:id="rId30"/>
    <p:sldId id="417" r:id="rId31"/>
    <p:sldId id="377" r:id="rId32"/>
    <p:sldId id="378" r:id="rId33"/>
    <p:sldId id="489" r:id="rId34"/>
    <p:sldId id="384" r:id="rId35"/>
    <p:sldId id="385" r:id="rId36"/>
    <p:sldId id="366" r:id="rId37"/>
    <p:sldId id="368" r:id="rId38"/>
    <p:sldId id="427" r:id="rId39"/>
    <p:sldId id="389" r:id="rId40"/>
    <p:sldId id="418" r:id="rId41"/>
    <p:sldId id="388" r:id="rId42"/>
    <p:sldId id="337" r:id="rId43"/>
    <p:sldId id="338" r:id="rId44"/>
    <p:sldId id="341" r:id="rId45"/>
    <p:sldId id="387" r:id="rId46"/>
    <p:sldId id="343" r:id="rId47"/>
    <p:sldId id="344" r:id="rId48"/>
    <p:sldId id="419" r:id="rId49"/>
    <p:sldId id="369" r:id="rId50"/>
    <p:sldId id="345" r:id="rId51"/>
    <p:sldId id="346" r:id="rId52"/>
    <p:sldId id="347" r:id="rId53"/>
    <p:sldId id="348" r:id="rId54"/>
    <p:sldId id="349" r:id="rId55"/>
    <p:sldId id="395" r:id="rId56"/>
    <p:sldId id="396" r:id="rId57"/>
    <p:sldId id="397" r:id="rId58"/>
    <p:sldId id="398" r:id="rId59"/>
    <p:sldId id="399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315BD-9CB9-B84B-83D2-95B22A79869C}" type="datetimeFigureOut">
              <a:rPr lang="en-US" smtClean="0"/>
              <a:t>4/10/25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04DF8-1B10-3B49-A4AB-8DD4DD65F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9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intermediate step in</a:t>
            </a:r>
            <a:r>
              <a:rPr lang="en-US" baseline="0" dirty="0"/>
              <a:t> derivation!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7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200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sz="1200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4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a demo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667B323-39B3-46A3-8C57-54962289A667}" type="slidenum">
              <a:rPr lang="en-US" sz="1300"/>
              <a:pPr eaLnBrk="1" hangingPunct="1"/>
              <a:t>32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2848948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C883C370-8390-41AD-BA80-5C9B158C9E87}" type="slidenum">
              <a:rPr lang="en-US" smtClean="0"/>
              <a:pPr defTabSz="965200"/>
              <a:t>41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65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40A1C2C8-15C6-4D9D-95EF-6C95F8377B20}" type="slidenum">
              <a:rPr lang="en-US" smtClean="0"/>
              <a:pPr defTabSz="965200"/>
              <a:t>43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23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F6CF24C4-2EDB-40FF-94DD-46A062D6320A}" type="slidenum">
              <a:rPr lang="en-US" smtClean="0"/>
              <a:pPr defTabSz="965200"/>
              <a:t>44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30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D6171-1F2D-46BB-A1A5-14E14E2FDAA3}" type="slidenum">
              <a:rPr lang="en-US" smtClean="0">
                <a:latin typeface="Arial" pitchFamily="34" charset="0"/>
              </a:rPr>
              <a:pPr/>
              <a:t>45</a:t>
            </a:fld>
            <a:endParaRPr lang="en-US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3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91554-F29A-4ED5-B56D-AB9A20DEF92B}" type="slidenum">
              <a:rPr lang="en-US" smtClean="0"/>
              <a:pPr defTabSz="965200"/>
              <a:t>46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53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A9BF25A6-EE87-4EAF-8BF9-14CF5991EA42}" type="slidenum">
              <a:rPr lang="en-US" smtClean="0"/>
              <a:pPr defTabSz="965200"/>
              <a:t>47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30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F66B7-41CE-4EBF-86E6-AA9BF1DCA3B5}" type="slidenum">
              <a:rPr lang="en-US" smtClean="0"/>
              <a:pPr defTabSz="965200"/>
              <a:t>49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3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E919626C-E1E2-4DF5-8AA6-BC3142058A96}" type="slidenum">
              <a:rPr lang="en-US" smtClean="0"/>
              <a:pPr defTabSz="965200"/>
              <a:t>50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47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4D776-1693-864B-8A5C-B0730CD68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F145AD-C364-1F4B-8296-154C287B5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54FDB-FD44-3342-831E-EBE4CF4C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716B-E2A9-C945-853D-BCE366D9ABA0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056F5-8D3F-7F4B-8309-71C6538D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FFDA3-3630-0E47-B796-B2E47D740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5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66C5-65D6-1549-A435-92BBCDD9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9A500-5AB1-FD4E-BF6B-BA43B7EF8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C3A66-757A-6543-B0CF-57A15D277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5435E-0A90-FA41-8A42-052B8F5BB8DD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E43A2-F72E-9B45-8DEB-D6219A95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945B7-A64D-404C-810D-A27B41F9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2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0FE0-108F-ED42-9809-8FE4EA53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FBEC9-5DD6-3842-96A3-CDF76F9C9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D4E82-08E4-FD40-B86A-F0E08C70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F48E-2474-3A44-AAC3-B30CE1C1929A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0053B-DD41-384C-9A91-E8E03C9FD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F3E75-2383-F748-BA54-E8A18649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7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02303-88E6-C44E-9E1E-43B53EF9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D5289-8991-FD47-AD17-7B5B0CE1F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B0594-0F51-5147-BF6D-28B373C44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9C13B-36A0-5444-90AF-8CBCEDE9B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30444-D31B-814A-9E06-FF72BD2CD235}" type="datetime1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4BC66-C35B-DA4A-A41F-113B6AE59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A9810-3158-C742-9ED2-CE447FA3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1983-F24D-5A46-B700-71AF6DB7D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1C4BA-2BCB-BA48-A5A3-D438174D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FF940-BA08-F146-8B4B-D941AE989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FAEB6E-15D6-9641-9429-F81D5E891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3F4B8-E3B4-0240-965E-51EB883BB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70344E-BAA2-9941-820D-B148C2EC6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E40-4D39-8A4D-91D9-F770A3EFD0F1}" type="datetime1">
              <a:rPr lang="en-US" smtClean="0"/>
              <a:t>4/10/25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1AF84-F586-714A-9FD8-17BC7F90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325A73-89C6-0E4E-9AC7-2329B23B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2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095C-1432-1C43-BE94-F456F259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81E6AF-D6B9-E94F-A83E-246BD422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2411F-2C5D-0D4B-A5CB-9EDA3D23CD7C}" type="datetime1">
              <a:rPr lang="en-US" smtClean="0"/>
              <a:t>4/10/25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D7EAF-CA4A-DB41-9123-A664E089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8DFE0F-6A05-7A41-958A-011A9FB0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7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73608-6550-8449-80C1-FDBF3C3D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F16B-3872-A945-B23E-EE6E517171B6}" type="datetime1">
              <a:rPr lang="en-US" smtClean="0"/>
              <a:t>4/10/25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9A25C5-A10A-F64C-AD72-5B931343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B0074-DE0D-B04D-A5A3-8DE3346A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58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B08F-7CDC-A74D-ABBC-5DBF858E6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A15DF-4943-7F45-9DF8-B0AD0CAB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D6AB1-B5BC-5942-8C26-9D49D6575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BA0BE-DA0D-1741-B94F-654DC0C2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B407C-AADD-8A4A-AD89-748BA98FE4CD}" type="datetime1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0C933-3EBC-C040-84FB-E4484750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8FF13-C7AF-3F4F-A76D-D3C511349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5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85676-C72D-F24F-9610-D347B4A8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687183-A705-A94E-A3AD-03830562F1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EA080-F60F-2A48-B035-B530B9E6C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36F02-66C8-DA4F-B530-3B6D3AA2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DF4EC-A0EC-AA47-9129-F49B4C662368}" type="datetime1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54444-7F07-BC4D-B04F-54B0B9FA4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E1C1F-5A61-6446-A32D-D84B1E8E7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5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3855-2AC7-CF44-B82C-FA8B005C0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F7496-CD3F-7B4B-A284-5E101D546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D3FB7-6206-6F4B-96C1-8AD8E0D7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E546-FE5C-874F-A486-499F026FAB01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D18B2-76B0-924B-9B74-6A36E30A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BA17B-4B6E-0847-9584-65153295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A3DC3-1CF1-CA44-AA49-55B7E0446A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7DE1D-7B72-BD40-8105-5D9B64C53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4C45D-DD50-6A43-A707-60BE86AD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B090-4F63-124E-94E5-334349A6A10E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BB239-9E7E-A04F-A8D5-B33221A3E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559CE-AC4F-D048-A211-3C8FD38F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"/>
            <a:ext cx="8229600" cy="612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A202B-2EB7-C340-8EB2-A55B3311C25F}" type="datetime1">
              <a:rPr lang="en-US" smtClean="0"/>
              <a:t>4/10/25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1ACCF-DD5B-4B8F-9942-6180BB154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9501A8-F860-FF4D-8D9F-2895310B5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80ECF-B836-7D4A-B34C-9D118FA61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46C4B-4DC4-D546-B891-C27CEF3F7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FFBEF-F0C0-1245-A8E4-2DF1CBE6B835}" type="datetime1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B4B43-9524-0940-86A1-9556636E4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D3291-96D2-0247-BBEE-9C54F8444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13FEC-76E0-324D-931F-C128EED8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5.xml"/><Relationship Id="rId16" Type="http://schemas.openxmlformats.org/officeDocument/2006/relationships/image" Target="../media/image14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9.png"/><Relationship Id="rId5" Type="http://schemas.openxmlformats.org/officeDocument/2006/relationships/tags" Target="../tags/tag8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tags" Target="../tags/tag7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10" Type="http://schemas.openxmlformats.org/officeDocument/2006/relationships/image" Target="../media/image24.png"/><Relationship Id="rId4" Type="http://schemas.openxmlformats.org/officeDocument/2006/relationships/image" Target="../media/image16.png"/><Relationship Id="rId9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15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11" Type="http://schemas.openxmlformats.org/officeDocument/2006/relationships/image" Target="../media/image36.png"/><Relationship Id="rId5" Type="http://schemas.openxmlformats.org/officeDocument/2006/relationships/image" Target="../media/image28.emf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3.png"/><Relationship Id="rId5" Type="http://schemas.openxmlformats.org/officeDocument/2006/relationships/tags" Target="../tags/tag17.xml"/><Relationship Id="rId10" Type="http://schemas.openxmlformats.org/officeDocument/2006/relationships/image" Target="../media/image42.png"/><Relationship Id="rId4" Type="http://schemas.openxmlformats.org/officeDocument/2006/relationships/tags" Target="../tags/tag16.xml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avi"/><Relationship Id="rId1" Type="http://schemas.microsoft.com/office/2007/relationships/media" Target="../media/media5.avi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4.xml"/><Relationship Id="rId7" Type="http://schemas.openxmlformats.org/officeDocument/2006/relationships/image" Target="../media/image66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.xml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2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71.png"/><Relationship Id="rId5" Type="http://schemas.openxmlformats.org/officeDocument/2006/relationships/tags" Target="../tags/tag30.xml"/><Relationship Id="rId10" Type="http://schemas.openxmlformats.org/officeDocument/2006/relationships/image" Target="../media/image70.png"/><Relationship Id="rId4" Type="http://schemas.openxmlformats.org/officeDocument/2006/relationships/tags" Target="../tags/tag29.xml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77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76.png"/><Relationship Id="rId17" Type="http://schemas.openxmlformats.org/officeDocument/2006/relationships/image" Target="../media/image72.png"/><Relationship Id="rId2" Type="http://schemas.openxmlformats.org/officeDocument/2006/relationships/tags" Target="../tags/tag33.xml"/><Relationship Id="rId16" Type="http://schemas.openxmlformats.org/officeDocument/2006/relationships/image" Target="../media/image71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75.png"/><Relationship Id="rId5" Type="http://schemas.openxmlformats.org/officeDocument/2006/relationships/tags" Target="../tags/tag36.xml"/><Relationship Id="rId15" Type="http://schemas.openxmlformats.org/officeDocument/2006/relationships/image" Target="../media/image70.png"/><Relationship Id="rId10" Type="http://schemas.openxmlformats.org/officeDocument/2006/relationships/image" Target="../media/image74.png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avi"/><Relationship Id="rId1" Type="http://schemas.microsoft.com/office/2007/relationships/media" Target="../media/media8.avi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9dwlRNvV338/TfyK_J8WGZI/AAAAAAAAARc/PKOCa_pwY4Y/s1600/the-human-ear.gif" TargetMode="Externa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file:///C:\Dokumente%20und%20Einstellungen\wbarry\Eigene%20Dateien\Lehre\WS-04-5\Grundlagen-Phon\GLagenSkripte\GL-Akust-Phon\Kap3\Ansatzrohr-neutral.jpeg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4000" dirty="0">
                <a:latin typeface="Calibri"/>
                <a:cs typeface="Calibri"/>
              </a:rPr>
              <a:t>HMMs, Particle Filters, and Applications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00F16A-41DB-604C-BB75-2769FB34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4303" y="2527340"/>
            <a:ext cx="4803393" cy="310958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BB012-8186-4B4A-A4E2-CC0EBCA1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0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Quiz 10 - HMM, due Monday Apr 16, </a:t>
            </a:r>
            <a:r>
              <a:rPr lang="en-US" dirty="0" err="1"/>
              <a:t>EoD</a:t>
            </a:r>
            <a:endParaRPr lang="en-US" dirty="0"/>
          </a:p>
          <a:p>
            <a:r>
              <a:rPr lang="en-US" dirty="0"/>
              <a:t>Assignment 4 – Bayes Nets and HMMs, due April 21, </a:t>
            </a:r>
            <a:r>
              <a:rPr lang="en-US" dirty="0" err="1"/>
              <a:t>EoD</a:t>
            </a:r>
            <a:endParaRPr lang="he-IL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9559B-2B94-8C42-BB45-5A426370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D0F5-C3F2-0F48-AD2A-765B5543C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86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Recap: Reasoning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96886"/>
            <a:ext cx="5715000" cy="4525963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Markov models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Hidden Markov models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5943600" y="24350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endParaRPr lang="en-US" baseline="-25000" dirty="0">
              <a:latin typeface="Calibri"/>
              <a:cs typeface="Calibri"/>
            </a:endParaRP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2743200" y="24350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7174" name="AutoShape 6"/>
          <p:cNvCxnSpPr>
            <a:cxnSpLocks noChangeShapeType="1"/>
            <a:stCxn id="7175" idx="6"/>
            <a:endCxn id="7173" idx="2"/>
          </p:cNvCxnSpPr>
          <p:nvPr/>
        </p:nvCxnSpPr>
        <p:spPr bwMode="auto">
          <a:xfrm>
            <a:off x="2376489" y="27017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1828800" y="24350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3657600" y="24350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7177" name="AutoShape 9"/>
          <p:cNvCxnSpPr>
            <a:cxnSpLocks noChangeShapeType="1"/>
            <a:stCxn id="7176" idx="6"/>
            <a:endCxn id="7179" idx="2"/>
          </p:cNvCxnSpPr>
          <p:nvPr/>
        </p:nvCxnSpPr>
        <p:spPr bwMode="auto">
          <a:xfrm>
            <a:off x="4205289" y="27017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7178" name="AutoShape 10"/>
          <p:cNvCxnSpPr>
            <a:cxnSpLocks noChangeShapeType="1"/>
            <a:stCxn id="7173" idx="6"/>
            <a:endCxn id="7176" idx="2"/>
          </p:cNvCxnSpPr>
          <p:nvPr/>
        </p:nvCxnSpPr>
        <p:spPr bwMode="auto">
          <a:xfrm>
            <a:off x="3290889" y="27017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4572000" y="24350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7180" name="AutoShape 12"/>
          <p:cNvCxnSpPr>
            <a:cxnSpLocks noChangeShapeType="1"/>
            <a:stCxn id="7179" idx="6"/>
            <a:endCxn id="7172" idx="2"/>
          </p:cNvCxnSpPr>
          <p:nvPr/>
        </p:nvCxnSpPr>
        <p:spPr bwMode="auto">
          <a:xfrm>
            <a:off x="5105400" y="2701786"/>
            <a:ext cx="838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pic>
        <p:nvPicPr>
          <p:cNvPr id="14" name="Picture 1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1" y="3349486"/>
            <a:ext cx="17145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1" y="3349486"/>
            <a:ext cx="10461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4"/>
          <p:cNvSpPr>
            <a:spLocks noChangeArrowheads="1"/>
          </p:cNvSpPr>
          <p:nvPr/>
        </p:nvSpPr>
        <p:spPr bwMode="auto">
          <a:xfrm>
            <a:off x="7996948" y="2525573"/>
            <a:ext cx="609600" cy="6096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9444748" y="2525573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cxnSp>
        <p:nvCxnSpPr>
          <p:cNvPr id="29" name="AutoShape 6"/>
          <p:cNvCxnSpPr>
            <a:cxnSpLocks noChangeShapeType="1"/>
            <a:stCxn id="27" idx="0"/>
            <a:endCxn id="28" idx="0"/>
          </p:cNvCxnSpPr>
          <p:nvPr/>
        </p:nvCxnSpPr>
        <p:spPr bwMode="auto">
          <a:xfrm rot="5400000" flipV="1">
            <a:off x="9024855" y="1788178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0" name="AutoShape 7"/>
          <p:cNvCxnSpPr>
            <a:cxnSpLocks noChangeShapeType="1"/>
            <a:stCxn id="28" idx="4"/>
            <a:endCxn id="27" idx="4"/>
          </p:cNvCxnSpPr>
          <p:nvPr/>
        </p:nvCxnSpPr>
        <p:spPr bwMode="auto">
          <a:xfrm rot="5400000">
            <a:off x="9024855" y="2426354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1" name="AutoShape 8"/>
          <p:cNvCxnSpPr>
            <a:cxnSpLocks noChangeShapeType="1"/>
            <a:stCxn id="28" idx="7"/>
            <a:endCxn id="28" idx="6"/>
          </p:cNvCxnSpPr>
          <p:nvPr/>
        </p:nvCxnSpPr>
        <p:spPr bwMode="auto">
          <a:xfrm rot="5400000" flipV="1">
            <a:off x="9901949" y="2663686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" name="AutoShape 9"/>
          <p:cNvCxnSpPr>
            <a:cxnSpLocks noChangeShapeType="1"/>
            <a:stCxn id="27" idx="3"/>
            <a:endCxn id="27" idx="2"/>
          </p:cNvCxnSpPr>
          <p:nvPr/>
        </p:nvCxnSpPr>
        <p:spPr bwMode="auto">
          <a:xfrm rot="16200000" flipV="1">
            <a:off x="7919161" y="2893874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9992435" y="2296973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7554035" y="3044685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8773235" y="1687373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8773235" y="3668573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7193" name="Oval 4"/>
          <p:cNvSpPr>
            <a:spLocks noChangeArrowheads="1"/>
          </p:cNvSpPr>
          <p:nvPr/>
        </p:nvSpPr>
        <p:spPr bwMode="auto">
          <a:xfrm>
            <a:off x="5562600" y="49496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9" name="AutoShape 5"/>
          <p:cNvCxnSpPr>
            <a:cxnSpLocks noChangeShapeType="1"/>
          </p:cNvCxnSpPr>
          <p:nvPr/>
        </p:nvCxnSpPr>
        <p:spPr bwMode="auto">
          <a:xfrm>
            <a:off x="6134100" y="5497374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40" name="Oval 6"/>
          <p:cNvSpPr>
            <a:spLocks noChangeArrowheads="1"/>
          </p:cNvSpPr>
          <p:nvPr/>
        </p:nvSpPr>
        <p:spPr bwMode="auto">
          <a:xfrm>
            <a:off x="2209800" y="49496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41" name="AutoShape 7"/>
          <p:cNvCxnSpPr>
            <a:cxnSpLocks noChangeShapeType="1"/>
            <a:stCxn id="40" idx="4"/>
            <a:endCxn id="51" idx="0"/>
          </p:cNvCxnSpPr>
          <p:nvPr/>
        </p:nvCxnSpPr>
        <p:spPr bwMode="auto">
          <a:xfrm>
            <a:off x="2476500" y="5497374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2" name="Oval 8"/>
          <p:cNvSpPr>
            <a:spLocks noChangeArrowheads="1"/>
          </p:cNvSpPr>
          <p:nvPr/>
        </p:nvSpPr>
        <p:spPr bwMode="auto">
          <a:xfrm>
            <a:off x="1295400" y="6016485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3" name="AutoShape 9"/>
          <p:cNvCxnSpPr>
            <a:cxnSpLocks noChangeShapeType="1"/>
            <a:stCxn id="44" idx="6"/>
            <a:endCxn id="40" idx="2"/>
          </p:cNvCxnSpPr>
          <p:nvPr/>
        </p:nvCxnSpPr>
        <p:spPr bwMode="auto">
          <a:xfrm>
            <a:off x="1843089" y="52163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4" name="Oval 10"/>
          <p:cNvSpPr>
            <a:spLocks noChangeArrowheads="1"/>
          </p:cNvSpPr>
          <p:nvPr/>
        </p:nvSpPr>
        <p:spPr bwMode="auto">
          <a:xfrm>
            <a:off x="1295400" y="49496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5" name="AutoShape 11"/>
          <p:cNvCxnSpPr>
            <a:cxnSpLocks noChangeShapeType="1"/>
            <a:stCxn id="44" idx="4"/>
            <a:endCxn id="42" idx="0"/>
          </p:cNvCxnSpPr>
          <p:nvPr/>
        </p:nvCxnSpPr>
        <p:spPr bwMode="auto">
          <a:xfrm>
            <a:off x="1562100" y="5497374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3124200" y="49496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47" name="AutoShape 13"/>
          <p:cNvCxnSpPr>
            <a:cxnSpLocks noChangeShapeType="1"/>
            <a:stCxn id="46" idx="6"/>
            <a:endCxn id="49" idx="2"/>
          </p:cNvCxnSpPr>
          <p:nvPr/>
        </p:nvCxnSpPr>
        <p:spPr bwMode="auto">
          <a:xfrm>
            <a:off x="3671889" y="52163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48" name="AutoShape 14"/>
          <p:cNvCxnSpPr>
            <a:cxnSpLocks noChangeShapeType="1"/>
            <a:stCxn id="40" idx="6"/>
            <a:endCxn id="46" idx="2"/>
          </p:cNvCxnSpPr>
          <p:nvPr/>
        </p:nvCxnSpPr>
        <p:spPr bwMode="auto">
          <a:xfrm>
            <a:off x="2757489" y="521638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9" name="Oval 15"/>
          <p:cNvSpPr>
            <a:spLocks noChangeArrowheads="1"/>
          </p:cNvSpPr>
          <p:nvPr/>
        </p:nvSpPr>
        <p:spPr bwMode="auto">
          <a:xfrm>
            <a:off x="4038600" y="49496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50" name="AutoShape 16"/>
          <p:cNvCxnSpPr>
            <a:cxnSpLocks noChangeShapeType="1"/>
            <a:stCxn id="49" idx="6"/>
            <a:endCxn id="7193" idx="2"/>
          </p:cNvCxnSpPr>
          <p:nvPr/>
        </p:nvCxnSpPr>
        <p:spPr bwMode="auto">
          <a:xfrm>
            <a:off x="4586289" y="5216385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2209800" y="6016485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3124200" y="6016485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4038600" y="6016485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7209" name="Oval 20"/>
          <p:cNvSpPr>
            <a:spLocks noChangeArrowheads="1"/>
          </p:cNvSpPr>
          <p:nvPr/>
        </p:nvSpPr>
        <p:spPr bwMode="auto">
          <a:xfrm>
            <a:off x="5562600" y="601648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55" name="AutoShape 21"/>
          <p:cNvCxnSpPr>
            <a:cxnSpLocks noChangeShapeType="1"/>
            <a:stCxn id="46" idx="4"/>
            <a:endCxn id="52" idx="0"/>
          </p:cNvCxnSpPr>
          <p:nvPr/>
        </p:nvCxnSpPr>
        <p:spPr bwMode="auto">
          <a:xfrm>
            <a:off x="3390900" y="5497374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56" name="AutoShape 22"/>
          <p:cNvCxnSpPr>
            <a:cxnSpLocks noChangeShapeType="1"/>
            <a:stCxn id="49" idx="4"/>
            <a:endCxn id="53" idx="0"/>
          </p:cNvCxnSpPr>
          <p:nvPr/>
        </p:nvCxnSpPr>
        <p:spPr bwMode="auto">
          <a:xfrm>
            <a:off x="4305300" y="5497374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5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1" y="4390885"/>
            <a:ext cx="12858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621151"/>
              </p:ext>
            </p:extLst>
          </p:nvPr>
        </p:nvGraphicFramePr>
        <p:xfrm>
          <a:off x="7500582" y="4845840"/>
          <a:ext cx="3276600" cy="1905000"/>
        </p:xfrm>
        <a:graphic>
          <a:graphicData uri="http://schemas.openxmlformats.org/drawingml/2006/table">
            <a:tbl>
              <a:tblPr/>
              <a:tblGrid>
                <a:gridCol w="103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4" name="Picture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35" y="1481512"/>
            <a:ext cx="1066800" cy="916546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3197085"/>
            <a:ext cx="1132765" cy="96554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9F358E-DFB3-064A-88F6-4070CA2B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4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/>
      <p:bldP spid="34" grpId="0"/>
      <p:bldP spid="35" grpId="0"/>
      <p:bldP spid="36" grpId="0"/>
      <p:bldP spid="40" grpId="0" animBg="1"/>
      <p:bldP spid="42" grpId="0" animBg="1"/>
      <p:bldP spid="44" grpId="0" animBg="1"/>
      <p:bldP spid="46" grpId="0" animBg="1"/>
      <p:bldP spid="49" grpId="0" animBg="1"/>
      <p:bldP spid="51" grpId="0" animBg="1"/>
      <p:bldP spid="52" grpId="0" animBg="1"/>
      <p:bldP spid="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6028" y="191706"/>
            <a:ext cx="12192000" cy="1143000"/>
          </a:xfrm>
        </p:spPr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Inference: Base Cases</a:t>
            </a:r>
          </a:p>
        </p:txBody>
      </p:sp>
      <p:sp>
        <p:nvSpPr>
          <p:cNvPr id="17" name="Oval 4"/>
          <p:cNvSpPr>
            <a:spLocks noChangeArrowheads="1"/>
          </p:cNvSpPr>
          <p:nvPr/>
        </p:nvSpPr>
        <p:spPr bwMode="auto">
          <a:xfrm>
            <a:off x="3733800" y="2895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3733800" y="1828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19" name="AutoShape 6"/>
          <p:cNvCxnSpPr>
            <a:cxnSpLocks noChangeShapeType="1"/>
            <a:stCxn id="18" idx="4"/>
            <a:endCxn id="17" idx="0"/>
          </p:cNvCxnSpPr>
          <p:nvPr/>
        </p:nvCxnSpPr>
        <p:spPr bwMode="auto">
          <a:xfrm>
            <a:off x="4000500" y="2376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0" name="Picture 1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4419600"/>
            <a:ext cx="1509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106680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22" name="AutoShape 39"/>
          <p:cNvCxnSpPr>
            <a:cxnSpLocks noChangeShapeType="1"/>
            <a:stCxn id="23" idx="6"/>
            <a:endCxn id="21" idx="2"/>
          </p:cNvCxnSpPr>
          <p:nvPr/>
        </p:nvCxnSpPr>
        <p:spPr bwMode="auto">
          <a:xfrm>
            <a:off x="10301288" y="2781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97536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pic>
        <p:nvPicPr>
          <p:cNvPr id="24" name="Picture 4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4419600"/>
            <a:ext cx="104616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0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81600"/>
            <a:ext cx="3027362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6088063"/>
            <a:ext cx="1857375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5638800"/>
            <a:ext cx="1497012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7" y="5143500"/>
            <a:ext cx="230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5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5748338"/>
            <a:ext cx="2205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676400"/>
            <a:ext cx="2316609" cy="213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2209799" cy="202050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D38084-FF13-8244-A7FE-15DCF656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BE6E74-895F-F745-B8F9-4328888BE828}"/>
              </a:ext>
            </a:extLst>
          </p:cNvPr>
          <p:cNvSpPr/>
          <p:nvPr/>
        </p:nvSpPr>
        <p:spPr>
          <a:xfrm>
            <a:off x="4600230" y="6021665"/>
            <a:ext cx="13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Product rule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0F1638-DB25-B04D-BE0D-F07C95F96FCE}"/>
              </a:ext>
            </a:extLst>
          </p:cNvPr>
          <p:cNvSpPr/>
          <p:nvPr/>
        </p:nvSpPr>
        <p:spPr>
          <a:xfrm>
            <a:off x="4600230" y="5115203"/>
            <a:ext cx="2330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Conditional probability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8FE3EC-993B-174E-945A-CCBD2EA7F337}"/>
              </a:ext>
            </a:extLst>
          </p:cNvPr>
          <p:cNvSpPr/>
          <p:nvPr/>
        </p:nvSpPr>
        <p:spPr>
          <a:xfrm>
            <a:off x="10934700" y="5694018"/>
            <a:ext cx="13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Product rule</a:t>
            </a:r>
          </a:p>
        </p:txBody>
      </p:sp>
    </p:spTree>
    <p:extLst>
      <p:ext uri="{BB962C8B-B14F-4D97-AF65-F5344CB8AC3E}">
        <p14:creationId xmlns:p14="http://schemas.microsoft.com/office/powerpoint/2010/main" val="194608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5" grpId="0"/>
      <p:bldP spid="6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Passage of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6207"/>
            <a:ext cx="10512425" cy="5186362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alibri"/>
                <a:cs typeface="Calibri"/>
              </a:rPr>
              <a:t>Assume we have current belief P(X | evidence to date)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Then, after one time step passes: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Basic idea: beliefs get </a:t>
            </a:r>
            <a:r>
              <a:rPr lang="ja-JP" altLang="en-US" sz="2400" dirty="0">
                <a:latin typeface="Calibri"/>
                <a:cs typeface="Calibri"/>
              </a:rPr>
              <a:t>“</a:t>
            </a:r>
            <a:r>
              <a:rPr lang="en-US" sz="2400" dirty="0">
                <a:latin typeface="Calibri"/>
                <a:cs typeface="Calibri"/>
              </a:rPr>
              <a:t>pushed</a:t>
            </a:r>
            <a:r>
              <a:rPr lang="ja-JP" altLang="en-US" sz="2400" dirty="0">
                <a:latin typeface="Calibri"/>
                <a:cs typeface="Calibri"/>
              </a:rPr>
              <a:t>”</a:t>
            </a:r>
            <a:r>
              <a:rPr lang="en-US" sz="2400" dirty="0">
                <a:latin typeface="Calibri"/>
                <a:cs typeface="Calibri"/>
              </a:rPr>
              <a:t> through the transitions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With the </a:t>
            </a:r>
            <a:r>
              <a:rPr lang="ja-JP" altLang="en-US" sz="2000" dirty="0">
                <a:latin typeface="Calibri"/>
                <a:cs typeface="Calibri"/>
              </a:rPr>
              <a:t>“</a:t>
            </a:r>
            <a:r>
              <a:rPr lang="en-US" sz="2000" dirty="0">
                <a:latin typeface="Calibri"/>
                <a:cs typeface="Calibri"/>
              </a:rPr>
              <a:t>B</a:t>
            </a:r>
            <a:r>
              <a:rPr lang="ja-JP" altLang="en-US" sz="2000" dirty="0">
                <a:latin typeface="Calibri"/>
                <a:cs typeface="Calibri"/>
              </a:rPr>
              <a:t>”</a:t>
            </a:r>
            <a:r>
              <a:rPr lang="en-US" sz="2000" dirty="0">
                <a:latin typeface="Calibri"/>
                <a:cs typeface="Calibri"/>
              </a:rPr>
              <a:t> notation, we have to be careful about what time step t the belief is about, and what evidence it includes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86607"/>
            <a:ext cx="24526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8991600" y="1714325"/>
            <a:ext cx="1901825" cy="700088"/>
            <a:chOff x="7848600" y="2362200"/>
            <a:chExt cx="758825" cy="27940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8327858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0" name="AutoShape 14"/>
            <p:cNvCxnSpPr>
              <a:cxnSpLocks noChangeShapeType="1"/>
              <a:stCxn id="11" idx="6"/>
              <a:endCxn id="9" idx="2"/>
            </p:cNvCxnSpPr>
            <p:nvPr/>
          </p:nvCxnSpPr>
          <p:spPr bwMode="auto">
            <a:xfrm>
              <a:off x="8135656" y="2501900"/>
              <a:ext cx="184714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7848600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</p:grp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251219"/>
            <a:ext cx="2870200" cy="681353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102120"/>
            <a:ext cx="3962400" cy="650908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0" y="4864119"/>
            <a:ext cx="3460750" cy="660764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7848600" y="4025919"/>
            <a:ext cx="365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Calibri"/>
                <a:cs typeface="Calibri"/>
              </a:rPr>
              <a:t>Or compactly: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42" y="4687428"/>
            <a:ext cx="3657600" cy="610873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8" y="3257569"/>
            <a:ext cx="2010032" cy="387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832A-CD19-8249-943B-2A2EA65D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A811C0-1E8F-8645-8E99-DE35850574FE}"/>
              </a:ext>
            </a:extLst>
          </p:cNvPr>
          <p:cNvSpPr/>
          <p:nvPr/>
        </p:nvSpPr>
        <p:spPr>
          <a:xfrm>
            <a:off x="1143782" y="4119388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Chain rule </a:t>
            </a:r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F2F825E-0AAF-E044-9BC1-16534555AAC5}"/>
              </a:ext>
            </a:extLst>
          </p:cNvPr>
          <p:cNvGrpSpPr/>
          <p:nvPr/>
        </p:nvGrpSpPr>
        <p:grpSpPr>
          <a:xfrm>
            <a:off x="392686" y="4928969"/>
            <a:ext cx="1811778" cy="369332"/>
            <a:chOff x="392686" y="4928969"/>
            <a:chExt cx="1811778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BF4D72-16F2-A546-8C1E-E4E32270D61F}"/>
                    </a:ext>
                  </a:extLst>
                </p:cNvPr>
                <p:cNvSpPr/>
                <p:nvPr/>
              </p:nvSpPr>
              <p:spPr>
                <a:xfrm>
                  <a:off x="392686" y="4928969"/>
                  <a:ext cx="181177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BF4D72-16F2-A546-8C1E-E4E32270D6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686" y="4928969"/>
                  <a:ext cx="1811778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8658BC-4429-A441-8A67-0361518A5992}"/>
                </a:ext>
              </a:extLst>
            </p:cNvPr>
            <p:cNvGrpSpPr/>
            <p:nvPr/>
          </p:nvGrpSpPr>
          <p:grpSpPr>
            <a:xfrm>
              <a:off x="996351" y="5021257"/>
              <a:ext cx="354496" cy="257166"/>
              <a:chOff x="11586384" y="3087076"/>
              <a:chExt cx="354496" cy="257166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9F5F1A3-6D14-AB4C-8830-7596258FEF42}"/>
                  </a:ext>
                </a:extLst>
              </p:cNvPr>
              <p:cNvCxnSpPr/>
              <p:nvPr/>
            </p:nvCxnSpPr>
            <p:spPr>
              <a:xfrm>
                <a:off x="11718235" y="3087077"/>
                <a:ext cx="0" cy="2571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DDE2C84-B5D4-194B-9084-CCB42B0C0434}"/>
                  </a:ext>
                </a:extLst>
              </p:cNvPr>
              <p:cNvCxnSpPr/>
              <p:nvPr/>
            </p:nvCxnSpPr>
            <p:spPr>
              <a:xfrm>
                <a:off x="11776885" y="3087076"/>
                <a:ext cx="0" cy="2571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E1849D7-FA84-3C4D-BFAB-090CF28C7A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586384" y="3327142"/>
                <a:ext cx="354496" cy="8153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8957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247231"/>
            <a:ext cx="7772399" cy="2524718"/>
          </a:xfrm>
          <a:prstGeom prst="rect">
            <a:avLst/>
          </a:prstGeom>
        </p:spPr>
      </p:pic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Passage of Time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70990"/>
            <a:ext cx="85344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time passes,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accumulates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147468"/>
              </p:ext>
            </p:extLst>
          </p:nvPr>
        </p:nvGraphicFramePr>
        <p:xfrm>
          <a:off x="1127125" y="2140915"/>
          <a:ext cx="25590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878916" imgH="2598645" progId="MSPhotoEd.3">
                  <p:embed/>
                </p:oleObj>
              </mc:Choice>
              <mc:Fallback>
                <p:oleObj name="Photo Editor Photo" r:id="rId3" imgW="3878916" imgH="2598645" progId="MSPhotoEd.3">
                  <p:embed/>
                  <p:pic>
                    <p:nvPicPr>
                      <p:cNvPr id="645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65" t="1222" r="1474" b="1222"/>
                      <a:stretch>
                        <a:fillRect/>
                      </a:stretch>
                    </p:blipFill>
                    <p:spPr bwMode="auto">
                      <a:xfrm>
                        <a:off x="1127125" y="2140915"/>
                        <a:ext cx="255905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035123"/>
              </p:ext>
            </p:extLst>
          </p:nvPr>
        </p:nvGraphicFramePr>
        <p:xfrm>
          <a:off x="4071937" y="2140915"/>
          <a:ext cx="2568575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3894157" imgH="2644369" progId="MSPhotoEd.3">
                  <p:embed/>
                </p:oleObj>
              </mc:Choice>
              <mc:Fallback>
                <p:oleObj name="Photo Editor Photo" r:id="rId5" imgW="3894157" imgH="2644369" progId="MSPhotoEd.3">
                  <p:embed/>
                  <p:pic>
                    <p:nvPicPr>
                      <p:cNvPr id="121037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9" t="1501" r="2078" b="2400"/>
                      <a:stretch>
                        <a:fillRect/>
                      </a:stretch>
                    </p:blipFill>
                    <p:spPr bwMode="auto">
                      <a:xfrm>
                        <a:off x="4071937" y="2140915"/>
                        <a:ext cx="2568575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146725"/>
              </p:ext>
            </p:extLst>
          </p:nvPr>
        </p:nvGraphicFramePr>
        <p:xfrm>
          <a:off x="8078787" y="2140915"/>
          <a:ext cx="2589213" cy="175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7" imgW="3924640" imgH="2659048" progId="MSPhotoEd.3">
                  <p:embed/>
                </p:oleObj>
              </mc:Choice>
              <mc:Fallback>
                <p:oleObj name="Photo Editor Photo" r:id="rId7" imgW="3924640" imgH="2659048" progId="MSPhotoEd.3">
                  <p:embed/>
                  <p:pic>
                    <p:nvPicPr>
                      <p:cNvPr id="12103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" t="1492" r="2426" b="2866"/>
                      <a:stretch>
                        <a:fillRect/>
                      </a:stretch>
                    </p:blipFill>
                    <p:spPr bwMode="auto">
                      <a:xfrm>
                        <a:off x="8078787" y="2140915"/>
                        <a:ext cx="2589213" cy="175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2057400" y="381731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1</a:t>
            </a:r>
          </a:p>
        </p:txBody>
      </p:sp>
      <p:sp>
        <p:nvSpPr>
          <p:cNvPr id="1210376" name="Text Box 8"/>
          <p:cNvSpPr txBox="1">
            <a:spLocks noChangeArrowheads="1"/>
          </p:cNvSpPr>
          <p:nvPr/>
        </p:nvSpPr>
        <p:spPr bwMode="auto">
          <a:xfrm>
            <a:off x="5029200" y="381731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2</a:t>
            </a:r>
          </a:p>
        </p:txBody>
      </p:sp>
      <p:sp>
        <p:nvSpPr>
          <p:cNvPr id="1210377" name="Text Box 9"/>
          <p:cNvSpPr txBox="1">
            <a:spLocks noChangeArrowheads="1"/>
          </p:cNvSpPr>
          <p:nvPr/>
        </p:nvSpPr>
        <p:spPr bwMode="auto">
          <a:xfrm>
            <a:off x="9072793" y="381731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T = 5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7391400" y="14478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(Transition model: ghosts usually go clockwise)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B0292C-BDB4-9949-BADF-10394A3C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6" grpId="0"/>
      <p:bldP spid="12103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714280"/>
            <a:ext cx="11379200" cy="49069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Assume we have current belief P(X | previous evidence):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Then, after evidence comes in: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Or, compactly: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8864601" y="1246050"/>
            <a:ext cx="588962" cy="1766890"/>
            <a:chOff x="8173954" y="2209800"/>
            <a:chExt cx="284246" cy="852487"/>
          </a:xfrm>
        </p:grpSpPr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8173954" y="2778125"/>
              <a:ext cx="284246" cy="284162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  <p:sp>
          <p:nvSpPr>
            <p:cNvPr id="10" name="Oval 22"/>
            <p:cNvSpPr>
              <a:spLocks noChangeArrowheads="1"/>
            </p:cNvSpPr>
            <p:nvPr/>
          </p:nvSpPr>
          <p:spPr bwMode="auto">
            <a:xfrm>
              <a:off x="8173954" y="2209800"/>
              <a:ext cx="284246" cy="2841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11" name="AutoShape 23"/>
            <p:cNvCxnSpPr>
              <a:cxnSpLocks noChangeShapeType="1"/>
              <a:stCxn id="10" idx="4"/>
              <a:endCxn id="9" idx="0"/>
            </p:cNvCxnSpPr>
            <p:nvPr/>
          </p:nvCxnSpPr>
          <p:spPr bwMode="auto">
            <a:xfrm>
              <a:off x="8316077" y="2501574"/>
              <a:ext cx="0" cy="26893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1" y="1322250"/>
            <a:ext cx="2209799" cy="2020506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42" y="2179009"/>
            <a:ext cx="3625850" cy="367294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44" y="3184728"/>
            <a:ext cx="2529703" cy="34925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44" y="3184728"/>
            <a:ext cx="4464050" cy="347726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36" y="3746876"/>
            <a:ext cx="3733800" cy="394069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36" y="4867416"/>
            <a:ext cx="4153243" cy="34925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36" y="4302191"/>
            <a:ext cx="4800600" cy="34965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42" y="5960767"/>
            <a:ext cx="5029200" cy="350293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7167563" y="5175173"/>
            <a:ext cx="4572000" cy="160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F35A2-70AF-0049-80B9-41A9CFC9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7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5B00C-280B-B54D-8C67-9D602EBD9FB1}"/>
              </a:ext>
            </a:extLst>
          </p:cNvPr>
          <p:cNvSpPr/>
          <p:nvPr/>
        </p:nvSpPr>
        <p:spPr>
          <a:xfrm>
            <a:off x="8360612" y="3298098"/>
            <a:ext cx="2330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Conditional probability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306AF-95BF-B842-A344-7C3E96549556}"/>
              </a:ext>
            </a:extLst>
          </p:cNvPr>
          <p:cNvSpPr/>
          <p:nvPr/>
        </p:nvSpPr>
        <p:spPr>
          <a:xfrm>
            <a:off x="7419248" y="4282509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Chain rule </a:t>
            </a:r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AF7F8D8-EA6E-9146-AB7E-B36D364D5630}"/>
              </a:ext>
            </a:extLst>
          </p:cNvPr>
          <p:cNvGrpSpPr/>
          <p:nvPr/>
        </p:nvGrpSpPr>
        <p:grpSpPr>
          <a:xfrm>
            <a:off x="6917053" y="4767732"/>
            <a:ext cx="2017284" cy="369332"/>
            <a:chOff x="392686" y="4928969"/>
            <a:chExt cx="2017284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03B2E2D-A6B1-DA41-93BD-25127982A04B}"/>
                    </a:ext>
                  </a:extLst>
                </p:cNvPr>
                <p:cNvSpPr/>
                <p:nvPr/>
              </p:nvSpPr>
              <p:spPr>
                <a:xfrm>
                  <a:off x="392686" y="4928969"/>
                  <a:ext cx="201728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03B2E2D-A6B1-DA41-93BD-25127982A0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686" y="4928969"/>
                  <a:ext cx="2017284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E267A19-6F71-EB43-B54E-076D1257CE6A}"/>
                </a:ext>
              </a:extLst>
            </p:cNvPr>
            <p:cNvGrpSpPr/>
            <p:nvPr/>
          </p:nvGrpSpPr>
          <p:grpSpPr>
            <a:xfrm>
              <a:off x="996351" y="5021257"/>
              <a:ext cx="354496" cy="257166"/>
              <a:chOff x="11586384" y="3087076"/>
              <a:chExt cx="354496" cy="257166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3561779-7856-C644-A584-ABCA3D379B13}"/>
                  </a:ext>
                </a:extLst>
              </p:cNvPr>
              <p:cNvCxnSpPr/>
              <p:nvPr/>
            </p:nvCxnSpPr>
            <p:spPr>
              <a:xfrm>
                <a:off x="11718235" y="3087077"/>
                <a:ext cx="0" cy="2571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0BDC595-E3B3-2C41-98EE-5233FDBCC33F}"/>
                  </a:ext>
                </a:extLst>
              </p:cNvPr>
              <p:cNvCxnSpPr/>
              <p:nvPr/>
            </p:nvCxnSpPr>
            <p:spPr>
              <a:xfrm>
                <a:off x="11776885" y="3087076"/>
                <a:ext cx="0" cy="2571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43F0693-4887-B643-A1A7-AABEFD92D5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586384" y="3327142"/>
                <a:ext cx="354496" cy="8153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285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Observation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456635"/>
            <a:ext cx="10795000" cy="4729164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we get observations, beliefs get reweighted,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decreases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172916"/>
              </p:ext>
            </p:extLst>
          </p:nvPr>
        </p:nvGraphicFramePr>
        <p:xfrm>
          <a:off x="6553200" y="2574234"/>
          <a:ext cx="25050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802710" imgH="2567619" progId="MSPhotoEd.3">
                  <p:embed/>
                </p:oleObj>
              </mc:Choice>
              <mc:Fallback>
                <p:oleObj name="Photo Editor Photo" r:id="rId3" imgW="3802710" imgH="2567619" progId="MSPhotoEd.3">
                  <p:embed/>
                  <p:pic>
                    <p:nvPicPr>
                      <p:cNvPr id="6553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74234"/>
                        <a:ext cx="2505075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905" r="2145" b="2351"/>
          <a:stretch>
            <a:fillRect/>
          </a:stretch>
        </p:blipFill>
        <p:spPr bwMode="auto">
          <a:xfrm>
            <a:off x="2994025" y="2577409"/>
            <a:ext cx="2492375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048000" y="4395096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Before observation</a:t>
            </a: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6778625" y="4395096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After observation</a:t>
            </a:r>
          </a:p>
        </p:txBody>
      </p:sp>
      <p:pic>
        <p:nvPicPr>
          <p:cNvPr id="65543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75" y="5317434"/>
            <a:ext cx="2765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118403"/>
            <a:ext cx="2436812" cy="25218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3" y="4174434"/>
            <a:ext cx="2561219" cy="25247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5DE3AC-A251-F540-8655-45E1F0711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98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Probability tracking (filtering) 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358347"/>
            <a:ext cx="8229600" cy="4525963"/>
          </a:xfrm>
        </p:spPr>
        <p:txBody>
          <a:bodyPr/>
          <a:lstStyle/>
          <a:p>
            <a:pPr>
              <a:buNone/>
            </a:pPr>
            <a:br>
              <a:rPr lang="en-US" sz="8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Elapse time:</a:t>
            </a:r>
            <a:r>
              <a:rPr lang="en-US" sz="2400" dirty="0">
                <a:latin typeface="Calibri"/>
                <a:cs typeface="Calibri"/>
              </a:rPr>
              <a:t> 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1:t-1 </a:t>
            </a:r>
            <a:r>
              <a:rPr lang="en-US" sz="2400" dirty="0">
                <a:latin typeface="Calibri"/>
                <a:cs typeface="Calibri"/>
              </a:rPr>
              <a:t>)</a:t>
            </a: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Observe: </a:t>
            </a:r>
            <a:r>
              <a:rPr lang="en-US" sz="2400" dirty="0">
                <a:latin typeface="Calibri"/>
                <a:cs typeface="Calibri"/>
              </a:rPr>
              <a:t>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 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196" name="Oval 6"/>
          <p:cNvSpPr>
            <a:spLocks noChangeArrowheads="1"/>
          </p:cNvSpPr>
          <p:nvPr/>
        </p:nvSpPr>
        <p:spPr bwMode="auto">
          <a:xfrm>
            <a:off x="3009900" y="4711146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8197" name="AutoShape 7"/>
          <p:cNvCxnSpPr>
            <a:cxnSpLocks noChangeShapeType="1"/>
            <a:stCxn id="8196" idx="4"/>
            <a:endCxn id="8202" idx="0"/>
          </p:cNvCxnSpPr>
          <p:nvPr/>
        </p:nvCxnSpPr>
        <p:spPr bwMode="auto">
          <a:xfrm rot="5400000">
            <a:off x="3124201" y="5396948"/>
            <a:ext cx="304800" cy="3175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198" name="Oval 8"/>
          <p:cNvSpPr>
            <a:spLocks noChangeArrowheads="1"/>
          </p:cNvSpPr>
          <p:nvPr/>
        </p:nvSpPr>
        <p:spPr bwMode="auto">
          <a:xfrm>
            <a:off x="1524000" y="5549346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199" name="AutoShape 9"/>
          <p:cNvCxnSpPr>
            <a:cxnSpLocks noChangeShapeType="1"/>
            <a:stCxn id="8200" idx="6"/>
            <a:endCxn id="8196" idx="2"/>
          </p:cNvCxnSpPr>
          <p:nvPr/>
        </p:nvCxnSpPr>
        <p:spPr bwMode="auto">
          <a:xfrm>
            <a:off x="2057401" y="4977847"/>
            <a:ext cx="952500" cy="1588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1524000" y="4711146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201" name="AutoShape 11"/>
          <p:cNvCxnSpPr>
            <a:cxnSpLocks noChangeShapeType="1"/>
            <a:stCxn id="8200" idx="4"/>
            <a:endCxn id="8198" idx="0"/>
          </p:cNvCxnSpPr>
          <p:nvPr/>
        </p:nvCxnSpPr>
        <p:spPr bwMode="auto">
          <a:xfrm rot="5400000">
            <a:off x="1638301" y="5396948"/>
            <a:ext cx="3048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202" name="Oval 17"/>
          <p:cNvSpPr>
            <a:spLocks noChangeArrowheads="1"/>
          </p:cNvSpPr>
          <p:nvPr/>
        </p:nvSpPr>
        <p:spPr bwMode="auto">
          <a:xfrm>
            <a:off x="3009900" y="5549346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4253946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52" name="TextBox 25"/>
          <p:cNvSpPr txBox="1">
            <a:spLocks noChangeArrowheads="1"/>
          </p:cNvSpPr>
          <p:nvPr/>
        </p:nvSpPr>
        <p:spPr bwMode="auto">
          <a:xfrm>
            <a:off x="7599127" y="4787347"/>
            <a:ext cx="1109595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&lt;0.5, 0.5&gt;</a:t>
            </a:r>
          </a:p>
        </p:txBody>
      </p:sp>
      <p:sp>
        <p:nvSpPr>
          <p:cNvPr id="8205" name="TextBox 26"/>
          <p:cNvSpPr txBox="1">
            <a:spLocks noChangeArrowheads="1"/>
          </p:cNvSpPr>
          <p:nvPr/>
        </p:nvSpPr>
        <p:spPr bwMode="auto">
          <a:xfrm>
            <a:off x="6712616" y="4406347"/>
            <a:ext cx="2433354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 b="1">
                <a:latin typeface="Calibri"/>
                <a:cs typeface="Calibri"/>
              </a:rPr>
              <a:t>Belief: &lt;P(rain), P(sun)&gt;</a:t>
            </a:r>
          </a:p>
        </p:txBody>
      </p:sp>
      <p:pic>
        <p:nvPicPr>
          <p:cNvPr id="10254" name="Picture 28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3717" y="4863546"/>
            <a:ext cx="685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51" descr="TP_tmp.b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4917" y="5346146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53" descr="TP_tmp.b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4917" y="5854146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7" name="TextBox 32"/>
          <p:cNvSpPr txBox="1">
            <a:spLocks noChangeArrowheads="1"/>
          </p:cNvSpPr>
          <p:nvPr/>
        </p:nvSpPr>
        <p:spPr bwMode="auto">
          <a:xfrm>
            <a:off x="7482901" y="5244547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&lt;0.82, 0.18&gt;</a:t>
            </a:r>
          </a:p>
        </p:txBody>
      </p:sp>
      <p:sp>
        <p:nvSpPr>
          <p:cNvPr id="10258" name="TextBox 33"/>
          <p:cNvSpPr txBox="1">
            <a:spLocks noChangeArrowheads="1"/>
          </p:cNvSpPr>
          <p:nvPr/>
        </p:nvSpPr>
        <p:spPr bwMode="auto">
          <a:xfrm>
            <a:off x="7482901" y="5777947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&lt;0.63, 0.37&gt;</a:t>
            </a:r>
          </a:p>
        </p:txBody>
      </p:sp>
      <p:sp>
        <p:nvSpPr>
          <p:cNvPr id="10259" name="TextBox 34"/>
          <p:cNvSpPr txBox="1">
            <a:spLocks noChangeArrowheads="1"/>
          </p:cNvSpPr>
          <p:nvPr/>
        </p:nvSpPr>
        <p:spPr bwMode="auto">
          <a:xfrm>
            <a:off x="7482901" y="6246260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&lt;0.88, 0.12&gt;</a:t>
            </a:r>
          </a:p>
        </p:txBody>
      </p:sp>
      <p:sp>
        <p:nvSpPr>
          <p:cNvPr id="10260" name="TextBox 38"/>
          <p:cNvSpPr txBox="1">
            <a:spLocks noChangeArrowheads="1"/>
          </p:cNvSpPr>
          <p:nvPr/>
        </p:nvSpPr>
        <p:spPr bwMode="auto">
          <a:xfrm>
            <a:off x="9100869" y="4787347"/>
            <a:ext cx="121399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Prior on X</a:t>
            </a:r>
            <a:r>
              <a:rPr lang="en-US" i="1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0261" name="TextBox 39"/>
          <p:cNvSpPr txBox="1">
            <a:spLocks noChangeArrowheads="1"/>
          </p:cNvSpPr>
          <p:nvPr/>
        </p:nvSpPr>
        <p:spPr bwMode="auto">
          <a:xfrm>
            <a:off x="9100867" y="5244547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sp>
        <p:nvSpPr>
          <p:cNvPr id="10262" name="TextBox 40"/>
          <p:cNvSpPr txBox="1">
            <a:spLocks noChangeArrowheads="1"/>
          </p:cNvSpPr>
          <p:nvPr/>
        </p:nvSpPr>
        <p:spPr bwMode="auto">
          <a:xfrm>
            <a:off x="9100867" y="5777947"/>
            <a:ext cx="131787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Elapse time</a:t>
            </a:r>
          </a:p>
        </p:txBody>
      </p:sp>
      <p:sp>
        <p:nvSpPr>
          <p:cNvPr id="10263" name="TextBox 41"/>
          <p:cNvSpPr txBox="1">
            <a:spLocks noChangeArrowheads="1"/>
          </p:cNvSpPr>
          <p:nvPr/>
        </p:nvSpPr>
        <p:spPr bwMode="auto">
          <a:xfrm>
            <a:off x="9100867" y="6246260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pic>
        <p:nvPicPr>
          <p:cNvPr id="27" name="Picture 26" descr="TP_tmp.b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38317" y="6311346"/>
            <a:ext cx="32512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7" name="Picture 4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1187" y="1987475"/>
            <a:ext cx="7159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8" name="Picture 5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5214" y="3332126"/>
            <a:ext cx="5949951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4" cstate="print"/>
          <a:srcRect l="690" t="1317" r="1482" b="2063"/>
          <a:stretch>
            <a:fillRect/>
          </a:stretch>
        </p:blipFill>
        <p:spPr bwMode="auto">
          <a:xfrm>
            <a:off x="8480809" y="1616255"/>
            <a:ext cx="3205424" cy="215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F67018-D4D9-E44D-983B-6BA5635D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  <p:bldP spid="10257" grpId="0"/>
      <p:bldP spid="10258" grpId="0"/>
      <p:bldP spid="10259" grpId="0"/>
      <p:bldP spid="10260" grpId="0"/>
      <p:bldP spid="10261" grpId="0"/>
      <p:bldP spid="10262" grpId="0"/>
      <p:bldP spid="102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378225"/>
            <a:ext cx="6666805" cy="531439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6401A-497A-A845-91BE-6CB96031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12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</a:t>
            </a:r>
          </a:p>
        </p:txBody>
      </p:sp>
      <p:sp>
        <p:nvSpPr>
          <p:cNvPr id="72730" name="Rectangle 5"/>
          <p:cNvSpPr>
            <a:spLocks noChangeArrowheads="1"/>
          </p:cNvSpPr>
          <p:nvPr/>
        </p:nvSpPr>
        <p:spPr bwMode="auto">
          <a:xfrm>
            <a:off x="8458200" y="1590603"/>
            <a:ext cx="685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0.0</a:t>
            </a:r>
          </a:p>
        </p:txBody>
      </p:sp>
      <p:sp>
        <p:nvSpPr>
          <p:cNvPr id="72731" name="Rectangle 6"/>
          <p:cNvSpPr>
            <a:spLocks noChangeArrowheads="1"/>
          </p:cNvSpPr>
          <p:nvPr/>
        </p:nvSpPr>
        <p:spPr bwMode="auto">
          <a:xfrm>
            <a:off x="9144000" y="1590603"/>
            <a:ext cx="685800" cy="6858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0.1</a:t>
            </a:r>
          </a:p>
        </p:txBody>
      </p:sp>
      <p:sp>
        <p:nvSpPr>
          <p:cNvPr id="72732" name="Rectangle 7"/>
          <p:cNvSpPr>
            <a:spLocks noChangeArrowheads="1"/>
          </p:cNvSpPr>
          <p:nvPr/>
        </p:nvSpPr>
        <p:spPr bwMode="auto">
          <a:xfrm>
            <a:off x="8458200" y="2276403"/>
            <a:ext cx="685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0.0</a:t>
            </a:r>
          </a:p>
        </p:txBody>
      </p:sp>
      <p:sp>
        <p:nvSpPr>
          <p:cNvPr id="72733" name="Rectangle 8"/>
          <p:cNvSpPr>
            <a:spLocks noChangeArrowheads="1"/>
          </p:cNvSpPr>
          <p:nvPr/>
        </p:nvSpPr>
        <p:spPr bwMode="auto">
          <a:xfrm>
            <a:off x="9144000" y="2276403"/>
            <a:ext cx="685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0.0</a:t>
            </a:r>
          </a:p>
        </p:txBody>
      </p:sp>
      <p:sp>
        <p:nvSpPr>
          <p:cNvPr id="72734" name="Rectangle 9"/>
          <p:cNvSpPr>
            <a:spLocks noChangeArrowheads="1"/>
          </p:cNvSpPr>
          <p:nvPr/>
        </p:nvSpPr>
        <p:spPr bwMode="auto">
          <a:xfrm>
            <a:off x="9829800" y="1590603"/>
            <a:ext cx="685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0.0</a:t>
            </a:r>
          </a:p>
        </p:txBody>
      </p:sp>
      <p:sp>
        <p:nvSpPr>
          <p:cNvPr id="72735" name="Rectangle 10"/>
          <p:cNvSpPr>
            <a:spLocks noChangeArrowheads="1"/>
          </p:cNvSpPr>
          <p:nvPr/>
        </p:nvSpPr>
        <p:spPr bwMode="auto">
          <a:xfrm>
            <a:off x="9829800" y="2276403"/>
            <a:ext cx="685800" cy="685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0.2</a:t>
            </a:r>
          </a:p>
        </p:txBody>
      </p:sp>
      <p:sp>
        <p:nvSpPr>
          <p:cNvPr id="72736" name="Rectangle 11"/>
          <p:cNvSpPr>
            <a:spLocks noChangeArrowheads="1"/>
          </p:cNvSpPr>
          <p:nvPr/>
        </p:nvSpPr>
        <p:spPr bwMode="auto">
          <a:xfrm>
            <a:off x="8458200" y="2962203"/>
            <a:ext cx="6858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0.0</a:t>
            </a:r>
          </a:p>
        </p:txBody>
      </p:sp>
      <p:sp>
        <p:nvSpPr>
          <p:cNvPr id="72737" name="Rectangle 12"/>
          <p:cNvSpPr>
            <a:spLocks noChangeArrowheads="1"/>
          </p:cNvSpPr>
          <p:nvPr/>
        </p:nvSpPr>
        <p:spPr bwMode="auto">
          <a:xfrm>
            <a:off x="9144000" y="2962203"/>
            <a:ext cx="685800" cy="685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0.2</a:t>
            </a:r>
          </a:p>
        </p:txBody>
      </p:sp>
      <p:sp>
        <p:nvSpPr>
          <p:cNvPr id="72738" name="Rectangle 13"/>
          <p:cNvSpPr>
            <a:spLocks noChangeArrowheads="1"/>
          </p:cNvSpPr>
          <p:nvPr/>
        </p:nvSpPr>
        <p:spPr bwMode="auto">
          <a:xfrm>
            <a:off x="9829800" y="2962203"/>
            <a:ext cx="685800" cy="685800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0.5</a:t>
            </a:r>
          </a:p>
        </p:txBody>
      </p:sp>
      <p:grpSp>
        <p:nvGrpSpPr>
          <p:cNvPr id="72710" name="Group 14"/>
          <p:cNvGrpSpPr>
            <a:grpSpLocks/>
          </p:cNvGrpSpPr>
          <p:nvPr/>
        </p:nvGrpSpPr>
        <p:grpSpPr bwMode="auto">
          <a:xfrm>
            <a:off x="8458200" y="4486203"/>
            <a:ext cx="2057400" cy="2057400"/>
            <a:chOff x="3984" y="1056"/>
            <a:chExt cx="1296" cy="1296"/>
          </a:xfrm>
          <a:solidFill>
            <a:schemeClr val="bg1"/>
          </a:solidFill>
        </p:grpSpPr>
        <p:sp>
          <p:nvSpPr>
            <p:cNvPr id="72721" name="Rectangle 1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2" name="Rectangle 1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3" name="Rectangle 1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4" name="Rectangle 1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5" name="Rectangle 1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6" name="Rectangle 2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7" name="Rectangle 2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8" name="Rectangle 2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9" name="Rectangle 2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711" name="Oval 24"/>
          <p:cNvSpPr>
            <a:spLocks noChangeArrowheads="1"/>
          </p:cNvSpPr>
          <p:nvPr/>
        </p:nvSpPr>
        <p:spPr bwMode="auto">
          <a:xfrm>
            <a:off x="10210800" y="54006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Oval 25"/>
          <p:cNvSpPr>
            <a:spLocks noChangeArrowheads="1"/>
          </p:cNvSpPr>
          <p:nvPr/>
        </p:nvSpPr>
        <p:spPr bwMode="auto">
          <a:xfrm>
            <a:off x="9982200" y="59340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Oval 26"/>
          <p:cNvSpPr>
            <a:spLocks noChangeArrowheads="1"/>
          </p:cNvSpPr>
          <p:nvPr/>
        </p:nvSpPr>
        <p:spPr bwMode="auto">
          <a:xfrm>
            <a:off x="10134600" y="60864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Oval 27"/>
          <p:cNvSpPr>
            <a:spLocks noChangeArrowheads="1"/>
          </p:cNvSpPr>
          <p:nvPr/>
        </p:nvSpPr>
        <p:spPr bwMode="auto">
          <a:xfrm>
            <a:off x="9982200" y="62388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Oval 28"/>
          <p:cNvSpPr>
            <a:spLocks noChangeArrowheads="1"/>
          </p:cNvSpPr>
          <p:nvPr/>
        </p:nvSpPr>
        <p:spPr bwMode="auto">
          <a:xfrm>
            <a:off x="10287000" y="62388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Oval 29"/>
          <p:cNvSpPr>
            <a:spLocks noChangeArrowheads="1"/>
          </p:cNvSpPr>
          <p:nvPr/>
        </p:nvSpPr>
        <p:spPr bwMode="auto">
          <a:xfrm>
            <a:off x="10287000" y="59340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Oval 30"/>
          <p:cNvSpPr>
            <a:spLocks noChangeArrowheads="1"/>
          </p:cNvSpPr>
          <p:nvPr/>
        </p:nvSpPr>
        <p:spPr bwMode="auto">
          <a:xfrm>
            <a:off x="9525000" y="61626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8" name="Oval 31"/>
          <p:cNvSpPr>
            <a:spLocks noChangeArrowheads="1"/>
          </p:cNvSpPr>
          <p:nvPr/>
        </p:nvSpPr>
        <p:spPr bwMode="auto">
          <a:xfrm>
            <a:off x="9982200" y="54006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9" name="Oval 32"/>
          <p:cNvSpPr>
            <a:spLocks noChangeArrowheads="1"/>
          </p:cNvSpPr>
          <p:nvPr/>
        </p:nvSpPr>
        <p:spPr bwMode="auto">
          <a:xfrm>
            <a:off x="9296400" y="61626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20" name="Oval 33"/>
          <p:cNvSpPr>
            <a:spLocks noChangeArrowheads="1"/>
          </p:cNvSpPr>
          <p:nvPr/>
        </p:nvSpPr>
        <p:spPr bwMode="auto">
          <a:xfrm>
            <a:off x="9372600" y="471480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flipV="1">
            <a:off x="9067800" y="3876603"/>
            <a:ext cx="838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10630" y="1501917"/>
            <a:ext cx="7390370" cy="511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Filtering: approximate solution</a:t>
            </a:r>
            <a:endParaRPr lang="en-US" sz="14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Sometimes |X| is too big to use exact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|X| may be too big to even store B(X)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E.g. X is continuous</a:t>
            </a:r>
            <a:endParaRPr lang="en-US" sz="12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Solution: approximate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Track samples of X, not all values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Samples are called particles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Time per step is linear in the number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But: number needed may be large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In memory: list of particles, not states</a:t>
            </a:r>
            <a:endParaRPr lang="en-US" sz="14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This is how robot localization works in practice</a:t>
            </a:r>
            <a:endParaRPr lang="en-US" sz="14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Particle is just new name for sample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3C9878-526F-FE45-9096-259BF864F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9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30" grpId="0" animBg="1"/>
      <p:bldP spid="72731" grpId="0" animBg="1"/>
      <p:bldP spid="72732" grpId="0" animBg="1"/>
      <p:bldP spid="72733" grpId="0" animBg="1"/>
      <p:bldP spid="72734" grpId="0" animBg="1"/>
      <p:bldP spid="72735" grpId="0" animBg="1"/>
      <p:bldP spid="72736" grpId="0" animBg="1"/>
      <p:bldP spid="72737" grpId="0" animBg="1"/>
      <p:bldP spid="72738" grpId="0" animBg="1"/>
      <p:bldP spid="72711" grpId="0" animBg="1"/>
      <p:bldP spid="72712" grpId="0" animBg="1"/>
      <p:bldP spid="72713" grpId="0" animBg="1"/>
      <p:bldP spid="72714" grpId="0" animBg="1"/>
      <p:bldP spid="72715" grpId="0" animBg="1"/>
      <p:bldP spid="72716" grpId="0" animBg="1"/>
      <p:bldP spid="72717" grpId="0" animBg="1"/>
      <p:bldP spid="72718" grpId="0" animBg="1"/>
      <p:bldP spid="72719" grpId="0" animBg="1"/>
      <p:bldP spid="72720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Representation: Particles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596346" y="1679712"/>
            <a:ext cx="8519760" cy="4525963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pitchFamily="34" charset="-128"/>
              </a:rPr>
              <a:t>Our representation of P(X) is now a list of N particles (samples)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Generally, N &lt;&lt; |X|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Storing map from X to counts would defeat the point</a:t>
            </a:r>
            <a:endParaRPr lang="en-US" sz="28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P(x) approximated by ratio of particles with value x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So, many x may have P(x) = 0! 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More particles, more accuracy</a:t>
            </a:r>
          </a:p>
          <a:p>
            <a:r>
              <a:rPr lang="en-US" dirty="0">
                <a:ea typeface="ＭＳ Ｐゴシック" pitchFamily="34" charset="-128"/>
              </a:rPr>
              <a:t>For now, all particles have a weight of 1</a:t>
            </a:r>
          </a:p>
          <a:p>
            <a:pPr lvl="1"/>
            <a:endParaRPr lang="en-US" dirty="0">
              <a:ea typeface="ＭＳ Ｐゴシック" pitchFamily="34" charset="-128"/>
            </a:endParaRPr>
          </a:p>
        </p:txBody>
      </p:sp>
      <p:grpSp>
        <p:nvGrpSpPr>
          <p:cNvPr id="73734" name="Group 49"/>
          <p:cNvGrpSpPr>
            <a:grpSpLocks/>
          </p:cNvGrpSpPr>
          <p:nvPr/>
        </p:nvGrpSpPr>
        <p:grpSpPr bwMode="auto">
          <a:xfrm rot="16200000">
            <a:off x="9697483" y="1832112"/>
            <a:ext cx="1566863" cy="1566863"/>
            <a:chOff x="3984" y="1056"/>
            <a:chExt cx="1296" cy="1296"/>
          </a:xfrm>
          <a:solidFill>
            <a:schemeClr val="bg1"/>
          </a:solidFill>
        </p:grpSpPr>
        <p:sp>
          <p:nvSpPr>
            <p:cNvPr id="73745" name="Rectangle 60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6" name="Rectangle 61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7" name="Rectangle 62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8" name="Rectangle 63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9" name="Rectangle 64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0" name="Rectangle 65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1" name="Rectangle 66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2" name="Rectangle 67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3" name="Rectangle 68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5" name="Oval 50"/>
          <p:cNvSpPr>
            <a:spLocks noChangeArrowheads="1"/>
          </p:cNvSpPr>
          <p:nvPr/>
        </p:nvSpPr>
        <p:spPr bwMode="auto">
          <a:xfrm rot="16200000">
            <a:off x="10393867" y="1948176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6" name="Oval 51"/>
          <p:cNvSpPr>
            <a:spLocks noChangeArrowheads="1"/>
          </p:cNvSpPr>
          <p:nvPr/>
        </p:nvSpPr>
        <p:spPr bwMode="auto">
          <a:xfrm rot="16200000">
            <a:off x="10800090" y="212227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7" name="Oval 52"/>
          <p:cNvSpPr>
            <a:spLocks noChangeArrowheads="1"/>
          </p:cNvSpPr>
          <p:nvPr/>
        </p:nvSpPr>
        <p:spPr bwMode="auto">
          <a:xfrm rot="16200000">
            <a:off x="10916154" y="200620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Oval 53"/>
          <p:cNvSpPr>
            <a:spLocks noChangeArrowheads="1"/>
          </p:cNvSpPr>
          <p:nvPr/>
        </p:nvSpPr>
        <p:spPr bwMode="auto">
          <a:xfrm rot="16200000">
            <a:off x="11032218" y="212227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9" name="Oval 54"/>
          <p:cNvSpPr>
            <a:spLocks noChangeArrowheads="1"/>
          </p:cNvSpPr>
          <p:nvPr/>
        </p:nvSpPr>
        <p:spPr bwMode="auto">
          <a:xfrm rot="16200000">
            <a:off x="11032218" y="1890144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0" name="Oval 55"/>
          <p:cNvSpPr>
            <a:spLocks noChangeArrowheads="1"/>
          </p:cNvSpPr>
          <p:nvPr/>
        </p:nvSpPr>
        <p:spPr bwMode="auto">
          <a:xfrm rot="16200000">
            <a:off x="10800090" y="189014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1" name="Oval 56"/>
          <p:cNvSpPr>
            <a:spLocks noChangeArrowheads="1"/>
          </p:cNvSpPr>
          <p:nvPr/>
        </p:nvSpPr>
        <p:spPr bwMode="auto">
          <a:xfrm rot="16200000">
            <a:off x="10974186" y="247046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2" name="Oval 57"/>
          <p:cNvSpPr>
            <a:spLocks noChangeArrowheads="1"/>
          </p:cNvSpPr>
          <p:nvPr/>
        </p:nvSpPr>
        <p:spPr bwMode="auto">
          <a:xfrm rot="16200000">
            <a:off x="10393867" y="212227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3" name="Oval 58"/>
          <p:cNvSpPr>
            <a:spLocks noChangeArrowheads="1"/>
          </p:cNvSpPr>
          <p:nvPr/>
        </p:nvSpPr>
        <p:spPr bwMode="auto">
          <a:xfrm rot="16200000">
            <a:off x="10974186" y="2644559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4" name="Oval 59"/>
          <p:cNvSpPr>
            <a:spLocks noChangeArrowheads="1"/>
          </p:cNvSpPr>
          <p:nvPr/>
        </p:nvSpPr>
        <p:spPr bwMode="auto">
          <a:xfrm rot="16200000">
            <a:off x="9871579" y="258652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3" name="TextBox 69"/>
          <p:cNvSpPr txBox="1">
            <a:spLocks noChangeArrowheads="1"/>
          </p:cNvSpPr>
          <p:nvPr/>
        </p:nvSpPr>
        <p:spPr bwMode="auto">
          <a:xfrm>
            <a:off x="10078483" y="3889512"/>
            <a:ext cx="838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951360-74A4-6947-9E68-9EE29039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Elapse Time</a:t>
            </a: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463824" y="1553817"/>
            <a:ext cx="6629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Each particle is moved by sampling its next position from the transition model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dirty="0">
              <a:latin typeface="Calibri"/>
              <a:cs typeface="Calibri"/>
            </a:endParaRPr>
          </a:p>
          <a:p>
            <a:pPr marL="2286000" lvl="5" indent="0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This is like prior sampling – samples’</a:t>
            </a:r>
            <a:r>
              <a:rPr lang="en-US" altLang="ja-JP" dirty="0">
                <a:latin typeface="Calibri"/>
                <a:cs typeface="Calibri"/>
              </a:rPr>
              <a:t> frequencies reflect the transition probabilities</a:t>
            </a: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Here, most samples move clockwise, but some move in another direction or stay in place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This captures the passage of 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If enough samples, close to exact values before and after (consistent)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endParaRPr lang="en-US" sz="28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pic>
        <p:nvPicPr>
          <p:cNvPr id="74755" name="Picture 6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263" y="2573133"/>
            <a:ext cx="3782738" cy="42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82" name="Group 72"/>
          <p:cNvGrpSpPr>
            <a:grpSpLocks/>
          </p:cNvGrpSpPr>
          <p:nvPr/>
        </p:nvGrpSpPr>
        <p:grpSpPr bwMode="auto">
          <a:xfrm rot="16200000">
            <a:off x="9260161" y="1858617"/>
            <a:ext cx="1566863" cy="1566863"/>
            <a:chOff x="3984" y="1056"/>
            <a:chExt cx="1296" cy="1296"/>
          </a:xfrm>
          <a:solidFill>
            <a:schemeClr val="bg1"/>
          </a:solidFill>
        </p:grpSpPr>
        <p:sp>
          <p:nvSpPr>
            <p:cNvPr id="74793" name="Rectangle 84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4" name="Rectangle 85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5" name="Rectangle 86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6" name="Rectangle 87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7" name="Rectangle 88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8" name="Rectangle 89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9" name="Rectangle 90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800" name="Rectangle 91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801" name="Rectangle 92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783" name="Oval 73"/>
          <p:cNvSpPr>
            <a:spLocks noChangeArrowheads="1"/>
          </p:cNvSpPr>
          <p:nvPr/>
        </p:nvSpPr>
        <p:spPr bwMode="auto">
          <a:xfrm rot="16200000">
            <a:off x="9956545" y="1974681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4" name="Oval 74"/>
          <p:cNvSpPr>
            <a:spLocks noChangeArrowheads="1"/>
          </p:cNvSpPr>
          <p:nvPr/>
        </p:nvSpPr>
        <p:spPr bwMode="auto">
          <a:xfrm rot="16200000">
            <a:off x="10362768" y="2148777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5" name="Oval 75"/>
          <p:cNvSpPr>
            <a:spLocks noChangeArrowheads="1"/>
          </p:cNvSpPr>
          <p:nvPr/>
        </p:nvSpPr>
        <p:spPr bwMode="auto">
          <a:xfrm rot="16200000">
            <a:off x="10478832" y="2032713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6" name="Oval 76"/>
          <p:cNvSpPr>
            <a:spLocks noChangeArrowheads="1"/>
          </p:cNvSpPr>
          <p:nvPr/>
        </p:nvSpPr>
        <p:spPr bwMode="auto">
          <a:xfrm rot="16200000">
            <a:off x="10594896" y="2148777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7" name="Oval 77"/>
          <p:cNvSpPr>
            <a:spLocks noChangeArrowheads="1"/>
          </p:cNvSpPr>
          <p:nvPr/>
        </p:nvSpPr>
        <p:spPr bwMode="auto">
          <a:xfrm rot="16200000">
            <a:off x="10594896" y="1916649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8" name="Oval 78"/>
          <p:cNvSpPr>
            <a:spLocks noChangeArrowheads="1"/>
          </p:cNvSpPr>
          <p:nvPr/>
        </p:nvSpPr>
        <p:spPr bwMode="auto">
          <a:xfrm rot="16200000">
            <a:off x="10362768" y="1916649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89" name="Oval 79"/>
          <p:cNvSpPr>
            <a:spLocks noChangeArrowheads="1"/>
          </p:cNvSpPr>
          <p:nvPr/>
        </p:nvSpPr>
        <p:spPr bwMode="auto">
          <a:xfrm rot="16200000">
            <a:off x="10536864" y="2496969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90" name="Oval 80"/>
          <p:cNvSpPr>
            <a:spLocks noChangeArrowheads="1"/>
          </p:cNvSpPr>
          <p:nvPr/>
        </p:nvSpPr>
        <p:spPr bwMode="auto">
          <a:xfrm rot="16200000">
            <a:off x="9956545" y="2148777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91" name="Oval 81"/>
          <p:cNvSpPr>
            <a:spLocks noChangeArrowheads="1"/>
          </p:cNvSpPr>
          <p:nvPr/>
        </p:nvSpPr>
        <p:spPr bwMode="auto">
          <a:xfrm rot="16200000">
            <a:off x="10536864" y="267106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92" name="Oval 83"/>
          <p:cNvSpPr>
            <a:spLocks noChangeArrowheads="1"/>
          </p:cNvSpPr>
          <p:nvPr/>
        </p:nvSpPr>
        <p:spPr bwMode="auto">
          <a:xfrm rot="16200000">
            <a:off x="9434257" y="2613033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Isosceles Triangle 50"/>
          <p:cNvSpPr/>
          <p:nvPr/>
        </p:nvSpPr>
        <p:spPr bwMode="auto">
          <a:xfrm flipV="1">
            <a:off x="9717361" y="3992217"/>
            <a:ext cx="639763" cy="2889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4762" name="Group 51"/>
          <p:cNvGrpSpPr>
            <a:grpSpLocks/>
          </p:cNvGrpSpPr>
          <p:nvPr/>
        </p:nvGrpSpPr>
        <p:grpSpPr bwMode="auto">
          <a:xfrm rot="16200000">
            <a:off x="9260161" y="4678016"/>
            <a:ext cx="1566863" cy="1566863"/>
            <a:chOff x="3984" y="1056"/>
            <a:chExt cx="1296" cy="1296"/>
          </a:xfrm>
          <a:solidFill>
            <a:schemeClr val="bg1"/>
          </a:solidFill>
        </p:grpSpPr>
        <p:sp>
          <p:nvSpPr>
            <p:cNvPr id="74773" name="Rectangle 63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4" name="Rectangle 64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5" name="Rectangle 65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6" name="Rectangle 66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7" name="Rectangle 67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8" name="Rectangle 68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9" name="Rectangle 69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0" name="Rectangle 70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1" name="Rectangle 71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763" name="Oval 52"/>
          <p:cNvSpPr>
            <a:spLocks noChangeArrowheads="1"/>
          </p:cNvSpPr>
          <p:nvPr/>
        </p:nvSpPr>
        <p:spPr bwMode="auto">
          <a:xfrm rot="16200000">
            <a:off x="10420800" y="5432432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4" name="Oval 53"/>
          <p:cNvSpPr>
            <a:spLocks noChangeArrowheads="1"/>
          </p:cNvSpPr>
          <p:nvPr/>
        </p:nvSpPr>
        <p:spPr bwMode="auto">
          <a:xfrm rot="16200000">
            <a:off x="10594897" y="531636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5" name="Oval 54"/>
          <p:cNvSpPr>
            <a:spLocks noChangeArrowheads="1"/>
          </p:cNvSpPr>
          <p:nvPr/>
        </p:nvSpPr>
        <p:spPr bwMode="auto">
          <a:xfrm rot="16200000">
            <a:off x="10594897" y="5548496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6" name="Oval 55"/>
          <p:cNvSpPr>
            <a:spLocks noChangeArrowheads="1"/>
          </p:cNvSpPr>
          <p:nvPr/>
        </p:nvSpPr>
        <p:spPr bwMode="auto">
          <a:xfrm rot="16200000">
            <a:off x="10536865" y="4794080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7" name="Oval 56"/>
          <p:cNvSpPr>
            <a:spLocks noChangeArrowheads="1"/>
          </p:cNvSpPr>
          <p:nvPr/>
        </p:nvSpPr>
        <p:spPr bwMode="auto">
          <a:xfrm rot="16200000">
            <a:off x="10014576" y="543243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8" name="Oval 57"/>
          <p:cNvSpPr>
            <a:spLocks noChangeArrowheads="1"/>
          </p:cNvSpPr>
          <p:nvPr/>
        </p:nvSpPr>
        <p:spPr bwMode="auto">
          <a:xfrm rot="16200000">
            <a:off x="10536865" y="5954719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69" name="Oval 58"/>
          <p:cNvSpPr>
            <a:spLocks noChangeArrowheads="1"/>
          </p:cNvSpPr>
          <p:nvPr/>
        </p:nvSpPr>
        <p:spPr bwMode="auto">
          <a:xfrm rot="16200000">
            <a:off x="9492289" y="4910143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70" name="Oval 59"/>
          <p:cNvSpPr>
            <a:spLocks noChangeArrowheads="1"/>
          </p:cNvSpPr>
          <p:nvPr/>
        </p:nvSpPr>
        <p:spPr bwMode="auto">
          <a:xfrm rot="16200000">
            <a:off x="10536865" y="4968175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71" name="Oval 60"/>
          <p:cNvSpPr>
            <a:spLocks noChangeArrowheads="1"/>
          </p:cNvSpPr>
          <p:nvPr/>
        </p:nvSpPr>
        <p:spPr bwMode="auto">
          <a:xfrm rot="16200000">
            <a:off x="10014576" y="4968175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72" name="Oval 61"/>
          <p:cNvSpPr>
            <a:spLocks noChangeArrowheads="1"/>
          </p:cNvSpPr>
          <p:nvPr/>
        </p:nvSpPr>
        <p:spPr bwMode="auto">
          <a:xfrm rot="16200000">
            <a:off x="10014576" y="4794080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3" name="Shape 67"/>
          <p:cNvCxnSpPr>
            <a:stCxn id="74787" idx="3"/>
          </p:cNvCxnSpPr>
          <p:nvPr/>
        </p:nvCxnSpPr>
        <p:spPr bwMode="auto">
          <a:xfrm flipH="1">
            <a:off x="10479361" y="2015780"/>
            <a:ext cx="215900" cy="3424237"/>
          </a:xfrm>
          <a:prstGeom prst="curvedConnector4">
            <a:avLst>
              <a:gd name="adj1" fmla="val -106216"/>
              <a:gd name="adj2" fmla="val 62118"/>
            </a:avLst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760" name="TextBox 96"/>
          <p:cNvSpPr txBox="1">
            <a:spLocks noChangeArrowheads="1"/>
          </p:cNvSpPr>
          <p:nvPr/>
        </p:nvSpPr>
        <p:spPr bwMode="auto">
          <a:xfrm>
            <a:off x="7812361" y="1706217"/>
            <a:ext cx="9017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74761" name="TextBox 100"/>
          <p:cNvSpPr txBox="1">
            <a:spLocks noChangeArrowheads="1"/>
          </p:cNvSpPr>
          <p:nvPr/>
        </p:nvSpPr>
        <p:spPr bwMode="auto">
          <a:xfrm>
            <a:off x="7812361" y="4297017"/>
            <a:ext cx="9779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916FAE-AA74-4B4B-9433-F5F30E8D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5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 txBox="1">
            <a:spLocks noChangeArrowheads="1"/>
          </p:cNvSpPr>
          <p:nvPr/>
        </p:nvSpPr>
        <p:spPr bwMode="auto">
          <a:xfrm>
            <a:off x="478050" y="1637919"/>
            <a:ext cx="638608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Slightly trickier:</a:t>
            </a:r>
            <a:endParaRPr lang="en-US" sz="9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Don’</a:t>
            </a:r>
            <a:r>
              <a:rPr lang="en-US" altLang="ja-JP" dirty="0">
                <a:latin typeface="Calibri"/>
                <a:cs typeface="Calibri"/>
              </a:rPr>
              <a:t>t sample observation, fix it</a:t>
            </a: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Similar to likelihood weighting, </a:t>
            </a:r>
            <a:r>
              <a:rPr lang="en-US" dirty="0" err="1">
                <a:latin typeface="Calibri"/>
                <a:cs typeface="Calibri"/>
              </a:rPr>
              <a:t>downweight</a:t>
            </a:r>
            <a:r>
              <a:rPr lang="en-US" dirty="0">
                <a:latin typeface="Calibri"/>
                <a:cs typeface="Calibri"/>
              </a:rPr>
              <a:t> samples based on the evidence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28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As before, the probabilities don’</a:t>
            </a:r>
            <a:r>
              <a:rPr lang="en-US" altLang="ja-JP" dirty="0">
                <a:latin typeface="Calibri"/>
                <a:cs typeface="Calibri"/>
              </a:rPr>
              <a:t>t sum to one, since all have been </a:t>
            </a:r>
            <a:r>
              <a:rPr lang="en-US" altLang="ja-JP" dirty="0" err="1">
                <a:latin typeface="Calibri"/>
                <a:cs typeface="Calibri"/>
              </a:rPr>
              <a:t>downweighted</a:t>
            </a:r>
            <a:r>
              <a:rPr lang="en-US" altLang="ja-JP" dirty="0">
                <a:latin typeface="Calibri"/>
                <a:cs typeface="Calibri"/>
              </a:rPr>
              <a:t> (in fact they now sum to (N times) an approximation of P(e))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75778" name="Picture 2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627" y="3422183"/>
            <a:ext cx="2085799" cy="31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5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64" y="3947822"/>
            <a:ext cx="2931150" cy="33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Observe</a:t>
            </a:r>
          </a:p>
        </p:txBody>
      </p:sp>
      <p:grpSp>
        <p:nvGrpSpPr>
          <p:cNvPr id="75810" name="Group 53"/>
          <p:cNvGrpSpPr>
            <a:grpSpLocks/>
          </p:cNvGrpSpPr>
          <p:nvPr/>
        </p:nvGrpSpPr>
        <p:grpSpPr bwMode="auto">
          <a:xfrm rot="16200000">
            <a:off x="9000157" y="1762538"/>
            <a:ext cx="1566863" cy="1566863"/>
            <a:chOff x="3984" y="1056"/>
            <a:chExt cx="1296" cy="1296"/>
          </a:xfrm>
          <a:solidFill>
            <a:schemeClr val="bg1"/>
          </a:solidFill>
        </p:grpSpPr>
        <p:sp>
          <p:nvSpPr>
            <p:cNvPr id="75821" name="Rectangle 6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2" name="Rectangle 6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3" name="Rectangle 6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4" name="Rectangle 6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5" name="Rectangle 6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6" name="Rectangle 7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7" name="Rectangle 7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8" name="Rectangle 7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9" name="Rectangle 7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811" name="Oval 54"/>
          <p:cNvSpPr>
            <a:spLocks noChangeArrowheads="1"/>
          </p:cNvSpPr>
          <p:nvPr/>
        </p:nvSpPr>
        <p:spPr bwMode="auto">
          <a:xfrm rot="16200000">
            <a:off x="10160796" y="2516954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2" name="Oval 55"/>
          <p:cNvSpPr>
            <a:spLocks noChangeArrowheads="1"/>
          </p:cNvSpPr>
          <p:nvPr/>
        </p:nvSpPr>
        <p:spPr bwMode="auto">
          <a:xfrm rot="16200000">
            <a:off x="10334893" y="2400890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3" name="Oval 56"/>
          <p:cNvSpPr>
            <a:spLocks noChangeArrowheads="1"/>
          </p:cNvSpPr>
          <p:nvPr/>
        </p:nvSpPr>
        <p:spPr bwMode="auto">
          <a:xfrm rot="16200000">
            <a:off x="10334893" y="263301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4" name="Oval 57"/>
          <p:cNvSpPr>
            <a:spLocks noChangeArrowheads="1"/>
          </p:cNvSpPr>
          <p:nvPr/>
        </p:nvSpPr>
        <p:spPr bwMode="auto">
          <a:xfrm rot="16200000">
            <a:off x="10276861" y="187860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5" name="Oval 58"/>
          <p:cNvSpPr>
            <a:spLocks noChangeArrowheads="1"/>
          </p:cNvSpPr>
          <p:nvPr/>
        </p:nvSpPr>
        <p:spPr bwMode="auto">
          <a:xfrm rot="16200000">
            <a:off x="9754572" y="251695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6" name="Oval 59"/>
          <p:cNvSpPr>
            <a:spLocks noChangeArrowheads="1"/>
          </p:cNvSpPr>
          <p:nvPr/>
        </p:nvSpPr>
        <p:spPr bwMode="auto">
          <a:xfrm rot="16200000">
            <a:off x="10276861" y="3039241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7" name="Oval 60"/>
          <p:cNvSpPr>
            <a:spLocks noChangeArrowheads="1"/>
          </p:cNvSpPr>
          <p:nvPr/>
        </p:nvSpPr>
        <p:spPr bwMode="auto">
          <a:xfrm rot="16200000">
            <a:off x="9232285" y="1994665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8" name="Oval 61"/>
          <p:cNvSpPr>
            <a:spLocks noChangeArrowheads="1"/>
          </p:cNvSpPr>
          <p:nvPr/>
        </p:nvSpPr>
        <p:spPr bwMode="auto">
          <a:xfrm rot="16200000">
            <a:off x="10276861" y="2052697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19" name="Oval 62"/>
          <p:cNvSpPr>
            <a:spLocks noChangeArrowheads="1"/>
          </p:cNvSpPr>
          <p:nvPr/>
        </p:nvSpPr>
        <p:spPr bwMode="auto">
          <a:xfrm rot="16200000">
            <a:off x="9754572" y="2052697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820" name="Oval 63"/>
          <p:cNvSpPr>
            <a:spLocks noChangeArrowheads="1"/>
          </p:cNvSpPr>
          <p:nvPr/>
        </p:nvSpPr>
        <p:spPr bwMode="auto">
          <a:xfrm rot="16200000">
            <a:off x="9754572" y="1878602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Isosceles Triangle 97"/>
          <p:cNvSpPr/>
          <p:nvPr/>
        </p:nvSpPr>
        <p:spPr bwMode="auto">
          <a:xfrm flipV="1">
            <a:off x="9457358" y="3969163"/>
            <a:ext cx="639763" cy="290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5786" name="Group 98"/>
          <p:cNvGrpSpPr>
            <a:grpSpLocks/>
          </p:cNvGrpSpPr>
          <p:nvPr/>
        </p:nvGrpSpPr>
        <p:grpSpPr bwMode="auto">
          <a:xfrm rot="16200000">
            <a:off x="9000876" y="4701720"/>
            <a:ext cx="1567013" cy="1568450"/>
            <a:chOff x="3984" y="1056"/>
            <a:chExt cx="1296" cy="1296"/>
          </a:xfrm>
          <a:solidFill>
            <a:schemeClr val="bg1"/>
          </a:solidFill>
        </p:grpSpPr>
        <p:sp>
          <p:nvSpPr>
            <p:cNvPr id="75801" name="Rectangle 113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2" name="Rectangle 114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3" name="Rectangle 115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4" name="Rectangle 116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5" name="Rectangle 117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6" name="Rectangle 118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7" name="Rectangle 119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8" name="Rectangle 120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9" name="Rectangle 121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787" name="Group 99"/>
          <p:cNvGrpSpPr>
            <a:grpSpLocks/>
          </p:cNvGrpSpPr>
          <p:nvPr/>
        </p:nvGrpSpPr>
        <p:grpSpPr bwMode="auto">
          <a:xfrm rot="16200000">
            <a:off x="9483625" y="5122902"/>
            <a:ext cx="1273198" cy="664413"/>
            <a:chOff x="4227" y="3291"/>
            <a:chExt cx="1053" cy="549"/>
          </a:xfrm>
        </p:grpSpPr>
        <p:sp>
          <p:nvSpPr>
            <p:cNvPr id="75793" name="Oval 105"/>
            <p:cNvSpPr>
              <a:spLocks noChangeArrowheads="1"/>
            </p:cNvSpPr>
            <p:nvPr/>
          </p:nvSpPr>
          <p:spPr bwMode="auto">
            <a:xfrm>
              <a:off x="4656" y="3600"/>
              <a:ext cx="96" cy="9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4" name="Oval 106"/>
            <p:cNvSpPr>
              <a:spLocks noChangeArrowheads="1"/>
            </p:cNvSpPr>
            <p:nvPr/>
          </p:nvSpPr>
          <p:spPr bwMode="auto">
            <a:xfrm>
              <a:off x="4560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5" name="Oval 107"/>
            <p:cNvSpPr>
              <a:spLocks noChangeArrowheads="1"/>
            </p:cNvSpPr>
            <p:nvPr/>
          </p:nvSpPr>
          <p:spPr bwMode="auto">
            <a:xfrm>
              <a:off x="5211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75796" name="Oval 108"/>
            <p:cNvSpPr>
              <a:spLocks noChangeArrowheads="1"/>
            </p:cNvSpPr>
            <p:nvPr/>
          </p:nvSpPr>
          <p:spPr bwMode="auto">
            <a:xfrm>
              <a:off x="4683" y="3291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7" name="Oval 109"/>
            <p:cNvSpPr>
              <a:spLocks noChangeArrowheads="1"/>
            </p:cNvSpPr>
            <p:nvPr/>
          </p:nvSpPr>
          <p:spPr bwMode="auto">
            <a:xfrm flipH="1" flipV="1">
              <a:off x="4227" y="3699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8" name="Oval 110"/>
            <p:cNvSpPr>
              <a:spLocks noChangeArrowheads="1"/>
            </p:cNvSpPr>
            <p:nvPr/>
          </p:nvSpPr>
          <p:spPr bwMode="auto">
            <a:xfrm>
              <a:off x="5067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9" name="Oval 111"/>
            <p:cNvSpPr>
              <a:spLocks noChangeArrowheads="1"/>
            </p:cNvSpPr>
            <p:nvPr/>
          </p:nvSpPr>
          <p:spPr bwMode="auto">
            <a:xfrm>
              <a:off x="5088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0" name="Oval 112"/>
            <p:cNvSpPr>
              <a:spLocks noChangeArrowheads="1"/>
            </p:cNvSpPr>
            <p:nvPr/>
          </p:nvSpPr>
          <p:spPr bwMode="auto">
            <a:xfrm>
              <a:off x="5232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8" name="Rectangle 100"/>
          <p:cNvSpPr>
            <a:spLocks noChangeArrowheads="1"/>
          </p:cNvSpPr>
          <p:nvPr/>
        </p:nvSpPr>
        <p:spPr bwMode="auto">
          <a:xfrm rot="16200000">
            <a:off x="10046030" y="5224537"/>
            <a:ext cx="522338" cy="522817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5789" name="Group 101"/>
          <p:cNvGrpSpPr>
            <a:grpSpLocks/>
          </p:cNvGrpSpPr>
          <p:nvPr/>
        </p:nvGrpSpPr>
        <p:grpSpPr bwMode="auto">
          <a:xfrm rot="16200000">
            <a:off x="8342517" y="3549002"/>
            <a:ext cx="2823317" cy="992395"/>
            <a:chOff x="4752" y="2901"/>
            <a:chExt cx="2335" cy="820"/>
          </a:xfrm>
        </p:grpSpPr>
        <p:sp>
          <p:nvSpPr>
            <p:cNvPr id="75791" name="Oval 103"/>
            <p:cNvSpPr>
              <a:spLocks noChangeArrowheads="1"/>
            </p:cNvSpPr>
            <p:nvPr/>
          </p:nvSpPr>
          <p:spPr bwMode="auto">
            <a:xfrm>
              <a:off x="5157" y="2901"/>
              <a:ext cx="27" cy="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cxnSp>
          <p:nvCxnSpPr>
            <p:cNvPr id="75792" name="AutoShape 47"/>
            <p:cNvCxnSpPr>
              <a:cxnSpLocks noChangeShapeType="1"/>
              <a:stCxn id="75811" idx="2"/>
              <a:endCxn id="75793" idx="6"/>
            </p:cNvCxnSpPr>
            <p:nvPr/>
          </p:nvCxnSpPr>
          <p:spPr bwMode="auto">
            <a:xfrm flipH="1">
              <a:off x="4752" y="3720"/>
              <a:ext cx="2335" cy="1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5790" name="Oval 102"/>
          <p:cNvSpPr>
            <a:spLocks noChangeArrowheads="1"/>
          </p:cNvSpPr>
          <p:nvPr/>
        </p:nvSpPr>
        <p:spPr bwMode="auto">
          <a:xfrm rot="16200000">
            <a:off x="10278191" y="5338970"/>
            <a:ext cx="116112" cy="11618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TextBox 128"/>
          <p:cNvSpPr txBox="1">
            <a:spLocks noChangeArrowheads="1"/>
          </p:cNvSpPr>
          <p:nvPr/>
        </p:nvSpPr>
        <p:spPr bwMode="auto">
          <a:xfrm>
            <a:off x="7247557" y="4353339"/>
            <a:ext cx="1219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5784" name="TextBox 129"/>
          <p:cNvSpPr txBox="1">
            <a:spLocks noChangeArrowheads="1"/>
          </p:cNvSpPr>
          <p:nvPr/>
        </p:nvSpPr>
        <p:spPr bwMode="auto">
          <a:xfrm>
            <a:off x="7247557" y="1457739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9158DF-F0AA-8D48-B17D-39A154418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0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31" name="Group 48"/>
          <p:cNvGrpSpPr>
            <a:grpSpLocks/>
          </p:cNvGrpSpPr>
          <p:nvPr/>
        </p:nvGrpSpPr>
        <p:grpSpPr bwMode="auto">
          <a:xfrm rot="16200000">
            <a:off x="9308926" y="1871765"/>
            <a:ext cx="1566863" cy="1568450"/>
            <a:chOff x="3984" y="1056"/>
            <a:chExt cx="1296" cy="1296"/>
          </a:xfrm>
        </p:grpSpPr>
        <p:sp>
          <p:nvSpPr>
            <p:cNvPr id="76842" name="Rectangle 63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3" name="Rectangle 64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4" name="Rectangle 65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5" name="Rectangle 66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6" name="Rectangle 67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7" name="Rectangle 68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8" name="Rectangle 69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9" name="Rectangle 70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0" name="Rectangle 71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32" name="Group 49"/>
          <p:cNvGrpSpPr>
            <a:grpSpLocks/>
          </p:cNvGrpSpPr>
          <p:nvPr/>
        </p:nvGrpSpPr>
        <p:grpSpPr bwMode="auto">
          <a:xfrm rot="16200000">
            <a:off x="9791661" y="2292949"/>
            <a:ext cx="1273077" cy="664413"/>
            <a:chOff x="4227" y="3291"/>
            <a:chExt cx="1053" cy="549"/>
          </a:xfrm>
        </p:grpSpPr>
        <p:sp>
          <p:nvSpPr>
            <p:cNvPr id="76834" name="Oval 55"/>
            <p:cNvSpPr>
              <a:spLocks noChangeArrowheads="1"/>
            </p:cNvSpPr>
            <p:nvPr/>
          </p:nvSpPr>
          <p:spPr bwMode="auto">
            <a:xfrm>
              <a:off x="4656" y="3600"/>
              <a:ext cx="96" cy="9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5" name="Oval 56"/>
            <p:cNvSpPr>
              <a:spLocks noChangeArrowheads="1"/>
            </p:cNvSpPr>
            <p:nvPr/>
          </p:nvSpPr>
          <p:spPr bwMode="auto">
            <a:xfrm>
              <a:off x="4560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6" name="Oval 57"/>
            <p:cNvSpPr>
              <a:spLocks noChangeArrowheads="1"/>
            </p:cNvSpPr>
            <p:nvPr/>
          </p:nvSpPr>
          <p:spPr bwMode="auto">
            <a:xfrm>
              <a:off x="5211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76837" name="Oval 58"/>
            <p:cNvSpPr>
              <a:spLocks noChangeArrowheads="1"/>
            </p:cNvSpPr>
            <p:nvPr/>
          </p:nvSpPr>
          <p:spPr bwMode="auto">
            <a:xfrm>
              <a:off x="4683" y="3291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8" name="Oval 59"/>
            <p:cNvSpPr>
              <a:spLocks noChangeArrowheads="1"/>
            </p:cNvSpPr>
            <p:nvPr/>
          </p:nvSpPr>
          <p:spPr bwMode="auto">
            <a:xfrm flipH="1" flipV="1">
              <a:off x="4227" y="3699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9" name="Oval 60"/>
            <p:cNvSpPr>
              <a:spLocks noChangeArrowheads="1"/>
            </p:cNvSpPr>
            <p:nvPr/>
          </p:nvSpPr>
          <p:spPr bwMode="auto">
            <a:xfrm>
              <a:off x="5067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0" name="Oval 61"/>
            <p:cNvSpPr>
              <a:spLocks noChangeArrowheads="1"/>
            </p:cNvSpPr>
            <p:nvPr/>
          </p:nvSpPr>
          <p:spPr bwMode="auto">
            <a:xfrm>
              <a:off x="5088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1" name="Oval 62"/>
            <p:cNvSpPr>
              <a:spLocks noChangeArrowheads="1"/>
            </p:cNvSpPr>
            <p:nvPr/>
          </p:nvSpPr>
          <p:spPr bwMode="auto">
            <a:xfrm>
              <a:off x="5232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33" name="Oval 52"/>
          <p:cNvSpPr>
            <a:spLocks noChangeArrowheads="1"/>
          </p:cNvSpPr>
          <p:nvPr/>
        </p:nvSpPr>
        <p:spPr bwMode="auto">
          <a:xfrm rot="16200000">
            <a:off x="10586172" y="2509024"/>
            <a:ext cx="116100" cy="116181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Resample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510207" y="1583634"/>
            <a:ext cx="6629400" cy="4678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Rather than tracking weighted samples, we resample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 times, we choose from our weighted sample distribution (i.e. draw with replacement)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This is equivalent to renormalizing the distribution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Now the update is complete for this time step, continue with the next one</a:t>
            </a:r>
          </a:p>
        </p:txBody>
      </p:sp>
      <p:sp>
        <p:nvSpPr>
          <p:cNvPr id="48" name="Isosceles Triangle 47"/>
          <p:cNvSpPr/>
          <p:nvPr/>
        </p:nvSpPr>
        <p:spPr bwMode="auto">
          <a:xfrm flipV="1">
            <a:off x="9765332" y="3853759"/>
            <a:ext cx="639763" cy="290513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6805" name="Oval 53"/>
          <p:cNvSpPr>
            <a:spLocks noChangeArrowheads="1"/>
          </p:cNvSpPr>
          <p:nvPr/>
        </p:nvSpPr>
        <p:spPr bwMode="auto">
          <a:xfrm rot="-5400000">
            <a:off x="9536732" y="2101159"/>
            <a:ext cx="33338" cy="33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en-US"/>
          </a:p>
        </p:txBody>
      </p:sp>
      <p:grpSp>
        <p:nvGrpSpPr>
          <p:cNvPr id="76811" name="Group 74"/>
          <p:cNvGrpSpPr>
            <a:grpSpLocks/>
          </p:cNvGrpSpPr>
          <p:nvPr/>
        </p:nvGrpSpPr>
        <p:grpSpPr bwMode="auto">
          <a:xfrm rot="16200000">
            <a:off x="9308132" y="4615758"/>
            <a:ext cx="1566863" cy="1566863"/>
            <a:chOff x="3984" y="1056"/>
            <a:chExt cx="1296" cy="1296"/>
          </a:xfrm>
        </p:grpSpPr>
        <p:sp>
          <p:nvSpPr>
            <p:cNvPr id="76822" name="Rectangle 86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3" name="Rectangle 87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4" name="Rectangle 88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5" name="Rectangle 89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6" name="Rectangle 90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7" name="Rectangle 91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8" name="Rectangle 92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9" name="Rectangle 93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0" name="Rectangle 94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12" name="Oval 75"/>
          <p:cNvSpPr>
            <a:spLocks noChangeArrowheads="1"/>
          </p:cNvSpPr>
          <p:nvPr/>
        </p:nvSpPr>
        <p:spPr bwMode="auto">
          <a:xfrm rot="16200000">
            <a:off x="10468772" y="548623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Oval 76"/>
          <p:cNvSpPr>
            <a:spLocks noChangeArrowheads="1"/>
          </p:cNvSpPr>
          <p:nvPr/>
        </p:nvSpPr>
        <p:spPr bwMode="auto">
          <a:xfrm rot="16200000">
            <a:off x="10700899" y="5254110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4" name="Oval 77"/>
          <p:cNvSpPr>
            <a:spLocks noChangeArrowheads="1"/>
          </p:cNvSpPr>
          <p:nvPr/>
        </p:nvSpPr>
        <p:spPr bwMode="auto">
          <a:xfrm rot="16200000">
            <a:off x="10584836" y="537017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5" name="Oval 78"/>
          <p:cNvSpPr>
            <a:spLocks noChangeArrowheads="1"/>
          </p:cNvSpPr>
          <p:nvPr/>
        </p:nvSpPr>
        <p:spPr bwMode="auto">
          <a:xfrm rot="16200000">
            <a:off x="10062548" y="5428206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6" name="Oval 79"/>
          <p:cNvSpPr>
            <a:spLocks noChangeArrowheads="1"/>
          </p:cNvSpPr>
          <p:nvPr/>
        </p:nvSpPr>
        <p:spPr bwMode="auto">
          <a:xfrm rot="16200000">
            <a:off x="10584836" y="4847886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7" name="Oval 80"/>
          <p:cNvSpPr>
            <a:spLocks noChangeArrowheads="1"/>
          </p:cNvSpPr>
          <p:nvPr/>
        </p:nvSpPr>
        <p:spPr bwMode="auto">
          <a:xfrm rot="16200000">
            <a:off x="10468772" y="5254110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8" name="Oval 81"/>
          <p:cNvSpPr>
            <a:spLocks noChangeArrowheads="1"/>
          </p:cNvSpPr>
          <p:nvPr/>
        </p:nvSpPr>
        <p:spPr bwMode="auto">
          <a:xfrm rot="16200000">
            <a:off x="10584836" y="5776398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19" name="Oval 82"/>
          <p:cNvSpPr>
            <a:spLocks noChangeArrowheads="1"/>
          </p:cNvSpPr>
          <p:nvPr/>
        </p:nvSpPr>
        <p:spPr bwMode="auto">
          <a:xfrm rot="16200000">
            <a:off x="10700899" y="5486238"/>
            <a:ext cx="116064" cy="11606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0" name="Oval 83"/>
          <p:cNvSpPr>
            <a:spLocks noChangeArrowheads="1"/>
          </p:cNvSpPr>
          <p:nvPr/>
        </p:nvSpPr>
        <p:spPr bwMode="auto">
          <a:xfrm rot="16200000">
            <a:off x="10584836" y="5950494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21" name="Oval 84"/>
          <p:cNvSpPr>
            <a:spLocks noChangeArrowheads="1"/>
          </p:cNvSpPr>
          <p:nvPr/>
        </p:nvSpPr>
        <p:spPr bwMode="auto">
          <a:xfrm rot="16200000">
            <a:off x="10062548" y="4847886"/>
            <a:ext cx="116064" cy="11606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TextBox 98"/>
          <p:cNvSpPr txBox="1">
            <a:spLocks noChangeArrowheads="1"/>
          </p:cNvSpPr>
          <p:nvPr/>
        </p:nvSpPr>
        <p:spPr bwMode="auto">
          <a:xfrm>
            <a:off x="7063407" y="1659834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6808" name="TextBox 99"/>
          <p:cNvSpPr txBox="1">
            <a:spLocks noChangeArrowheads="1"/>
          </p:cNvSpPr>
          <p:nvPr/>
        </p:nvSpPr>
        <p:spPr bwMode="auto">
          <a:xfrm>
            <a:off x="7063407" y="4479234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(New) 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cxnSp>
        <p:nvCxnSpPr>
          <p:cNvPr id="76809" name="AutoShape 47"/>
          <p:cNvCxnSpPr>
            <a:cxnSpLocks noChangeShapeType="1"/>
            <a:stCxn id="76834" idx="3"/>
            <a:endCxn id="76817" idx="5"/>
          </p:cNvCxnSpPr>
          <p:nvPr/>
        </p:nvCxnSpPr>
        <p:spPr bwMode="auto">
          <a:xfrm flipH="1">
            <a:off x="10568607" y="2726634"/>
            <a:ext cx="0" cy="2544763"/>
          </a:xfrm>
          <a:prstGeom prst="curvedConnector3">
            <a:avLst>
              <a:gd name="adj1" fmla="val -4300788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0" name="AutoShape 47"/>
          <p:cNvCxnSpPr>
            <a:cxnSpLocks noChangeShapeType="1"/>
            <a:stCxn id="76834" idx="3"/>
            <a:endCxn id="76819" idx="5"/>
          </p:cNvCxnSpPr>
          <p:nvPr/>
        </p:nvCxnSpPr>
        <p:spPr bwMode="auto">
          <a:xfrm>
            <a:off x="10568607" y="2726634"/>
            <a:ext cx="231775" cy="2776538"/>
          </a:xfrm>
          <a:prstGeom prst="curvedConnector3">
            <a:avLst>
              <a:gd name="adj1" fmla="val 20605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1FF65-FEAB-CC41-82CB-49BAB588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68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Recap: Particle Filtering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87016" y="1530621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9221" name="TextBox 24"/>
          <p:cNvSpPr txBox="1">
            <a:spLocks noChangeArrowheads="1"/>
          </p:cNvSpPr>
          <p:nvPr/>
        </p:nvSpPr>
        <p:spPr bwMode="auto">
          <a:xfrm>
            <a:off x="1524000" y="4479232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grpSp>
        <p:nvGrpSpPr>
          <p:cNvPr id="9301" name="Group 14"/>
          <p:cNvGrpSpPr>
            <a:grpSpLocks/>
          </p:cNvGrpSpPr>
          <p:nvPr/>
        </p:nvGrpSpPr>
        <p:grpSpPr bwMode="auto">
          <a:xfrm rot="16200000">
            <a:off x="1448141" y="2759630"/>
            <a:ext cx="1566863" cy="1567543"/>
            <a:chOff x="3984" y="1056"/>
            <a:chExt cx="1296" cy="1296"/>
          </a:xfrm>
        </p:grpSpPr>
        <p:sp>
          <p:nvSpPr>
            <p:cNvPr id="9312" name="Rectangle 1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3" name="Rectangle 1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4" name="Rectangle 1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5" name="Rectangle 1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6" name="Rectangle 1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7" name="Rectangle 2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8" name="Rectangle 2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9" name="Rectangle 2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20" name="Rectangle 2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302" name="Oval 24"/>
          <p:cNvSpPr>
            <a:spLocks noChangeArrowheads="1"/>
          </p:cNvSpPr>
          <p:nvPr/>
        </p:nvSpPr>
        <p:spPr bwMode="auto">
          <a:xfrm rot="16200000">
            <a:off x="2144512" y="2876009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3" name="Oval 25"/>
          <p:cNvSpPr>
            <a:spLocks noChangeArrowheads="1"/>
          </p:cNvSpPr>
          <p:nvPr/>
        </p:nvSpPr>
        <p:spPr bwMode="auto">
          <a:xfrm rot="16200000">
            <a:off x="2550912" y="3050105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4" name="Oval 26"/>
          <p:cNvSpPr>
            <a:spLocks noChangeArrowheads="1"/>
          </p:cNvSpPr>
          <p:nvPr/>
        </p:nvSpPr>
        <p:spPr bwMode="auto">
          <a:xfrm rot="16200000">
            <a:off x="2667026" y="2934041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5" name="Oval 27"/>
          <p:cNvSpPr>
            <a:spLocks noChangeArrowheads="1"/>
          </p:cNvSpPr>
          <p:nvPr/>
        </p:nvSpPr>
        <p:spPr bwMode="auto">
          <a:xfrm rot="16200000">
            <a:off x="2783141" y="3050105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6" name="Oval 28"/>
          <p:cNvSpPr>
            <a:spLocks noChangeArrowheads="1"/>
          </p:cNvSpPr>
          <p:nvPr/>
        </p:nvSpPr>
        <p:spPr bwMode="auto">
          <a:xfrm rot="16200000">
            <a:off x="2783141" y="2817977"/>
            <a:ext cx="116064" cy="11611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7" name="Oval 29"/>
          <p:cNvSpPr>
            <a:spLocks noChangeArrowheads="1"/>
          </p:cNvSpPr>
          <p:nvPr/>
        </p:nvSpPr>
        <p:spPr bwMode="auto">
          <a:xfrm rot="16200000">
            <a:off x="2550912" y="2817977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8" name="Oval 30"/>
          <p:cNvSpPr>
            <a:spLocks noChangeArrowheads="1"/>
          </p:cNvSpPr>
          <p:nvPr/>
        </p:nvSpPr>
        <p:spPr bwMode="auto">
          <a:xfrm rot="16200000">
            <a:off x="2725083" y="3398296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09" name="Oval 31"/>
          <p:cNvSpPr>
            <a:spLocks noChangeArrowheads="1"/>
          </p:cNvSpPr>
          <p:nvPr/>
        </p:nvSpPr>
        <p:spPr bwMode="auto">
          <a:xfrm rot="16200000">
            <a:off x="2144512" y="3050105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10" name="Oval 32"/>
          <p:cNvSpPr>
            <a:spLocks noChangeArrowheads="1"/>
          </p:cNvSpPr>
          <p:nvPr/>
        </p:nvSpPr>
        <p:spPr bwMode="auto">
          <a:xfrm rot="16200000">
            <a:off x="2725083" y="3572392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311" name="Oval 33"/>
          <p:cNvSpPr>
            <a:spLocks noChangeArrowheads="1"/>
          </p:cNvSpPr>
          <p:nvPr/>
        </p:nvSpPr>
        <p:spPr bwMode="auto">
          <a:xfrm rot="16200000">
            <a:off x="1621998" y="3514360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" name="Isosceles Triangle 46"/>
          <p:cNvSpPr/>
          <p:nvPr/>
        </p:nvSpPr>
        <p:spPr bwMode="auto">
          <a:xfrm rot="16200000" flipV="1">
            <a:off x="3177383" y="3398938"/>
            <a:ext cx="639762" cy="288925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grpSp>
        <p:nvGrpSpPr>
          <p:cNvPr id="9280" name="Group 4"/>
          <p:cNvGrpSpPr>
            <a:grpSpLocks/>
          </p:cNvGrpSpPr>
          <p:nvPr/>
        </p:nvGrpSpPr>
        <p:grpSpPr bwMode="auto">
          <a:xfrm rot="16200000">
            <a:off x="3995398" y="2759629"/>
            <a:ext cx="1566863" cy="1567543"/>
            <a:chOff x="3984" y="1056"/>
            <a:chExt cx="1296" cy="1296"/>
          </a:xfrm>
        </p:grpSpPr>
        <p:sp>
          <p:nvSpPr>
            <p:cNvPr id="9292" name="Rectangle 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3" name="Rectangle 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4" name="Rectangle 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5" name="Rectangle 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6" name="Rectangle 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7" name="Rectangle 1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8" name="Rectangle 1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9" name="Rectangle 1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0" name="Rectangle 1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81" name="Oval 14"/>
          <p:cNvSpPr>
            <a:spLocks noChangeArrowheads="1"/>
          </p:cNvSpPr>
          <p:nvPr/>
        </p:nvSpPr>
        <p:spPr bwMode="auto">
          <a:xfrm rot="16200000">
            <a:off x="5156225" y="3514360"/>
            <a:ext cx="116064" cy="11611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2" name="Oval 15"/>
          <p:cNvSpPr>
            <a:spLocks noChangeArrowheads="1"/>
          </p:cNvSpPr>
          <p:nvPr/>
        </p:nvSpPr>
        <p:spPr bwMode="auto">
          <a:xfrm rot="16200000">
            <a:off x="5330397" y="3398295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3" name="Oval 16"/>
          <p:cNvSpPr>
            <a:spLocks noChangeArrowheads="1"/>
          </p:cNvSpPr>
          <p:nvPr/>
        </p:nvSpPr>
        <p:spPr bwMode="auto">
          <a:xfrm rot="16200000">
            <a:off x="5330397" y="3630424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4" name="Oval 17"/>
          <p:cNvSpPr>
            <a:spLocks noChangeArrowheads="1"/>
          </p:cNvSpPr>
          <p:nvPr/>
        </p:nvSpPr>
        <p:spPr bwMode="auto">
          <a:xfrm rot="16200000">
            <a:off x="5272340" y="2876008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5" name="Oval 18"/>
          <p:cNvSpPr>
            <a:spLocks noChangeArrowheads="1"/>
          </p:cNvSpPr>
          <p:nvPr/>
        </p:nvSpPr>
        <p:spPr bwMode="auto">
          <a:xfrm rot="16200000">
            <a:off x="4749825" y="3514360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6" name="Oval 19"/>
          <p:cNvSpPr>
            <a:spLocks noChangeArrowheads="1"/>
          </p:cNvSpPr>
          <p:nvPr/>
        </p:nvSpPr>
        <p:spPr bwMode="auto">
          <a:xfrm rot="16200000">
            <a:off x="5272340" y="4036647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7" name="Oval 20"/>
          <p:cNvSpPr>
            <a:spLocks noChangeArrowheads="1"/>
          </p:cNvSpPr>
          <p:nvPr/>
        </p:nvSpPr>
        <p:spPr bwMode="auto">
          <a:xfrm rot="16200000">
            <a:off x="4227311" y="2992071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8" name="Oval 21"/>
          <p:cNvSpPr>
            <a:spLocks noChangeArrowheads="1"/>
          </p:cNvSpPr>
          <p:nvPr/>
        </p:nvSpPr>
        <p:spPr bwMode="auto">
          <a:xfrm rot="16200000">
            <a:off x="5272340" y="3050103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89" name="Oval 22"/>
          <p:cNvSpPr>
            <a:spLocks noChangeArrowheads="1"/>
          </p:cNvSpPr>
          <p:nvPr/>
        </p:nvSpPr>
        <p:spPr bwMode="auto">
          <a:xfrm rot="16200000">
            <a:off x="4749825" y="3050103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90" name="Oval 23"/>
          <p:cNvSpPr>
            <a:spLocks noChangeArrowheads="1"/>
          </p:cNvSpPr>
          <p:nvPr/>
        </p:nvSpPr>
        <p:spPr bwMode="auto">
          <a:xfrm rot="16200000">
            <a:off x="4749825" y="2876008"/>
            <a:ext cx="116064" cy="11611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68" name="Shape 67"/>
          <p:cNvCxnSpPr>
            <a:cxnSpLocks/>
          </p:cNvCxnSpPr>
          <p:nvPr/>
        </p:nvCxnSpPr>
        <p:spPr bwMode="auto">
          <a:xfrm>
            <a:off x="2921696" y="2857865"/>
            <a:ext cx="2238828" cy="638351"/>
          </a:xfrm>
          <a:prstGeom prst="curvedConnector2">
            <a:avLst/>
          </a:prstGeom>
          <a:ln w="28575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Isosceles Triangle 73"/>
          <p:cNvSpPr/>
          <p:nvPr/>
        </p:nvSpPr>
        <p:spPr bwMode="auto">
          <a:xfrm rot="16200000" flipV="1">
            <a:off x="5783267" y="3398148"/>
            <a:ext cx="639762" cy="290513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grpSp>
        <p:nvGrpSpPr>
          <p:cNvPr id="9254" name="Group 25"/>
          <p:cNvGrpSpPr>
            <a:grpSpLocks/>
          </p:cNvGrpSpPr>
          <p:nvPr/>
        </p:nvGrpSpPr>
        <p:grpSpPr bwMode="auto">
          <a:xfrm rot="16200000">
            <a:off x="6586122" y="2759550"/>
            <a:ext cx="1566863" cy="1567710"/>
            <a:chOff x="3984" y="1056"/>
            <a:chExt cx="1296" cy="1296"/>
          </a:xfrm>
        </p:grpSpPr>
        <p:sp>
          <p:nvSpPr>
            <p:cNvPr id="9269" name="Rectangle 26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0" name="Rectangle 27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1" name="Rectangle 28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2" name="Rectangle 29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3" name="Rectangle 30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4" name="Rectangle 31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5" name="Rectangle 32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6" name="Rectangle 33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77" name="Rectangle 34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9255" name="Group 35"/>
          <p:cNvGrpSpPr>
            <a:grpSpLocks/>
          </p:cNvGrpSpPr>
          <p:nvPr/>
        </p:nvGrpSpPr>
        <p:grpSpPr bwMode="auto">
          <a:xfrm rot="16200000">
            <a:off x="7068698" y="3180521"/>
            <a:ext cx="1273077" cy="664100"/>
            <a:chOff x="4227" y="3291"/>
            <a:chExt cx="1053" cy="549"/>
          </a:xfrm>
        </p:grpSpPr>
        <p:sp>
          <p:nvSpPr>
            <p:cNvPr id="9261" name="Oval 36"/>
            <p:cNvSpPr>
              <a:spLocks noChangeArrowheads="1"/>
            </p:cNvSpPr>
            <p:nvPr/>
          </p:nvSpPr>
          <p:spPr bwMode="auto">
            <a:xfrm>
              <a:off x="4656" y="3600"/>
              <a:ext cx="96" cy="9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2" name="Oval 37"/>
            <p:cNvSpPr>
              <a:spLocks noChangeArrowheads="1"/>
            </p:cNvSpPr>
            <p:nvPr/>
          </p:nvSpPr>
          <p:spPr bwMode="auto">
            <a:xfrm>
              <a:off x="4560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3" name="Oval 38"/>
            <p:cNvSpPr>
              <a:spLocks noChangeArrowheads="1"/>
            </p:cNvSpPr>
            <p:nvPr/>
          </p:nvSpPr>
          <p:spPr bwMode="auto">
            <a:xfrm>
              <a:off x="5211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4" name="Oval 39"/>
            <p:cNvSpPr>
              <a:spLocks noChangeArrowheads="1"/>
            </p:cNvSpPr>
            <p:nvPr/>
          </p:nvSpPr>
          <p:spPr bwMode="auto">
            <a:xfrm>
              <a:off x="4683" y="3291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5" name="Oval 40"/>
            <p:cNvSpPr>
              <a:spLocks noChangeArrowheads="1"/>
            </p:cNvSpPr>
            <p:nvPr/>
          </p:nvSpPr>
          <p:spPr bwMode="auto">
            <a:xfrm flipH="1" flipV="1">
              <a:off x="4227" y="3699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6" name="Oval 41"/>
            <p:cNvSpPr>
              <a:spLocks noChangeArrowheads="1"/>
            </p:cNvSpPr>
            <p:nvPr/>
          </p:nvSpPr>
          <p:spPr bwMode="auto">
            <a:xfrm>
              <a:off x="5067" y="3723"/>
              <a:ext cx="69" cy="6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7" name="Oval 42"/>
            <p:cNvSpPr>
              <a:spLocks noChangeArrowheads="1"/>
            </p:cNvSpPr>
            <p:nvPr/>
          </p:nvSpPr>
          <p:spPr bwMode="auto">
            <a:xfrm>
              <a:off x="5088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68" name="Oval 43"/>
            <p:cNvSpPr>
              <a:spLocks noChangeArrowheads="1"/>
            </p:cNvSpPr>
            <p:nvPr/>
          </p:nvSpPr>
          <p:spPr bwMode="auto">
            <a:xfrm>
              <a:off x="5232" y="331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56" name="Rectangle 44"/>
          <p:cNvSpPr>
            <a:spLocks noChangeArrowheads="1"/>
          </p:cNvSpPr>
          <p:nvPr/>
        </p:nvSpPr>
        <p:spPr bwMode="auto">
          <a:xfrm rot="16200000">
            <a:off x="7630979" y="3282120"/>
            <a:ext cx="522288" cy="522570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9257" name="Group 45"/>
          <p:cNvGrpSpPr>
            <a:grpSpLocks/>
          </p:cNvGrpSpPr>
          <p:nvPr/>
        </p:nvGrpSpPr>
        <p:grpSpPr bwMode="auto">
          <a:xfrm rot="16200000">
            <a:off x="6241726" y="2089446"/>
            <a:ext cx="538012" cy="2474976"/>
            <a:chOff x="4739" y="1603"/>
            <a:chExt cx="445" cy="2046"/>
          </a:xfrm>
        </p:grpSpPr>
        <p:sp>
          <p:nvSpPr>
            <p:cNvPr id="9259" name="Oval 46"/>
            <p:cNvSpPr>
              <a:spLocks noChangeArrowheads="1"/>
            </p:cNvSpPr>
            <p:nvPr/>
          </p:nvSpPr>
          <p:spPr bwMode="auto">
            <a:xfrm>
              <a:off x="5157" y="2901"/>
              <a:ext cx="27" cy="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9260" name="AutoShape 47"/>
            <p:cNvCxnSpPr>
              <a:cxnSpLocks noChangeShapeType="1"/>
              <a:stCxn id="9281" idx="4"/>
              <a:endCxn id="9261" idx="0"/>
            </p:cNvCxnSpPr>
            <p:nvPr/>
          </p:nvCxnSpPr>
          <p:spPr bwMode="auto">
            <a:xfrm rot="5400000">
              <a:off x="3722" y="2620"/>
              <a:ext cx="2046" cy="11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9258" name="Oval 50"/>
          <p:cNvSpPr>
            <a:spLocks noChangeArrowheads="1"/>
          </p:cNvSpPr>
          <p:nvPr/>
        </p:nvSpPr>
        <p:spPr bwMode="auto">
          <a:xfrm rot="16200000">
            <a:off x="7863107" y="3396465"/>
            <a:ext cx="116100" cy="11612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9232" name="Group 24"/>
          <p:cNvGrpSpPr>
            <a:grpSpLocks/>
          </p:cNvGrpSpPr>
          <p:nvPr/>
        </p:nvGrpSpPr>
        <p:grpSpPr bwMode="auto">
          <a:xfrm rot="16200000">
            <a:off x="9169332" y="2759899"/>
            <a:ext cx="1566863" cy="1567003"/>
            <a:chOff x="3984" y="1056"/>
            <a:chExt cx="1296" cy="1296"/>
          </a:xfrm>
        </p:grpSpPr>
        <p:sp>
          <p:nvSpPr>
            <p:cNvPr id="9244" name="Rectangle 2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5" name="Rectangle 2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6" name="Rectangle 2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7" name="Rectangle 2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8" name="Rectangle 2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9" name="Rectangle 3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50" name="Rectangle 3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51" name="Rectangle 3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52" name="Rectangle 3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33" name="Oval 34"/>
          <p:cNvSpPr>
            <a:spLocks noChangeArrowheads="1"/>
          </p:cNvSpPr>
          <p:nvPr/>
        </p:nvSpPr>
        <p:spPr bwMode="auto">
          <a:xfrm rot="16200000">
            <a:off x="10330010" y="3630443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4" name="Oval 35"/>
          <p:cNvSpPr>
            <a:spLocks noChangeArrowheads="1"/>
          </p:cNvSpPr>
          <p:nvPr/>
        </p:nvSpPr>
        <p:spPr bwMode="auto">
          <a:xfrm rot="16200000">
            <a:off x="10562159" y="3398315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5" name="Oval 36"/>
          <p:cNvSpPr>
            <a:spLocks noChangeArrowheads="1"/>
          </p:cNvSpPr>
          <p:nvPr/>
        </p:nvSpPr>
        <p:spPr bwMode="auto">
          <a:xfrm rot="16200000">
            <a:off x="10446084" y="3514379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Oval 37"/>
          <p:cNvSpPr>
            <a:spLocks noChangeArrowheads="1"/>
          </p:cNvSpPr>
          <p:nvPr/>
        </p:nvSpPr>
        <p:spPr bwMode="auto">
          <a:xfrm rot="16200000">
            <a:off x="9923750" y="3572411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7" name="Oval 38"/>
          <p:cNvSpPr>
            <a:spLocks noChangeArrowheads="1"/>
          </p:cNvSpPr>
          <p:nvPr/>
        </p:nvSpPr>
        <p:spPr bwMode="auto">
          <a:xfrm rot="16200000">
            <a:off x="10446084" y="2992092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8" name="Oval 39"/>
          <p:cNvSpPr>
            <a:spLocks noChangeArrowheads="1"/>
          </p:cNvSpPr>
          <p:nvPr/>
        </p:nvSpPr>
        <p:spPr bwMode="auto">
          <a:xfrm rot="16200000">
            <a:off x="10330010" y="3398315"/>
            <a:ext cx="116064" cy="11607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9" name="Oval 40"/>
          <p:cNvSpPr>
            <a:spLocks noChangeArrowheads="1"/>
          </p:cNvSpPr>
          <p:nvPr/>
        </p:nvSpPr>
        <p:spPr bwMode="auto">
          <a:xfrm rot="16200000">
            <a:off x="10446084" y="3920603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Oval 41"/>
          <p:cNvSpPr>
            <a:spLocks noChangeArrowheads="1"/>
          </p:cNvSpPr>
          <p:nvPr/>
        </p:nvSpPr>
        <p:spPr bwMode="auto">
          <a:xfrm rot="16200000">
            <a:off x="10562159" y="3630443"/>
            <a:ext cx="116064" cy="116074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1" name="Oval 42"/>
          <p:cNvSpPr>
            <a:spLocks noChangeArrowheads="1"/>
          </p:cNvSpPr>
          <p:nvPr/>
        </p:nvSpPr>
        <p:spPr bwMode="auto">
          <a:xfrm rot="16200000">
            <a:off x="10446084" y="4094699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2" name="Oval 43"/>
          <p:cNvSpPr>
            <a:spLocks noChangeArrowheads="1"/>
          </p:cNvSpPr>
          <p:nvPr/>
        </p:nvSpPr>
        <p:spPr bwMode="auto">
          <a:xfrm rot="16200000">
            <a:off x="9923750" y="2992092"/>
            <a:ext cx="116064" cy="116074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61" name="Isosceles Triangle 160"/>
          <p:cNvSpPr/>
          <p:nvPr/>
        </p:nvSpPr>
        <p:spPr bwMode="auto">
          <a:xfrm rot="16200000" flipV="1">
            <a:off x="8374064" y="3398144"/>
            <a:ext cx="639762" cy="290513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667000" y="2193232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Elapse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2193232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2193232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173" name="TextBox 24"/>
          <p:cNvSpPr txBox="1">
            <a:spLocks noChangeArrowheads="1"/>
          </p:cNvSpPr>
          <p:nvPr/>
        </p:nvSpPr>
        <p:spPr bwMode="auto">
          <a:xfrm>
            <a:off x="4191000" y="4479232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781800" y="4479232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    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175" name="TextBox 24"/>
          <p:cNvSpPr txBox="1">
            <a:spLocks noChangeArrowheads="1"/>
          </p:cNvSpPr>
          <p:nvPr/>
        </p:nvSpPr>
        <p:spPr bwMode="auto">
          <a:xfrm>
            <a:off x="9372600" y="4479232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(New)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57FFA8-C0F3-9A44-A068-E002DEAA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8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9281" grpId="0" animBg="1"/>
      <p:bldP spid="9282" grpId="0" animBg="1"/>
      <p:bldP spid="9283" grpId="0" animBg="1"/>
      <p:bldP spid="9284" grpId="0" animBg="1"/>
      <p:bldP spid="9285" grpId="0" animBg="1"/>
      <p:bldP spid="9286" grpId="0" animBg="1"/>
      <p:bldP spid="9287" grpId="0" animBg="1"/>
      <p:bldP spid="9288" grpId="0" animBg="1"/>
      <p:bldP spid="9289" grpId="0" animBg="1"/>
      <p:bldP spid="9290" grpId="0" animBg="1"/>
      <p:bldP spid="74" grpId="0" animBg="1"/>
      <p:bldP spid="9256" grpId="0" animBg="1"/>
      <p:bldP spid="9258" grpId="0" animBg="1"/>
      <p:bldP spid="9233" grpId="0" animBg="1"/>
      <p:bldP spid="9234" grpId="0" animBg="1"/>
      <p:bldP spid="9235" grpId="0" animBg="1"/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2" grpId="0" animBg="1"/>
      <p:bldP spid="161" grpId="0" animBg="1"/>
      <p:bldP spid="9225" grpId="0"/>
      <p:bldP spid="9226" grpId="0"/>
      <p:bldP spid="9227" grpId="0"/>
      <p:bldP spid="173" grpId="0"/>
      <p:bldP spid="174" grpId="0"/>
      <p:bldP spid="1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– Moderate Number of Particles</a:t>
            </a:r>
          </a:p>
        </p:txBody>
      </p:sp>
      <p:pic>
        <p:nvPicPr>
          <p:cNvPr id="5" name="Ghostbusters -- Circular Dynamics -- Particle Filter -- Moderat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2999"/>
            <a:ext cx="8305800" cy="51911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FB1170-F4E9-9C49-BEE8-B8BBF1FA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5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One Particle</a:t>
            </a:r>
          </a:p>
        </p:txBody>
      </p:sp>
      <p:pic>
        <p:nvPicPr>
          <p:cNvPr id="3" name="Ghostbusters -- Circular Dynamics -- Particle Filter -- One Partic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1"/>
            <a:ext cx="8305800" cy="51911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09D5B-8DEC-4D42-A336-DC695420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0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– Huge Number of Particles</a:t>
            </a:r>
          </a:p>
        </p:txBody>
      </p:sp>
      <p:pic>
        <p:nvPicPr>
          <p:cNvPr id="3" name="Ghostbusters -- Circular Dynamics -- Particle Filter -- Hug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794" y="1163042"/>
            <a:ext cx="8380413" cy="52377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6C48F-5A15-514D-B8F9-83F3727F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57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Demos!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2" y="1676402"/>
            <a:ext cx="25685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71800" y="4038601"/>
          <a:ext cx="2990851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deoclip" r:id="rId3" imgW="5047619" imgH="3990476" progId="Package">
                  <p:embed/>
                </p:oleObj>
              </mc:Choice>
              <mc:Fallback>
                <p:oleObj name="Videoclip" r:id="rId3" imgW="5047619" imgH="3990476" progId="Package">
                  <p:embed/>
                  <p:pic>
                    <p:nvPicPr>
                      <p:cNvPr id="1026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2971800" y="4038601"/>
                        <a:ext cx="2990851" cy="221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6757" y="1752600"/>
            <a:ext cx="280764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GHOSTBUSTER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34400" y="4140327"/>
            <a:ext cx="2819400" cy="2241423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6E47E4-1539-CB4A-8AC4-6FA0FBD2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00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Robot Localization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7008"/>
            <a:ext cx="6934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robot localization: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know the map, but not the robot’</a:t>
            </a:r>
            <a:r>
              <a:rPr lang="en-US" altLang="ja-JP" sz="2000" dirty="0">
                <a:ea typeface="ＭＳ Ｐゴシック" pitchFamily="34" charset="-128"/>
              </a:rPr>
              <a:t>s position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Observations may be vectors of range finder readings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space and readings are typically continuous (works basically like a very fine grid) and so we cannot store B(X)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Particle filtering is a main technique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graphicFrame>
        <p:nvGraphicFramePr>
          <p:cNvPr id="4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303086"/>
              </p:ext>
            </p:extLst>
          </p:nvPr>
        </p:nvGraphicFramePr>
        <p:xfrm>
          <a:off x="1739462" y="4105894"/>
          <a:ext cx="3524251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deoclip" r:id="rId2" imgW="5047619" imgH="3990476" progId="Package">
                  <p:embed/>
                </p:oleObj>
              </mc:Choice>
              <mc:Fallback>
                <p:oleObj name="Videoclip" r:id="rId2" imgW="5047619" imgH="3990476" progId="Package">
                  <p:embed/>
                  <p:pic>
                    <p:nvPicPr>
                      <p:cNvPr id="4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1739462" y="4105894"/>
                        <a:ext cx="3524251" cy="26066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612" y="2110407"/>
            <a:ext cx="5570653" cy="413385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CCA8D8-25DA-9F47-986F-ADA879DC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53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(Sonar)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95756" y="6505552"/>
            <a:ext cx="387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global-sonar-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uw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annotated.avi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7" name="global-sonar-uw-annotate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461" y="1510706"/>
            <a:ext cx="11907078" cy="466149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FB8AD3-D40D-DD4C-A3CA-57C3D261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3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(Laser)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0" y="648175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floor.gif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icture 2" descr="global-flo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26" y="1597023"/>
            <a:ext cx="6731000" cy="4978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299F5-A007-7348-9765-4517145A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38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Robot Mapping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66294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SLAM: Simultaneous Localization And Mapping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do not know the map or our location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consists of position AND map!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Main techniques: </a:t>
            </a:r>
            <a:r>
              <a:rPr lang="en-US" sz="2000" dirty="0" err="1">
                <a:ea typeface="ＭＳ Ｐゴシック" pitchFamily="34" charset="-128"/>
              </a:rPr>
              <a:t>Kalman</a:t>
            </a:r>
            <a:r>
              <a:rPr lang="en-US" sz="2000" dirty="0">
                <a:ea typeface="ＭＳ Ｐゴシック" pitchFamily="34" charset="-128"/>
              </a:rPr>
              <a:t> filtering (Gaussian HMMs) and particle methods</a:t>
            </a:r>
          </a:p>
          <a:p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43037" y="3505200"/>
          <a:ext cx="45005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9000000" imgH="6348010" progId="MSPhotoEd.3">
                  <p:embed/>
                </p:oleObj>
              </mc:Choice>
              <mc:Fallback>
                <p:oleObj name="Photo Editor Photo" r:id="rId2" imgW="9000000" imgH="6348010" progId="MSPhotoEd.3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7" y="3505200"/>
                        <a:ext cx="45005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62163" y="6172200"/>
            <a:ext cx="2362200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DP-SLAM, Ron Parr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165" y="1828800"/>
            <a:ext cx="4978430" cy="39912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77618-6C97-834F-9089-9C44675F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0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1</a:t>
            </a:r>
          </a:p>
        </p:txBody>
      </p:sp>
      <p:pic>
        <p:nvPicPr>
          <p:cNvPr id="5" name="PARTICLES-SLAM-mapping1-ne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9800" y="1143000"/>
            <a:ext cx="5232400" cy="523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ECCB2A-07CD-4741-B7DD-00351AD1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3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54428" y="6488668"/>
            <a:ext cx="377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fastslam.avi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ARTICLES-SLAM-fastsla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000" y="1168400"/>
            <a:ext cx="6350000" cy="5080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1C38A-C357-7849-BF35-D63663F1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4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</a:t>
            </a:r>
            <a:r>
              <a:rPr lang="en-US" dirty="0" err="1"/>
              <a:t>Bayes</a:t>
            </a:r>
            <a:r>
              <a:rPr lang="en-US" dirty="0"/>
              <a:t> Nets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1" y="1372238"/>
            <a:ext cx="9964078" cy="4799324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6EE566-370F-5A4D-91D2-7CF4FA1C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46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Dynamic Bayes Nets (DBNs)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36642"/>
            <a:ext cx="7315200" cy="5364162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ea typeface="ＭＳ Ｐゴシック" pitchFamily="34" charset="-128"/>
                <a:cs typeface="Calibri"/>
              </a:rPr>
              <a:t>A Bayesian network which relates variables to each other over adjacent time steps 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want to track multiple variables over time, using multiple sources of evidence</a:t>
            </a: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Variables from time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can condition on those from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t-1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800" i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Dynamic Bayes nets are a generalization of HMMs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231901" y="3952018"/>
            <a:ext cx="1357313" cy="1970088"/>
            <a:chOff x="1231366" y="3762103"/>
            <a:chExt cx="1358537" cy="1970314"/>
          </a:xfrm>
        </p:grpSpPr>
        <p:sp>
          <p:nvSpPr>
            <p:cNvPr id="79909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1" name="AutoShape 4"/>
            <p:cNvCxnSpPr>
              <a:cxnSpLocks noChangeShapeType="1"/>
              <a:stCxn id="79909" idx="4"/>
              <a:endCxn id="9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1962275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3" name="AutoShape 6"/>
            <p:cNvCxnSpPr>
              <a:cxnSpLocks noChangeShapeType="1"/>
              <a:stCxn id="79914" idx="4"/>
              <a:endCxn id="11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14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858353" y="3952018"/>
            <a:ext cx="2891447" cy="1970088"/>
            <a:chOff x="1857773" y="3762103"/>
            <a:chExt cx="2891855" cy="1970314"/>
          </a:xfrm>
        </p:grpSpPr>
        <p:sp>
          <p:nvSpPr>
            <p:cNvPr id="79899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390536" y="5105282"/>
              <a:ext cx="627152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1" name="AutoShape 19"/>
            <p:cNvCxnSpPr>
              <a:cxnSpLocks noChangeShapeType="1"/>
              <a:stCxn id="79899" idx="4"/>
              <a:endCxn id="15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22477" y="5105282"/>
              <a:ext cx="627151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3" name="AutoShape 21"/>
            <p:cNvCxnSpPr>
              <a:cxnSpLocks noChangeShapeType="1"/>
              <a:stCxn id="79904" idx="4"/>
              <a:endCxn id="17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04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905" name="AutoShape 25"/>
            <p:cNvCxnSpPr>
              <a:cxnSpLocks noChangeShapeType="1"/>
              <a:stCxn id="79909" idx="6"/>
              <a:endCxn id="79899" idx="2"/>
            </p:cNvCxnSpPr>
            <p:nvPr/>
          </p:nvCxnSpPr>
          <p:spPr bwMode="auto">
            <a:xfrm flipV="1">
              <a:off x="1857773" y="4075612"/>
              <a:ext cx="1533318" cy="4970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6" name="AutoShape 26"/>
            <p:cNvCxnSpPr>
              <a:cxnSpLocks noChangeShapeType="1"/>
              <a:stCxn id="79914" idx="6"/>
              <a:endCxn id="79904" idx="2"/>
            </p:cNvCxnSpPr>
            <p:nvPr/>
          </p:nvCxnSpPr>
          <p:spPr bwMode="auto">
            <a:xfrm flipV="1">
              <a:off x="2588737" y="4563292"/>
              <a:ext cx="1533873" cy="4970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7" name="AutoShape 27"/>
            <p:cNvCxnSpPr>
              <a:cxnSpLocks noChangeShapeType="1"/>
              <a:stCxn id="79914" idx="6"/>
              <a:endCxn id="79899" idx="3"/>
            </p:cNvCxnSpPr>
            <p:nvPr/>
          </p:nvCxnSpPr>
          <p:spPr bwMode="auto">
            <a:xfrm flipV="1">
              <a:off x="2588737" y="4297295"/>
              <a:ext cx="894179" cy="31569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8" name="AutoShape 28"/>
            <p:cNvCxnSpPr>
              <a:cxnSpLocks noChangeShapeType="1"/>
              <a:stCxn id="79899" idx="6"/>
              <a:endCxn id="79904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035051" y="3466243"/>
            <a:ext cx="1727200" cy="2590800"/>
            <a:chOff x="1035423" y="3276600"/>
            <a:chExt cx="1726474" cy="2590800"/>
          </a:xfrm>
        </p:grpSpPr>
        <p:sp>
          <p:nvSpPr>
            <p:cNvPr id="79897" name="Rectangle 16"/>
            <p:cNvSpPr>
              <a:spLocks noChangeArrowheads="1"/>
            </p:cNvSpPr>
            <p:nvPr/>
          </p:nvSpPr>
          <p:spPr bwMode="auto">
            <a:xfrm>
              <a:off x="1035423" y="3657600"/>
              <a:ext cx="1726474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8" name="TextBox 26"/>
            <p:cNvSpPr txBox="1">
              <a:spLocks noChangeArrowheads="1"/>
            </p:cNvSpPr>
            <p:nvPr/>
          </p:nvSpPr>
          <p:spPr bwMode="auto">
            <a:xfrm>
              <a:off x="1618898" y="3276600"/>
              <a:ext cx="565974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=1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3219451" y="3466243"/>
            <a:ext cx="1676400" cy="2590800"/>
            <a:chOff x="3219097" y="3276600"/>
            <a:chExt cx="1676400" cy="2590800"/>
          </a:xfrm>
        </p:grpSpPr>
        <p:sp>
          <p:nvSpPr>
            <p:cNvPr id="79895" name="Rectangle 16"/>
            <p:cNvSpPr>
              <a:spLocks noChangeArrowheads="1"/>
            </p:cNvSpPr>
            <p:nvPr/>
          </p:nvSpPr>
          <p:spPr bwMode="auto">
            <a:xfrm>
              <a:off x="32190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6" name="TextBox 27"/>
            <p:cNvSpPr txBox="1">
              <a:spLocks noChangeArrowheads="1"/>
            </p:cNvSpPr>
            <p:nvPr/>
          </p:nvSpPr>
          <p:spPr bwMode="auto">
            <a:xfrm>
              <a:off x="3862498" y="3276600"/>
              <a:ext cx="566212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=2</a:t>
              </a: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4018384" y="3466243"/>
            <a:ext cx="4363616" cy="2590800"/>
            <a:chOff x="4018529" y="3276600"/>
            <a:chExt cx="4363471" cy="2590800"/>
          </a:xfrm>
        </p:grpSpPr>
        <p:sp>
          <p:nvSpPr>
            <p:cNvPr id="79880" name="Oval 17"/>
            <p:cNvSpPr>
              <a:spLocks noChangeArrowheads="1"/>
            </p:cNvSpPr>
            <p:nvPr/>
          </p:nvSpPr>
          <p:spPr bwMode="auto">
            <a:xfrm>
              <a:off x="5518160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5518245" y="5105400"/>
              <a:ext cx="627042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2" name="AutoShape 19"/>
            <p:cNvCxnSpPr>
              <a:cxnSpLocks noChangeShapeType="1"/>
              <a:stCxn id="79880" idx="4"/>
              <a:endCxn id="31" idx="0"/>
            </p:cNvCxnSpPr>
            <p:nvPr/>
          </p:nvCxnSpPr>
          <p:spPr bwMode="auto">
            <a:xfrm rot="5400000">
              <a:off x="5473529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6250059" y="5105400"/>
              <a:ext cx="627041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4" name="AutoShape 21"/>
            <p:cNvCxnSpPr>
              <a:cxnSpLocks noChangeShapeType="1"/>
              <a:stCxn id="79885" idx="4"/>
              <a:endCxn id="33" idx="0"/>
            </p:cNvCxnSpPr>
            <p:nvPr/>
          </p:nvCxnSpPr>
          <p:spPr bwMode="auto">
            <a:xfrm rot="5400000">
              <a:off x="6448889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5" name="Oval 22"/>
            <p:cNvSpPr>
              <a:spLocks noChangeArrowheads="1"/>
            </p:cNvSpPr>
            <p:nvPr/>
          </p:nvSpPr>
          <p:spPr bwMode="auto">
            <a:xfrm>
              <a:off x="6249680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886" name="AutoShape 28"/>
            <p:cNvCxnSpPr>
              <a:cxnSpLocks noChangeShapeType="1"/>
              <a:stCxn id="79880" idx="6"/>
              <a:endCxn id="79885" idx="1"/>
            </p:cNvCxnSpPr>
            <p:nvPr/>
          </p:nvCxnSpPr>
          <p:spPr bwMode="auto">
            <a:xfrm>
              <a:off x="6145177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7" name="TextBox 36"/>
            <p:cNvSpPr txBox="1">
              <a:spLocks noChangeArrowheads="1"/>
            </p:cNvSpPr>
            <p:nvPr/>
          </p:nvSpPr>
          <p:spPr bwMode="auto">
            <a:xfrm>
              <a:off x="5989568" y="3276600"/>
              <a:ext cx="56619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cxnSp>
          <p:nvCxnSpPr>
            <p:cNvPr id="79888" name="AutoShape 25"/>
            <p:cNvCxnSpPr>
              <a:cxnSpLocks noChangeShapeType="1"/>
              <a:stCxn id="79899" idx="6"/>
              <a:endCxn id="79880" idx="2"/>
            </p:cNvCxnSpPr>
            <p:nvPr/>
          </p:nvCxnSpPr>
          <p:spPr bwMode="auto">
            <a:xfrm flipV="1">
              <a:off x="4018529" y="4075612"/>
              <a:ext cx="1499631" cy="4993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89" name="AutoShape 27"/>
            <p:cNvCxnSpPr>
              <a:cxnSpLocks noChangeShapeType="1"/>
              <a:stCxn id="79904" idx="6"/>
              <a:endCxn id="79880" idx="3"/>
            </p:cNvCxnSpPr>
            <p:nvPr/>
          </p:nvCxnSpPr>
          <p:spPr bwMode="auto">
            <a:xfrm flipV="1">
              <a:off x="4749921" y="4297295"/>
              <a:ext cx="860064" cy="31587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0" name="AutoShape 26"/>
            <p:cNvCxnSpPr>
              <a:cxnSpLocks noChangeShapeType="1"/>
              <a:stCxn id="79904" idx="6"/>
              <a:endCxn id="79885" idx="2"/>
            </p:cNvCxnSpPr>
            <p:nvPr/>
          </p:nvCxnSpPr>
          <p:spPr bwMode="auto">
            <a:xfrm flipV="1">
              <a:off x="4749921" y="4563292"/>
              <a:ext cx="1499759" cy="4987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91" name="Rectangle 16"/>
            <p:cNvSpPr>
              <a:spLocks noChangeArrowheads="1"/>
            </p:cNvSpPr>
            <p:nvPr/>
          </p:nvSpPr>
          <p:spPr bwMode="auto">
            <a:xfrm>
              <a:off x="53526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79892" name="AutoShape 25"/>
            <p:cNvCxnSpPr>
              <a:cxnSpLocks noChangeShapeType="1"/>
            </p:cNvCxnSpPr>
            <p:nvPr/>
          </p:nvCxnSpPr>
          <p:spPr bwMode="auto">
            <a:xfrm>
              <a:off x="6150428" y="407894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3" name="AutoShape 27"/>
            <p:cNvCxnSpPr>
              <a:cxnSpLocks noChangeShapeType="1"/>
            </p:cNvCxnSpPr>
            <p:nvPr/>
          </p:nvCxnSpPr>
          <p:spPr bwMode="auto">
            <a:xfrm flipV="1">
              <a:off x="6881948" y="4300625"/>
              <a:ext cx="860357" cy="26599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4" name="AutoShape 26"/>
            <p:cNvCxnSpPr>
              <a:cxnSpLocks noChangeShapeType="1"/>
            </p:cNvCxnSpPr>
            <p:nvPr/>
          </p:nvCxnSpPr>
          <p:spPr bwMode="auto">
            <a:xfrm>
              <a:off x="6881948" y="456662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5984" y="1653208"/>
            <a:ext cx="3671107" cy="2376574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7396817" y="6488668"/>
            <a:ext cx="479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sonar ghost DBN model (L15D6)]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08639E-90DD-1142-82C3-0570E9F2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1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– Sonar (P4)</a:t>
            </a:r>
          </a:p>
        </p:txBody>
      </p:sp>
      <p:pic>
        <p:nvPicPr>
          <p:cNvPr id="5" name="Picture 4" descr="Screen Shot 2014-08-21 at 7.49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28" y="1415374"/>
            <a:ext cx="6297884" cy="5277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5911" y="6507901"/>
            <a:ext cx="440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– Sonar – No Beliefs(L14D1)]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F0E11E-2B47-374F-BB12-5E25897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13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Sonar Ghost DBN Model</a:t>
            </a:r>
          </a:p>
        </p:txBody>
      </p:sp>
      <p:pic>
        <p:nvPicPr>
          <p:cNvPr id="5" name="pacman-sonar-ghost-dbn-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8175" y="1143000"/>
            <a:ext cx="8375650" cy="52347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F6A638-EEA8-7A43-AFF6-BD53991C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Exact Inference in DBNs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557000" cy="4830765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 elimination applies to dynamic Bayes nets</a:t>
            </a: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Procedure: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unroll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 the network for T time steps, then eliminate variables until P(X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1:T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) is computed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2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3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Online belief updates: Eliminate all variables from the previous time step; store factors for current time only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46451" y="3079205"/>
            <a:ext cx="1358900" cy="1970088"/>
            <a:chOff x="1231366" y="3762103"/>
            <a:chExt cx="1358537" cy="1970314"/>
          </a:xfrm>
        </p:grpSpPr>
        <p:sp>
          <p:nvSpPr>
            <p:cNvPr id="80932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6895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4" name="AutoShape 4"/>
            <p:cNvCxnSpPr>
              <a:cxnSpLocks noChangeShapeType="1"/>
              <a:stCxn id="80932" idx="4"/>
              <a:endCxn id="7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963009" y="5105282"/>
              <a:ext cx="62689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6" name="AutoShape 6"/>
            <p:cNvCxnSpPr>
              <a:cxnSpLocks noChangeShapeType="1"/>
              <a:stCxn id="80937" idx="4"/>
              <a:endCxn id="9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937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73636" y="3079205"/>
            <a:ext cx="2890714" cy="1970088"/>
            <a:chOff x="1858495" y="3762103"/>
            <a:chExt cx="2891133" cy="1970314"/>
          </a:xfrm>
        </p:grpSpPr>
        <p:sp>
          <p:nvSpPr>
            <p:cNvPr id="80922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3390531" y="5105282"/>
              <a:ext cx="62715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4" name="AutoShape 19"/>
            <p:cNvCxnSpPr>
              <a:cxnSpLocks noChangeShapeType="1"/>
              <a:stCxn id="80922" idx="4"/>
              <a:endCxn id="14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4122475" y="5105282"/>
              <a:ext cx="627153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6" name="AutoShape 21"/>
            <p:cNvCxnSpPr>
              <a:cxnSpLocks noChangeShapeType="1"/>
              <a:stCxn id="80927" idx="4"/>
              <a:endCxn id="16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927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80928" name="AutoShape 25"/>
            <p:cNvCxnSpPr>
              <a:cxnSpLocks noChangeShapeType="1"/>
              <a:stCxn id="80932" idx="6"/>
              <a:endCxn id="80922" idx="2"/>
            </p:cNvCxnSpPr>
            <p:nvPr/>
          </p:nvCxnSpPr>
          <p:spPr bwMode="auto">
            <a:xfrm>
              <a:off x="1858495" y="4065101"/>
              <a:ext cx="1532596" cy="10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29" name="AutoShape 26"/>
            <p:cNvCxnSpPr>
              <a:cxnSpLocks noChangeShapeType="1"/>
              <a:stCxn id="80937" idx="6"/>
              <a:endCxn id="80927" idx="2"/>
            </p:cNvCxnSpPr>
            <p:nvPr/>
          </p:nvCxnSpPr>
          <p:spPr bwMode="auto">
            <a:xfrm>
              <a:off x="2590316" y="4552781"/>
              <a:ext cx="1532295" cy="10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30" name="AutoShape 27"/>
            <p:cNvCxnSpPr>
              <a:cxnSpLocks noChangeShapeType="1"/>
              <a:stCxn id="80937" idx="6"/>
              <a:endCxn id="80922" idx="3"/>
            </p:cNvCxnSpPr>
            <p:nvPr/>
          </p:nvCxnSpPr>
          <p:spPr bwMode="auto">
            <a:xfrm flipV="1">
              <a:off x="2590316" y="4297295"/>
              <a:ext cx="892599" cy="25548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31" name="AutoShape 28"/>
            <p:cNvCxnSpPr>
              <a:cxnSpLocks noChangeShapeType="1"/>
              <a:stCxn id="80922" idx="6"/>
              <a:endCxn id="80927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" name="Oval 17"/>
          <p:cNvSpPr>
            <a:spLocks noChangeArrowheads="1"/>
          </p:cNvSpPr>
          <p:nvPr/>
        </p:nvSpPr>
        <p:spPr bwMode="auto">
          <a:xfrm>
            <a:off x="7632702" y="3079207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a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7632702" y="442223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a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2" name="AutoShape 19"/>
          <p:cNvCxnSpPr>
            <a:cxnSpLocks noChangeShapeType="1"/>
            <a:stCxn id="30" idx="4"/>
            <a:endCxn id="31" idx="0"/>
          </p:cNvCxnSpPr>
          <p:nvPr/>
        </p:nvCxnSpPr>
        <p:spPr bwMode="auto">
          <a:xfrm rot="5400000">
            <a:off x="7587458" y="4064250"/>
            <a:ext cx="717551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Oval 20"/>
          <p:cNvSpPr>
            <a:spLocks noChangeArrowheads="1"/>
          </p:cNvSpPr>
          <p:nvPr/>
        </p:nvSpPr>
        <p:spPr bwMode="auto">
          <a:xfrm>
            <a:off x="8364538" y="442223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b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4" name="AutoShape 21"/>
          <p:cNvCxnSpPr>
            <a:cxnSpLocks noChangeShapeType="1"/>
            <a:stCxn id="35" idx="4"/>
            <a:endCxn id="33" idx="0"/>
          </p:cNvCxnSpPr>
          <p:nvPr/>
        </p:nvCxnSpPr>
        <p:spPr bwMode="auto">
          <a:xfrm rot="5400000">
            <a:off x="8563769" y="4308725"/>
            <a:ext cx="2286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Oval 22"/>
          <p:cNvSpPr>
            <a:spLocks noChangeArrowheads="1"/>
          </p:cNvSpPr>
          <p:nvPr/>
        </p:nvSpPr>
        <p:spPr bwMode="auto">
          <a:xfrm>
            <a:off x="8364538" y="3566568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  <p:cxnSp>
        <p:nvCxnSpPr>
          <p:cNvPr id="36" name="AutoShape 28"/>
          <p:cNvCxnSpPr>
            <a:cxnSpLocks noChangeShapeType="1"/>
            <a:stCxn id="30" idx="6"/>
            <a:endCxn id="35" idx="1"/>
          </p:cNvCxnSpPr>
          <p:nvPr/>
        </p:nvCxnSpPr>
        <p:spPr bwMode="auto">
          <a:xfrm>
            <a:off x="8259763" y="3391944"/>
            <a:ext cx="196851" cy="2667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AutoShape 25"/>
          <p:cNvCxnSpPr>
            <a:cxnSpLocks noChangeShapeType="1"/>
            <a:stCxn id="80922" idx="6"/>
            <a:endCxn id="30" idx="2"/>
          </p:cNvCxnSpPr>
          <p:nvPr/>
        </p:nvCxnSpPr>
        <p:spPr bwMode="auto">
          <a:xfrm>
            <a:off x="6132513" y="3391943"/>
            <a:ext cx="1500187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AutoShape 27"/>
          <p:cNvCxnSpPr>
            <a:cxnSpLocks noChangeShapeType="1"/>
            <a:endCxn id="30" idx="3"/>
          </p:cNvCxnSpPr>
          <p:nvPr/>
        </p:nvCxnSpPr>
        <p:spPr bwMode="auto">
          <a:xfrm flipV="1">
            <a:off x="6864352" y="3614193"/>
            <a:ext cx="860425" cy="190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26"/>
          <p:cNvCxnSpPr>
            <a:cxnSpLocks noChangeShapeType="1"/>
            <a:stCxn id="80927" idx="6"/>
            <a:endCxn id="35" idx="2"/>
          </p:cNvCxnSpPr>
          <p:nvPr/>
        </p:nvCxnSpPr>
        <p:spPr bwMode="auto">
          <a:xfrm flipV="1">
            <a:off x="6864351" y="3880893"/>
            <a:ext cx="150018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3149600" y="2593430"/>
            <a:ext cx="5994400" cy="2590800"/>
            <a:chOff x="1035423" y="3048000"/>
            <a:chExt cx="5993674" cy="259080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1035423" y="3048000"/>
              <a:ext cx="1726474" cy="2590800"/>
              <a:chOff x="1035423" y="3276600"/>
              <a:chExt cx="1726474" cy="2590800"/>
            </a:xfrm>
          </p:grpSpPr>
          <p:sp>
            <p:nvSpPr>
              <p:cNvPr id="80920" name="Rectangle 16"/>
              <p:cNvSpPr>
                <a:spLocks noChangeArrowheads="1"/>
              </p:cNvSpPr>
              <p:nvPr/>
            </p:nvSpPr>
            <p:spPr bwMode="auto">
              <a:xfrm>
                <a:off x="1035423" y="3657600"/>
                <a:ext cx="1726474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21" name="TextBox 24"/>
              <p:cNvSpPr txBox="1">
                <a:spLocks noChangeArrowheads="1"/>
              </p:cNvSpPr>
              <p:nvPr/>
            </p:nvSpPr>
            <p:spPr bwMode="auto">
              <a:xfrm>
                <a:off x="1618896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=1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3219097" y="3048000"/>
              <a:ext cx="1676400" cy="2590800"/>
              <a:chOff x="3219097" y="3276600"/>
              <a:chExt cx="1676400" cy="2590800"/>
            </a:xfrm>
          </p:grpSpPr>
          <p:sp>
            <p:nvSpPr>
              <p:cNvPr id="80918" name="Rectangle 16"/>
              <p:cNvSpPr>
                <a:spLocks noChangeArrowheads="1"/>
              </p:cNvSpPr>
              <p:nvPr/>
            </p:nvSpPr>
            <p:spPr bwMode="auto">
              <a:xfrm>
                <a:off x="3219097" y="3657600"/>
                <a:ext cx="1676400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19" name="TextBox 27"/>
              <p:cNvSpPr txBox="1">
                <a:spLocks noChangeArrowheads="1"/>
              </p:cNvSpPr>
              <p:nvPr/>
            </p:nvSpPr>
            <p:spPr bwMode="auto">
              <a:xfrm>
                <a:off x="3862498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=2</a:t>
                </a:r>
              </a:p>
            </p:txBody>
          </p:sp>
        </p:grpSp>
        <p:sp>
          <p:nvSpPr>
            <p:cNvPr id="80916" name="TextBox 36"/>
            <p:cNvSpPr txBox="1">
              <a:spLocks noChangeArrowheads="1"/>
            </p:cNvSpPr>
            <p:nvPr/>
          </p:nvSpPr>
          <p:spPr bwMode="auto">
            <a:xfrm>
              <a:off x="5989567" y="3048000"/>
              <a:ext cx="56614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sp>
          <p:nvSpPr>
            <p:cNvPr id="80917" name="Rectangle 16"/>
            <p:cNvSpPr>
              <a:spLocks noChangeArrowheads="1"/>
            </p:cNvSpPr>
            <p:nvPr/>
          </p:nvSpPr>
          <p:spPr bwMode="auto">
            <a:xfrm>
              <a:off x="5352697" y="34290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8362951" y="3564981"/>
            <a:ext cx="627063" cy="6270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78D27C-DD88-B54A-809B-83C4414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29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5" grpId="0" animBg="1"/>
      <p:bldP spid="47" grpId="0" animBg="1"/>
      <p:bldP spid="47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DBN Particle Filters</a:t>
            </a: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particle is a complete sample for a time step</a:t>
            </a: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Initialize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Generate prior samples for the t=1 Bayes net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particle: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(3,3)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(5,3) </a:t>
            </a:r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Elapse time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Sample a successor for each particle 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successor: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(2,3)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(6,3)</a:t>
            </a:r>
            <a:endParaRPr lang="en-US" sz="16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Observe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Weight each </a:t>
            </a:r>
            <a:r>
              <a:rPr lang="en-US" sz="2400" i="1" u="sng" dirty="0">
                <a:latin typeface="Calibri"/>
                <a:ea typeface="ＭＳ Ｐゴシック" pitchFamily="34" charset="-128"/>
                <a:cs typeface="Calibri"/>
              </a:rPr>
              <a:t>entire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sample by the likelihood of the evidence conditioned on the sample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Likelihood: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*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</a:t>
            </a:r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Resample: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Select prior samples (tuples of values) in proportion to their likelihood</a:t>
            </a:r>
          </a:p>
          <a:p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8E9ADE-DB0E-844D-8251-47E2138A1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6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Exact inference is not feasible in large/continuous state spaces</a:t>
            </a:r>
          </a:p>
          <a:p>
            <a:r>
              <a:rPr lang="en-US" dirty="0"/>
              <a:t>Particle filtering is a practical approximation technique</a:t>
            </a:r>
          </a:p>
          <a:p>
            <a:pPr lvl="1"/>
            <a:r>
              <a:rPr lang="en-US" dirty="0"/>
              <a:t>Too few particle results in inaccurate approximation</a:t>
            </a:r>
          </a:p>
          <a:p>
            <a:pPr lvl="1"/>
            <a:r>
              <a:rPr lang="en-US" dirty="0"/>
              <a:t>Too many particles results in heavy processing load (though linear complexity)</a:t>
            </a:r>
          </a:p>
          <a:p>
            <a:r>
              <a:rPr lang="en-US" dirty="0">
                <a:ea typeface="ＭＳ Ｐゴシック" pitchFamily="34" charset="-128"/>
                <a:cs typeface="Calibri"/>
              </a:rPr>
              <a:t>Dynamic Bayes Nets are helpful in representing complex correlations between </a:t>
            </a:r>
            <a:r>
              <a:rPr lang="en-US" dirty="0"/>
              <a:t>variables and evidence (observations)</a:t>
            </a:r>
          </a:p>
          <a:p>
            <a:pPr lvl="1"/>
            <a:r>
              <a:rPr lang="en-US" dirty="0"/>
              <a:t>Relevant in multivariable multi-observation scenarios</a:t>
            </a:r>
          </a:p>
          <a:p>
            <a:r>
              <a:rPr lang="en-US" dirty="0"/>
              <a:t>Particle filtering can be applied where each particle is a complete state (all variables)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9A14D-6A2D-694D-BAF4-F2CBFC1C2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57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Likely Explanation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8387" y="1442418"/>
            <a:ext cx="7797750" cy="472978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2EA08-0B14-9A42-95F2-F54DC0022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21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HMMs: MLE Queries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315200" cy="16303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HMMs defined by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States X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Observations 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Initial distribution: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Transitions: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Emissions: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query: most likely explanation: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method: the </a:t>
            </a:r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</a:t>
            </a:r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2" y="3230561"/>
            <a:ext cx="1577788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8401" y="2849564"/>
            <a:ext cx="96322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3611561"/>
            <a:ext cx="1183341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11785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40" name="AutoShape 9"/>
          <p:cNvCxnSpPr>
            <a:cxnSpLocks noChangeShapeType="1"/>
            <a:stCxn id="18439" idx="4"/>
            <a:endCxn id="18455" idx="0"/>
          </p:cNvCxnSpPr>
          <p:nvPr/>
        </p:nvCxnSpPr>
        <p:spPr bwMode="auto">
          <a:xfrm>
            <a:off x="12141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18441" name="Oval 10"/>
          <p:cNvSpPr>
            <a:spLocks noChangeArrowheads="1"/>
          </p:cNvSpPr>
          <p:nvPr/>
        </p:nvSpPr>
        <p:spPr bwMode="auto">
          <a:xfrm>
            <a:off x="73152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8442" name="AutoShape 11"/>
          <p:cNvCxnSpPr>
            <a:cxnSpLocks noChangeShapeType="1"/>
            <a:stCxn id="18441" idx="4"/>
            <a:endCxn id="18452" idx="0"/>
          </p:cNvCxnSpPr>
          <p:nvPr/>
        </p:nvCxnSpPr>
        <p:spPr bwMode="auto">
          <a:xfrm>
            <a:off x="76708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3" name="Oval 12"/>
          <p:cNvSpPr>
            <a:spLocks noChangeArrowheads="1"/>
          </p:cNvSpPr>
          <p:nvPr/>
        </p:nvSpPr>
        <p:spPr bwMode="auto">
          <a:xfrm>
            <a:off x="60960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4" name="AutoShape 13"/>
          <p:cNvCxnSpPr>
            <a:cxnSpLocks noChangeShapeType="1"/>
            <a:stCxn id="18445" idx="6"/>
            <a:endCxn id="18441" idx="2"/>
          </p:cNvCxnSpPr>
          <p:nvPr/>
        </p:nvCxnSpPr>
        <p:spPr bwMode="auto">
          <a:xfrm>
            <a:off x="68262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5" name="Oval 14"/>
          <p:cNvSpPr>
            <a:spLocks noChangeArrowheads="1"/>
          </p:cNvSpPr>
          <p:nvPr/>
        </p:nvSpPr>
        <p:spPr bwMode="auto">
          <a:xfrm>
            <a:off x="60960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6" name="AutoShape 15"/>
          <p:cNvCxnSpPr>
            <a:cxnSpLocks noChangeShapeType="1"/>
            <a:stCxn id="18445" idx="4"/>
            <a:endCxn id="18443" idx="0"/>
          </p:cNvCxnSpPr>
          <p:nvPr/>
        </p:nvCxnSpPr>
        <p:spPr bwMode="auto">
          <a:xfrm>
            <a:off x="64516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85344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8448" name="AutoShape 17"/>
          <p:cNvCxnSpPr>
            <a:cxnSpLocks noChangeShapeType="1"/>
            <a:stCxn id="18447" idx="6"/>
            <a:endCxn id="18450" idx="2"/>
          </p:cNvCxnSpPr>
          <p:nvPr/>
        </p:nvCxnSpPr>
        <p:spPr bwMode="auto">
          <a:xfrm>
            <a:off x="92646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49" name="AutoShape 18"/>
          <p:cNvCxnSpPr>
            <a:cxnSpLocks noChangeShapeType="1"/>
            <a:stCxn id="18441" idx="6"/>
            <a:endCxn id="18447" idx="2"/>
          </p:cNvCxnSpPr>
          <p:nvPr/>
        </p:nvCxnSpPr>
        <p:spPr bwMode="auto">
          <a:xfrm>
            <a:off x="80454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50" name="Oval 19"/>
          <p:cNvSpPr>
            <a:spLocks noChangeArrowheads="1"/>
          </p:cNvSpPr>
          <p:nvPr/>
        </p:nvSpPr>
        <p:spPr bwMode="auto">
          <a:xfrm>
            <a:off x="9753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18451" name="AutoShape 20"/>
          <p:cNvCxnSpPr>
            <a:cxnSpLocks noChangeShapeType="1"/>
            <a:stCxn id="18450" idx="6"/>
            <a:endCxn id="18439" idx="2"/>
          </p:cNvCxnSpPr>
          <p:nvPr/>
        </p:nvCxnSpPr>
        <p:spPr bwMode="auto">
          <a:xfrm>
            <a:off x="10483851" y="2049463"/>
            <a:ext cx="12827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18452" name="Oval 21"/>
          <p:cNvSpPr>
            <a:spLocks noChangeArrowheads="1"/>
          </p:cNvSpPr>
          <p:nvPr/>
        </p:nvSpPr>
        <p:spPr bwMode="auto">
          <a:xfrm>
            <a:off x="73152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18453" name="Oval 22"/>
          <p:cNvSpPr>
            <a:spLocks noChangeArrowheads="1"/>
          </p:cNvSpPr>
          <p:nvPr/>
        </p:nvSpPr>
        <p:spPr bwMode="auto">
          <a:xfrm>
            <a:off x="85344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18454" name="Oval 23"/>
          <p:cNvSpPr>
            <a:spLocks noChangeArrowheads="1"/>
          </p:cNvSpPr>
          <p:nvPr/>
        </p:nvSpPr>
        <p:spPr bwMode="auto">
          <a:xfrm>
            <a:off x="97536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18455" name="Oval 24"/>
          <p:cNvSpPr>
            <a:spLocks noChangeArrowheads="1"/>
          </p:cNvSpPr>
          <p:nvPr/>
        </p:nvSpPr>
        <p:spPr bwMode="auto">
          <a:xfrm>
            <a:off x="11785600" y="28495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56" name="AutoShape 25"/>
          <p:cNvCxnSpPr>
            <a:cxnSpLocks noChangeShapeType="1"/>
            <a:stCxn id="18447" idx="4"/>
            <a:endCxn id="18453" idx="0"/>
          </p:cNvCxnSpPr>
          <p:nvPr/>
        </p:nvCxnSpPr>
        <p:spPr bwMode="auto">
          <a:xfrm>
            <a:off x="88900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57" name="AutoShape 26"/>
          <p:cNvCxnSpPr>
            <a:cxnSpLocks noChangeShapeType="1"/>
            <a:stCxn id="18450" idx="4"/>
            <a:endCxn id="18454" idx="0"/>
          </p:cNvCxnSpPr>
          <p:nvPr/>
        </p:nvCxnSpPr>
        <p:spPr bwMode="auto">
          <a:xfrm>
            <a:off x="10109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18458" name="Picture 3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4830763"/>
            <a:ext cx="3352800" cy="533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1DBC53-0745-9B46-AF5B-7BD1EDE45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8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State Trellis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582400" cy="49530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alibri"/>
                <a:cs typeface="Calibri"/>
              </a:rPr>
              <a:t>State trellis: graph of states and transitions over time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Each arc represents some transition</a:t>
            </a:r>
          </a:p>
          <a:p>
            <a:r>
              <a:rPr lang="en-US" sz="2400" dirty="0">
                <a:latin typeface="Calibri"/>
                <a:cs typeface="Calibri"/>
              </a:rPr>
              <a:t>Each arc has weight</a:t>
            </a:r>
          </a:p>
          <a:p>
            <a:r>
              <a:rPr lang="en-US" sz="2400" dirty="0">
                <a:latin typeface="Calibri"/>
                <a:cs typeface="Calibri"/>
              </a:rPr>
              <a:t>Each path is a sequence </a:t>
            </a:r>
            <a:r>
              <a:rPr lang="en-US" sz="2400">
                <a:latin typeface="Calibri"/>
                <a:cs typeface="Calibri"/>
              </a:rPr>
              <a:t>of states</a:t>
            </a:r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 product of weights on a path is that sequence’s probability along with the evidence</a:t>
            </a:r>
          </a:p>
          <a:p>
            <a:r>
              <a:rPr lang="en-US" sz="2400" dirty="0">
                <a:latin typeface="Calibri"/>
                <a:cs typeface="Calibri"/>
              </a:rPr>
              <a:t>Forward algorithm computes sums of paths, </a:t>
            </a:r>
            <a:r>
              <a:rPr lang="en-US" sz="2400" dirty="0" err="1">
                <a:latin typeface="Calibri"/>
                <a:cs typeface="Calibri"/>
              </a:rPr>
              <a:t>Viterbi</a:t>
            </a:r>
            <a:r>
              <a:rPr lang="en-US" sz="2400" dirty="0">
                <a:latin typeface="Calibri"/>
                <a:cs typeface="Calibri"/>
              </a:rPr>
              <a:t> computes best paths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6764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16764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124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3124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4648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4648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6172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51" name="Rectangle 13"/>
          <p:cNvSpPr>
            <a:spLocks noChangeArrowheads="1"/>
          </p:cNvSpPr>
          <p:nvPr/>
        </p:nvSpPr>
        <p:spPr bwMode="auto">
          <a:xfrm>
            <a:off x="6172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0252" name="AutoShape 14"/>
          <p:cNvCxnSpPr>
            <a:cxnSpLocks noChangeShapeType="1"/>
            <a:stCxn id="10244" idx="3"/>
            <a:endCxn id="10246" idx="1"/>
          </p:cNvCxnSpPr>
          <p:nvPr/>
        </p:nvCxnSpPr>
        <p:spPr bwMode="auto">
          <a:xfrm>
            <a:off x="2362200" y="20955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3" name="AutoShape 15"/>
          <p:cNvCxnSpPr>
            <a:cxnSpLocks noChangeShapeType="1"/>
            <a:stCxn id="10244" idx="3"/>
            <a:endCxn id="10247" idx="1"/>
          </p:cNvCxnSpPr>
          <p:nvPr/>
        </p:nvCxnSpPr>
        <p:spPr bwMode="auto">
          <a:xfrm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4" name="AutoShape 16"/>
          <p:cNvCxnSpPr>
            <a:cxnSpLocks noChangeShapeType="1"/>
            <a:stCxn id="10245" idx="3"/>
            <a:endCxn id="10246" idx="1"/>
          </p:cNvCxnSpPr>
          <p:nvPr/>
        </p:nvCxnSpPr>
        <p:spPr bwMode="auto">
          <a:xfrm flipV="1"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5" name="AutoShape 17"/>
          <p:cNvCxnSpPr>
            <a:cxnSpLocks noChangeShapeType="1"/>
            <a:stCxn id="10245" idx="3"/>
            <a:endCxn id="10247" idx="1"/>
          </p:cNvCxnSpPr>
          <p:nvPr/>
        </p:nvCxnSpPr>
        <p:spPr bwMode="auto">
          <a:xfrm>
            <a:off x="2362200" y="27813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6" name="AutoShape 18"/>
          <p:cNvCxnSpPr>
            <a:cxnSpLocks noChangeShapeType="1"/>
            <a:stCxn id="10246" idx="3"/>
            <a:endCxn id="10248" idx="1"/>
          </p:cNvCxnSpPr>
          <p:nvPr/>
        </p:nvCxnSpPr>
        <p:spPr bwMode="auto">
          <a:xfrm>
            <a:off x="3810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19"/>
          <p:cNvCxnSpPr>
            <a:cxnSpLocks noChangeShapeType="1"/>
            <a:stCxn id="10246" idx="3"/>
            <a:endCxn id="10249" idx="1"/>
          </p:cNvCxnSpPr>
          <p:nvPr/>
        </p:nvCxnSpPr>
        <p:spPr bwMode="auto">
          <a:xfrm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8" name="AutoShape 20"/>
          <p:cNvCxnSpPr>
            <a:cxnSpLocks noChangeShapeType="1"/>
            <a:stCxn id="10247" idx="3"/>
            <a:endCxn id="10248" idx="1"/>
          </p:cNvCxnSpPr>
          <p:nvPr/>
        </p:nvCxnSpPr>
        <p:spPr bwMode="auto">
          <a:xfrm flipV="1"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9" name="AutoShape 21"/>
          <p:cNvCxnSpPr>
            <a:cxnSpLocks noChangeShapeType="1"/>
            <a:stCxn id="10247" idx="3"/>
            <a:endCxn id="10249" idx="1"/>
          </p:cNvCxnSpPr>
          <p:nvPr/>
        </p:nvCxnSpPr>
        <p:spPr bwMode="auto">
          <a:xfrm>
            <a:off x="3810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0" name="AutoShape 22"/>
          <p:cNvCxnSpPr>
            <a:cxnSpLocks noChangeShapeType="1"/>
            <a:stCxn id="10248" idx="3"/>
            <a:endCxn id="10250" idx="1"/>
          </p:cNvCxnSpPr>
          <p:nvPr/>
        </p:nvCxnSpPr>
        <p:spPr bwMode="auto">
          <a:xfrm>
            <a:off x="5334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1" name="AutoShape 23"/>
          <p:cNvCxnSpPr>
            <a:cxnSpLocks noChangeShapeType="1"/>
            <a:stCxn id="10248" idx="3"/>
            <a:endCxn id="10251" idx="1"/>
          </p:cNvCxnSpPr>
          <p:nvPr/>
        </p:nvCxnSpPr>
        <p:spPr bwMode="auto">
          <a:xfrm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2" name="AutoShape 24"/>
          <p:cNvCxnSpPr>
            <a:cxnSpLocks noChangeShapeType="1"/>
            <a:stCxn id="10249" idx="3"/>
            <a:endCxn id="10250" idx="1"/>
          </p:cNvCxnSpPr>
          <p:nvPr/>
        </p:nvCxnSpPr>
        <p:spPr bwMode="auto">
          <a:xfrm flipV="1"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3" name="AutoShape 25"/>
          <p:cNvCxnSpPr>
            <a:cxnSpLocks noChangeShapeType="1"/>
            <a:stCxn id="10249" idx="3"/>
            <a:endCxn id="10251" idx="1"/>
          </p:cNvCxnSpPr>
          <p:nvPr/>
        </p:nvCxnSpPr>
        <p:spPr bwMode="auto">
          <a:xfrm>
            <a:off x="5334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0264" name="Picture 4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4057650"/>
            <a:ext cx="1411288" cy="20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5" name="Picture 3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5000" y="33528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6" name="Picture 3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68663" y="3352801"/>
            <a:ext cx="404812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52" y="3352801"/>
            <a:ext cx="493713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8" name="Picture 3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6951" y="34290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9" name="Picture 42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1" y="4419600"/>
            <a:ext cx="2654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CB354A-D323-6F44-B95E-2D4E7614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2445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Forward / Viterbi Algorithms</a:t>
            </a:r>
          </a:p>
        </p:txBody>
      </p:sp>
      <p:pic>
        <p:nvPicPr>
          <p:cNvPr id="1176584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70800" y="5673726"/>
            <a:ext cx="3835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35052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35052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4953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1" name="Rectangle 12"/>
          <p:cNvSpPr>
            <a:spLocks noChangeArrowheads="1"/>
          </p:cNvSpPr>
          <p:nvPr/>
        </p:nvSpPr>
        <p:spPr bwMode="auto">
          <a:xfrm>
            <a:off x="4953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2" name="Rectangle 13"/>
          <p:cNvSpPr>
            <a:spLocks noChangeArrowheads="1"/>
          </p:cNvSpPr>
          <p:nvPr/>
        </p:nvSpPr>
        <p:spPr bwMode="auto">
          <a:xfrm>
            <a:off x="6477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pic>
        <p:nvPicPr>
          <p:cNvPr id="1127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14401" y="4759326"/>
            <a:ext cx="262731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Rectangle 14"/>
          <p:cNvSpPr>
            <a:spLocks noChangeArrowheads="1"/>
          </p:cNvSpPr>
          <p:nvPr/>
        </p:nvSpPr>
        <p:spPr bwMode="auto">
          <a:xfrm>
            <a:off x="6477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5" name="Rectangle 15"/>
          <p:cNvSpPr>
            <a:spLocks noChangeArrowheads="1"/>
          </p:cNvSpPr>
          <p:nvPr/>
        </p:nvSpPr>
        <p:spPr bwMode="auto">
          <a:xfrm>
            <a:off x="8001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6" name="Rectangle 16"/>
          <p:cNvSpPr>
            <a:spLocks noChangeArrowheads="1"/>
          </p:cNvSpPr>
          <p:nvPr/>
        </p:nvSpPr>
        <p:spPr bwMode="auto">
          <a:xfrm>
            <a:off x="8001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1277" name="AutoShape 17"/>
          <p:cNvCxnSpPr>
            <a:cxnSpLocks noChangeShapeType="1"/>
            <a:stCxn id="11268" idx="3"/>
            <a:endCxn id="11270" idx="1"/>
          </p:cNvCxnSpPr>
          <p:nvPr/>
        </p:nvCxnSpPr>
        <p:spPr bwMode="auto">
          <a:xfrm>
            <a:off x="4191000" y="18669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8" name="AutoShape 18"/>
          <p:cNvCxnSpPr>
            <a:cxnSpLocks noChangeShapeType="1"/>
            <a:stCxn id="11268" idx="3"/>
            <a:endCxn id="11271" idx="1"/>
          </p:cNvCxnSpPr>
          <p:nvPr/>
        </p:nvCxnSpPr>
        <p:spPr bwMode="auto">
          <a:xfrm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9" name="AutoShape 19"/>
          <p:cNvCxnSpPr>
            <a:cxnSpLocks noChangeShapeType="1"/>
            <a:stCxn id="11269" idx="3"/>
            <a:endCxn id="11270" idx="1"/>
          </p:cNvCxnSpPr>
          <p:nvPr/>
        </p:nvCxnSpPr>
        <p:spPr bwMode="auto">
          <a:xfrm flipV="1"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0" name="AutoShape 20"/>
          <p:cNvCxnSpPr>
            <a:cxnSpLocks noChangeShapeType="1"/>
            <a:stCxn id="11269" idx="3"/>
            <a:endCxn id="11271" idx="1"/>
          </p:cNvCxnSpPr>
          <p:nvPr/>
        </p:nvCxnSpPr>
        <p:spPr bwMode="auto">
          <a:xfrm>
            <a:off x="4191000" y="25527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1" name="AutoShape 21"/>
          <p:cNvCxnSpPr>
            <a:cxnSpLocks noChangeShapeType="1"/>
            <a:stCxn id="11270" idx="3"/>
            <a:endCxn id="11272" idx="1"/>
          </p:cNvCxnSpPr>
          <p:nvPr/>
        </p:nvCxnSpPr>
        <p:spPr bwMode="auto">
          <a:xfrm>
            <a:off x="5638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2" name="AutoShape 22"/>
          <p:cNvCxnSpPr>
            <a:cxnSpLocks noChangeShapeType="1"/>
            <a:stCxn id="11270" idx="3"/>
            <a:endCxn id="11274" idx="1"/>
          </p:cNvCxnSpPr>
          <p:nvPr/>
        </p:nvCxnSpPr>
        <p:spPr bwMode="auto">
          <a:xfrm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3" name="AutoShape 23"/>
          <p:cNvCxnSpPr>
            <a:cxnSpLocks noChangeShapeType="1"/>
            <a:stCxn id="11271" idx="3"/>
            <a:endCxn id="11272" idx="1"/>
          </p:cNvCxnSpPr>
          <p:nvPr/>
        </p:nvCxnSpPr>
        <p:spPr bwMode="auto">
          <a:xfrm flipV="1"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4" name="AutoShape 24"/>
          <p:cNvCxnSpPr>
            <a:cxnSpLocks noChangeShapeType="1"/>
            <a:stCxn id="11271" idx="3"/>
            <a:endCxn id="11274" idx="1"/>
          </p:cNvCxnSpPr>
          <p:nvPr/>
        </p:nvCxnSpPr>
        <p:spPr bwMode="auto">
          <a:xfrm>
            <a:off x="5638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5" name="AutoShape 25"/>
          <p:cNvCxnSpPr>
            <a:cxnSpLocks noChangeShapeType="1"/>
            <a:stCxn id="11272" idx="3"/>
            <a:endCxn id="11275" idx="1"/>
          </p:cNvCxnSpPr>
          <p:nvPr/>
        </p:nvCxnSpPr>
        <p:spPr bwMode="auto">
          <a:xfrm>
            <a:off x="7162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6" name="AutoShape 26"/>
          <p:cNvCxnSpPr>
            <a:cxnSpLocks noChangeShapeType="1"/>
            <a:stCxn id="11272" idx="3"/>
            <a:endCxn id="11276" idx="1"/>
          </p:cNvCxnSpPr>
          <p:nvPr/>
        </p:nvCxnSpPr>
        <p:spPr bwMode="auto">
          <a:xfrm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7" name="AutoShape 27"/>
          <p:cNvCxnSpPr>
            <a:cxnSpLocks noChangeShapeType="1"/>
            <a:stCxn id="11274" idx="3"/>
            <a:endCxn id="11275" idx="1"/>
          </p:cNvCxnSpPr>
          <p:nvPr/>
        </p:nvCxnSpPr>
        <p:spPr bwMode="auto">
          <a:xfrm flipV="1"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8" name="AutoShape 28"/>
          <p:cNvCxnSpPr>
            <a:cxnSpLocks noChangeShapeType="1"/>
            <a:stCxn id="11274" idx="3"/>
            <a:endCxn id="11276" idx="1"/>
          </p:cNvCxnSpPr>
          <p:nvPr/>
        </p:nvCxnSpPr>
        <p:spPr bwMode="auto">
          <a:xfrm>
            <a:off x="7162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31" name="Picture 5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29401" y="4759325"/>
            <a:ext cx="4564063" cy="45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12925" y="5656265"/>
            <a:ext cx="367347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2" name="Picture 3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65539" y="30480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3" name="Picture 34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29200" y="3048001"/>
            <a:ext cx="4048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3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40688" y="3048001"/>
            <a:ext cx="493712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5" name="Picture 38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67488" y="31242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1295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Forward Algorithm (Sum)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 (Max)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7F0C85-6B44-C346-935A-E7245C09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37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CA83B-42AC-4C02-ADA8-40CD500B8D9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18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5513" y="1296129"/>
            <a:ext cx="5248274" cy="550399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FDA0D-8F36-1F47-BF0B-3088EEE92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104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 in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2271" y="6488668"/>
            <a:ext cx="473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NLP – ASR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tvsample.avi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(from Lecture 1)]</a:t>
            </a:r>
          </a:p>
        </p:txBody>
      </p:sp>
      <p:pic>
        <p:nvPicPr>
          <p:cNvPr id="6" name="NLP -- ASR tvsampl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1208809"/>
            <a:ext cx="7162800" cy="488372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74B61-0D3A-8F41-ACAE-D13C1CE7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5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Digitizing Speech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981505"/>
            <a:ext cx="7751762" cy="3266465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7EBD68-8EAE-7A4F-8361-058FD6ADA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063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Speech in an Hour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1"/>
            <a:ext cx="11379200" cy="4729164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Speech input is an acoustic waveform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981200" y="6542532"/>
            <a:ext cx="102108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anchor="ctr">
            <a:spAutoFit/>
          </a:bodyPr>
          <a:lstStyle/>
          <a:p>
            <a:pPr algn="r" eaLnBrk="0" hangingPunct="0"/>
            <a:r>
              <a:rPr lang="en-US" sz="1500" dirty="0">
                <a:latin typeface="Calibri"/>
                <a:cs typeface="Calibri"/>
              </a:rPr>
              <a:t>Figure: Simon </a:t>
            </a:r>
            <a:r>
              <a:rPr lang="en-US" sz="1500" dirty="0" err="1">
                <a:latin typeface="Calibri"/>
                <a:cs typeface="Calibri"/>
              </a:rPr>
              <a:t>Arnfield</a:t>
            </a:r>
            <a:r>
              <a:rPr lang="en-US" sz="1500" dirty="0">
                <a:latin typeface="Calibri"/>
                <a:cs typeface="Calibri"/>
              </a:rPr>
              <a:t>, http://www.psyc.leeds.ac.uk/research/cogn/speech/tutorial/</a:t>
            </a:r>
          </a:p>
        </p:txBody>
      </p:sp>
      <p:pic>
        <p:nvPicPr>
          <p:cNvPr id="14340" name="Picture 4" descr="w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277" y="2730152"/>
            <a:ext cx="10091228" cy="148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090871" y="2087934"/>
            <a:ext cx="724549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3200" dirty="0">
                <a:latin typeface="Calibri"/>
                <a:cs typeface="Calibri"/>
              </a:rPr>
              <a:t>   s          p         </a:t>
            </a:r>
            <a:r>
              <a:rPr lang="en-US" sz="3200" dirty="0" err="1">
                <a:latin typeface="Calibri"/>
                <a:cs typeface="Calibri"/>
              </a:rPr>
              <a:t>ee</a:t>
            </a:r>
            <a:r>
              <a:rPr lang="en-US" sz="3200" dirty="0">
                <a:latin typeface="Calibri"/>
                <a:cs typeface="Calibri"/>
              </a:rPr>
              <a:t>          </a:t>
            </a:r>
            <a:r>
              <a:rPr lang="en-US" sz="3200" dirty="0" err="1">
                <a:latin typeface="Calibri"/>
                <a:cs typeface="Calibri"/>
              </a:rPr>
              <a:t>ch</a:t>
            </a:r>
            <a:r>
              <a:rPr lang="en-US" sz="3200" dirty="0">
                <a:latin typeface="Calibri"/>
                <a:cs typeface="Calibri"/>
              </a:rPr>
              <a:t>         l        a         b</a:t>
            </a:r>
          </a:p>
        </p:txBody>
      </p:sp>
      <p:pic>
        <p:nvPicPr>
          <p:cNvPr id="14343" name="Picture 7" descr="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7077" y="4869494"/>
            <a:ext cx="7709698" cy="95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552790" y="4963431"/>
            <a:ext cx="1184940" cy="64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dirty="0">
                <a:latin typeface="Calibri"/>
                <a:cs typeface="Calibri"/>
              </a:rPr>
              <a:t>“l” to “a”</a:t>
            </a:r>
          </a:p>
          <a:p>
            <a:pPr algn="r" eaLnBrk="0" hangingPunct="0"/>
            <a:r>
              <a:rPr lang="en-US" dirty="0">
                <a:latin typeface="Calibri"/>
                <a:cs typeface="Calibri"/>
              </a:rPr>
              <a:t>transition: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>
            <a:off x="3331992" y="4317840"/>
            <a:ext cx="4951429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8606340" y="4317840"/>
            <a:ext cx="2152795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278631-DC8A-044D-A5FF-6622E07D8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4" grpId="0"/>
      <p:bldP spid="14345" grpId="0" animBg="1"/>
      <p:bldP spid="1434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Spectral Analysis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1"/>
            <a:ext cx="8229600" cy="4525963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Frequency gives pitch; amplitude gives volume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Sampling at ~8 kHz (phone), ~16 kHz (</a:t>
            </a:r>
            <a:r>
              <a:rPr lang="en-US" sz="2000" dirty="0" err="1">
                <a:latin typeface="Calibri"/>
                <a:cs typeface="Calibri"/>
              </a:rPr>
              <a:t>mic</a:t>
            </a:r>
            <a:r>
              <a:rPr lang="en-US" sz="2000" dirty="0">
                <a:latin typeface="Calibri"/>
                <a:cs typeface="Calibri"/>
              </a:rPr>
              <a:t>) (kHz=1000 cycles/sec)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Fourier transform of wave displayed as a spectrogram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Darkness indicates energy at each frequency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5363" name="Picture 3" descr="w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2655889"/>
            <a:ext cx="7143751" cy="104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27126" y="2299775"/>
            <a:ext cx="556537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eaLnBrk="0" hangingPunct="0"/>
            <a:r>
              <a:rPr lang="en-US" dirty="0">
                <a:latin typeface="Calibri"/>
                <a:cs typeface="Calibri"/>
              </a:rPr>
              <a:t>             s             p            </a:t>
            </a:r>
            <a:r>
              <a:rPr lang="en-US" dirty="0" err="1">
                <a:latin typeface="Calibri"/>
                <a:cs typeface="Calibri"/>
              </a:rPr>
              <a:t>ee</a:t>
            </a:r>
            <a:r>
              <a:rPr lang="en-US" dirty="0">
                <a:latin typeface="Calibri"/>
                <a:cs typeface="Calibri"/>
              </a:rPr>
              <a:t>              </a:t>
            </a:r>
            <a:r>
              <a:rPr lang="en-US" dirty="0" err="1">
                <a:latin typeface="Calibri"/>
                <a:cs typeface="Calibri"/>
              </a:rPr>
              <a:t>ch</a:t>
            </a:r>
            <a:r>
              <a:rPr lang="en-US" dirty="0">
                <a:latin typeface="Calibri"/>
                <a:cs typeface="Calibri"/>
              </a:rPr>
              <a:t>           l          a            b</a:t>
            </a:r>
          </a:p>
        </p:txBody>
      </p:sp>
      <p:pic>
        <p:nvPicPr>
          <p:cNvPr id="15365" name="Picture 5" descr="spe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9950" y="5029201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 rot="-5488702">
            <a:off x="264855" y="5455238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 rot="-5378415">
            <a:off x="214313" y="2927351"/>
            <a:ext cx="1063625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amplitude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2427" y="4440663"/>
            <a:ext cx="3420545" cy="1731536"/>
          </a:xfrm>
          <a:prstGeom prst="rect">
            <a:avLst/>
          </a:prstGeom>
          <a:noFill/>
        </p:spPr>
      </p:pic>
      <p:pic>
        <p:nvPicPr>
          <p:cNvPr id="75779" name="Picture 3" descr="http://2.bp.blogspot.com/-9dwlRNvV338/TfyK_J8WGZI/AAAAAAAAARc/PKOCa_pwY4Y/s320/the-human-ear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0" y="1649412"/>
            <a:ext cx="3657600" cy="238918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82000" y="65532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Calibri"/>
                <a:cs typeface="Calibri"/>
              </a:rPr>
              <a:t>Human ear figure: depion.blogspot.com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E1CBED-790D-AC4B-98A1-B86EE57E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608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of [</a:t>
            </a:r>
            <a:r>
              <a:rPr lang="en-US" dirty="0" err="1"/>
              <a:t>ae</a:t>
            </a:r>
            <a:r>
              <a:rPr lang="en-US" dirty="0"/>
              <a:t>] from “lab”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8200" y="3429001"/>
            <a:ext cx="6019800" cy="28463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Complex wave repeating nine times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Plus smaller wave that repeats 4x for every large cycle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Large wave: freq of 250 Hz (9 times in .036 seconds)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Small wave roughly 4 times this, or roughly 1000 Hz</a:t>
            </a:r>
          </a:p>
        </p:txBody>
      </p:sp>
      <p:pic>
        <p:nvPicPr>
          <p:cNvPr id="16388" name="Picture 4" descr="fig07-1"/>
          <p:cNvPicPr>
            <a:picLocks noChangeAspect="1" noChangeArrowheads="1"/>
          </p:cNvPicPr>
          <p:nvPr/>
        </p:nvPicPr>
        <p:blipFill>
          <a:blip r:embed="rId3" cstate="print"/>
          <a:srcRect l="3529" t="4546" b="80919"/>
          <a:stretch>
            <a:fillRect/>
          </a:stretch>
        </p:blipFill>
        <p:spPr bwMode="auto">
          <a:xfrm>
            <a:off x="1290524" y="1219200"/>
            <a:ext cx="975847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fig07"/>
          <p:cNvPicPr>
            <a:picLocks noChangeAspect="1" noChangeArrowheads="1"/>
          </p:cNvPicPr>
          <p:nvPr/>
        </p:nvPicPr>
        <p:blipFill>
          <a:blip r:embed="rId4" cstate="print"/>
          <a:srcRect l="2353" t="2728" r="54124" b="79100"/>
          <a:stretch>
            <a:fillRect/>
          </a:stretch>
        </p:blipFill>
        <p:spPr bwMode="auto">
          <a:xfrm>
            <a:off x="7315201" y="3505200"/>
            <a:ext cx="408774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01EB88-5522-AE4E-8697-0467FE39F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50042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Why These Peaks?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7"/>
            <a:ext cx="11049000" cy="4906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Articulator process: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Vocal cord vibrations create harmonics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The mouth is an amplifier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Depending on shape of mouth, some harmonics are amplified more than others</a:t>
            </a:r>
          </a:p>
        </p:txBody>
      </p:sp>
      <p:pic>
        <p:nvPicPr>
          <p:cNvPr id="5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3" r="-890" b="77778"/>
          <a:stretch>
            <a:fillRect/>
          </a:stretch>
        </p:blipFill>
        <p:spPr bwMode="auto">
          <a:xfrm>
            <a:off x="9144000" y="4114800"/>
            <a:ext cx="243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22222" b="54444"/>
          <a:stretch>
            <a:fillRect/>
          </a:stretch>
        </p:blipFill>
        <p:spPr bwMode="auto">
          <a:xfrm>
            <a:off x="6019800" y="4856704"/>
            <a:ext cx="239606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47778" b="31111"/>
          <a:stretch>
            <a:fillRect/>
          </a:stretch>
        </p:blipFill>
        <p:spPr bwMode="auto">
          <a:xfrm>
            <a:off x="2861732" y="4953000"/>
            <a:ext cx="239606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78889" r="63167"/>
          <a:stretch>
            <a:fillRect/>
          </a:stretch>
        </p:blipFill>
        <p:spPr bwMode="auto">
          <a:xfrm>
            <a:off x="533400" y="3886200"/>
            <a:ext cx="175259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53333" r="63167" b="30000"/>
          <a:stretch>
            <a:fillRect/>
          </a:stretch>
        </p:blipFill>
        <p:spPr bwMode="auto">
          <a:xfrm>
            <a:off x="3352801" y="3352800"/>
            <a:ext cx="1752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27778" r="63167" b="54444"/>
          <a:stretch>
            <a:fillRect/>
          </a:stretch>
        </p:blipFill>
        <p:spPr bwMode="auto">
          <a:xfrm>
            <a:off x="6400800" y="3276600"/>
            <a:ext cx="17525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381000" y="3124200"/>
            <a:ext cx="1981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432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74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9916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6" name="Isosceles Triangle 15"/>
          <p:cNvSpPr/>
          <p:nvPr/>
        </p:nvSpPr>
        <p:spPr>
          <a:xfrm rot="5400000">
            <a:off x="20955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Isosceles Triangle 16"/>
          <p:cNvSpPr/>
          <p:nvPr/>
        </p:nvSpPr>
        <p:spPr>
          <a:xfrm rot="5400000">
            <a:off x="52197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8" name="Isosceles Triangle 17"/>
          <p:cNvSpPr/>
          <p:nvPr/>
        </p:nvSpPr>
        <p:spPr>
          <a:xfrm rot="5400000">
            <a:off x="83439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8DC8CB-208F-E14F-B803-FFD55ADD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471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Resonances of the Vocal Tract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2390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The human vocal tract as an open tube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Air in a tube of a given length will tend to vibrate at resonance frequency of tube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Constraint: Pressure differential should be maximal at (closed) glottal end and minimal at (open) lip end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 flipH="1">
            <a:off x="3962400" y="2831071"/>
            <a:ext cx="3962400" cy="1664729"/>
            <a:chOff x="4394284" y="2754871"/>
            <a:chExt cx="3682916" cy="1664729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4851482" y="3212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4851482" y="3593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4851482" y="32120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V="1">
              <a:off x="4851482" y="34406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4699082" y="33644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4699082" y="34406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4394284" y="2754871"/>
              <a:ext cx="1221805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Closed end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6969208" y="2792971"/>
              <a:ext cx="1107992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Open end</a:t>
              </a:r>
            </a:p>
          </p:txBody>
        </p:sp>
        <p:sp>
          <p:nvSpPr>
            <p:cNvPr id="17420" name="Line 12"/>
            <p:cNvSpPr>
              <a:spLocks noChangeShapeType="1"/>
            </p:cNvSpPr>
            <p:nvPr/>
          </p:nvSpPr>
          <p:spPr bwMode="auto">
            <a:xfrm>
              <a:off x="4851482" y="3974070"/>
              <a:ext cx="259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384882" y="4050270"/>
              <a:ext cx="22098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Length 17.5 cm.</a:t>
              </a:r>
            </a:p>
          </p:txBody>
        </p:sp>
      </p:grp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8850894" y="6519445"/>
            <a:ext cx="3341103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Figure: W. Barry Speech Science slides</a:t>
            </a:r>
          </a:p>
        </p:txBody>
      </p:sp>
      <p:pic>
        <p:nvPicPr>
          <p:cNvPr id="17423" name="Picture 15" descr="C:\Dokumente und Einstellungen\wbarry\Eigene Dateien\Lehre\WS-04-5\Grundlagen-Phon\GLagenSkripte\GL-Akust-Phon\Kap3\Ansatzrohr-neutral.jpeg"/>
          <p:cNvPicPr>
            <a:picLocks noChangeAspect="1" noChangeArrowheads="1"/>
          </p:cNvPicPr>
          <p:nvPr/>
        </p:nvPicPr>
        <p:blipFill>
          <a:blip r:embed="rId3" r:link="rId4" cstate="print"/>
          <a:srcRect l="13918" r="32474" b="37720"/>
          <a:stretch>
            <a:fillRect/>
          </a:stretch>
        </p:blipFill>
        <p:spPr bwMode="auto">
          <a:xfrm>
            <a:off x="8169275" y="1828800"/>
            <a:ext cx="37179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830079"/>
            <a:ext cx="3740122" cy="3150217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EBB9A6-7019-6949-AE79-5E1E98E0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83818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ter-spectra"/>
          <p:cNvPicPr>
            <a:picLocks noChangeAspect="1" noChangeArrowheads="1"/>
          </p:cNvPicPr>
          <p:nvPr/>
        </p:nvPicPr>
        <p:blipFill>
          <a:blip r:embed="rId3" cstate="print"/>
          <a:srcRect b="32830"/>
          <a:stretch>
            <a:fillRect/>
          </a:stretch>
        </p:blipFill>
        <p:spPr bwMode="auto">
          <a:xfrm>
            <a:off x="2133600" y="1295400"/>
            <a:ext cx="7620000" cy="522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067301" y="6533496"/>
            <a:ext cx="2057399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latin typeface="Calibri" pitchFamily="34" charset="0"/>
              </a:rPr>
              <a:t>Figure: Mark </a:t>
            </a:r>
            <a:r>
              <a:rPr lang="en-US" sz="1600" dirty="0" err="1">
                <a:latin typeface="Calibri" pitchFamily="34" charset="0"/>
              </a:rPr>
              <a:t>Liberman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289497" y="6495508"/>
            <a:ext cx="2902503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r"/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[Demo: speech synthesis ]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 Shapes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F2562-1F66-344C-A747-CA1B3B42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7537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Speech Synthesis</a:t>
            </a:r>
          </a:p>
        </p:txBody>
      </p:sp>
      <p:pic>
        <p:nvPicPr>
          <p:cNvPr id="4" name="speech-synthesi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6263" y="1143000"/>
            <a:ext cx="8499475" cy="531217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374E2B-CA61-814F-A282-2537D3F44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4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6519448"/>
            <a:ext cx="219591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>
              <a:defRPr/>
            </a:pPr>
            <a:r>
              <a:rPr lang="en-US" sz="1600" dirty="0">
                <a:latin typeface="Calibri"/>
                <a:cs typeface="Calibri"/>
              </a:rPr>
              <a:t>Graphs: </a:t>
            </a:r>
            <a:r>
              <a:rPr lang="en-US" sz="1600" dirty="0" err="1">
                <a:latin typeface="Calibri"/>
                <a:cs typeface="Calibri"/>
              </a:rPr>
              <a:t>Ratree</a:t>
            </a:r>
            <a:r>
              <a:rPr lang="en-US" sz="1600" dirty="0">
                <a:latin typeface="Calibri"/>
                <a:cs typeface="Calibri"/>
              </a:rPr>
              <a:t> Wayland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152400"/>
            <a:ext cx="12192000" cy="76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eaLnBrk="0" hangingPunct="0">
              <a:defRPr/>
            </a:pPr>
            <a:r>
              <a:rPr lang="en-US" sz="4400" dirty="0">
                <a:latin typeface="Calibri"/>
                <a:cs typeface="Calibri"/>
              </a:rPr>
              <a:t>Vowel [</a:t>
            </a:r>
            <a:r>
              <a:rPr lang="en-US" sz="4400" dirty="0" err="1">
                <a:latin typeface="Calibri"/>
                <a:cs typeface="Calibri"/>
              </a:rPr>
              <a:t>i</a:t>
            </a:r>
            <a:r>
              <a:rPr lang="en-US" sz="4400" dirty="0">
                <a:latin typeface="Calibri"/>
                <a:cs typeface="Calibri"/>
              </a:rPr>
              <a:t>] sung at successively higher pitches </a:t>
            </a:r>
          </a:p>
        </p:txBody>
      </p:sp>
      <p:pic>
        <p:nvPicPr>
          <p:cNvPr id="19460" name="Picture 4" descr="src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2"/>
            <a:ext cx="268605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src-2"/>
          <p:cNvPicPr>
            <a:picLocks noChangeAspect="1" noChangeArrowheads="1"/>
          </p:cNvPicPr>
          <p:nvPr/>
        </p:nvPicPr>
        <p:blipFill>
          <a:blip r:embed="rId4" cstate="print"/>
          <a:srcRect b="-3703"/>
          <a:stretch>
            <a:fillRect/>
          </a:stretch>
        </p:blipFill>
        <p:spPr bwMode="auto">
          <a:xfrm>
            <a:off x="32766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src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src-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048000"/>
            <a:ext cx="2667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src-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30480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src-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3048001"/>
            <a:ext cx="26765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src-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8026" y="4924426"/>
            <a:ext cx="2695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9"/>
          <p:cNvSpPr txBox="1">
            <a:spLocks noChangeArrowheads="1"/>
          </p:cNvSpPr>
          <p:nvPr/>
        </p:nvSpPr>
        <p:spPr bwMode="auto">
          <a:xfrm>
            <a:off x="5410200" y="3124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A3</a:t>
            </a:r>
          </a:p>
        </p:txBody>
      </p:sp>
      <p:sp>
        <p:nvSpPr>
          <p:cNvPr id="19468" name="TextBox 20"/>
          <p:cNvSpPr txBox="1">
            <a:spLocks noChangeArrowheads="1"/>
          </p:cNvSpPr>
          <p:nvPr/>
        </p:nvSpPr>
        <p:spPr bwMode="auto">
          <a:xfrm>
            <a:off x="5410200" y="501174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A4</a:t>
            </a:r>
          </a:p>
        </p:txBody>
      </p:sp>
      <p:sp>
        <p:nvSpPr>
          <p:cNvPr id="19469" name="TextBox 21"/>
          <p:cNvSpPr txBox="1">
            <a:spLocks noChangeArrowheads="1"/>
          </p:cNvSpPr>
          <p:nvPr/>
        </p:nvSpPr>
        <p:spPr bwMode="auto">
          <a:xfrm>
            <a:off x="54102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A2</a:t>
            </a:r>
          </a:p>
        </p:txBody>
      </p:sp>
      <p:sp>
        <p:nvSpPr>
          <p:cNvPr id="19470" name="TextBox 22"/>
          <p:cNvSpPr txBox="1">
            <a:spLocks noChangeArrowheads="1"/>
          </p:cNvSpPr>
          <p:nvPr/>
        </p:nvSpPr>
        <p:spPr bwMode="auto">
          <a:xfrm>
            <a:off x="7162800" y="3124200"/>
            <a:ext cx="1676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C4 (middle C)</a:t>
            </a:r>
          </a:p>
        </p:txBody>
      </p:sp>
      <p:sp>
        <p:nvSpPr>
          <p:cNvPr id="19471" name="TextBox 23"/>
          <p:cNvSpPr txBox="1">
            <a:spLocks noChangeArrowheads="1"/>
          </p:cNvSpPr>
          <p:nvPr/>
        </p:nvSpPr>
        <p:spPr bwMode="auto">
          <a:xfrm>
            <a:off x="82296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C3</a:t>
            </a:r>
          </a:p>
        </p:txBody>
      </p:sp>
      <p:sp>
        <p:nvSpPr>
          <p:cNvPr id="19472" name="TextBox 24"/>
          <p:cNvSpPr txBox="1">
            <a:spLocks noChangeArrowheads="1"/>
          </p:cNvSpPr>
          <p:nvPr/>
        </p:nvSpPr>
        <p:spPr bwMode="auto">
          <a:xfrm>
            <a:off x="2362200" y="3124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F#3</a:t>
            </a:r>
          </a:p>
        </p:txBody>
      </p:sp>
      <p:sp>
        <p:nvSpPr>
          <p:cNvPr id="19473" name="TextBox 25"/>
          <p:cNvSpPr txBox="1">
            <a:spLocks noChangeArrowheads="1"/>
          </p:cNvSpPr>
          <p:nvPr/>
        </p:nvSpPr>
        <p:spPr bwMode="auto">
          <a:xfrm>
            <a:off x="2362200" y="1219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F#2</a:t>
            </a: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6294" y="3600450"/>
            <a:ext cx="3801804" cy="318134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03CC7-0B74-4247-BEDD-B62A7B7C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1ACCF-DD5B-4B8F-9942-6180BB154E0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3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Acoustic Feature Sequence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2776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Time slices are translated into acoustic feature vectors (~39 real numbers per slice)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These are the observations E, now we need the hidden states X</a:t>
            </a:r>
          </a:p>
        </p:txBody>
      </p:sp>
      <p:pic>
        <p:nvPicPr>
          <p:cNvPr id="20484" name="Picture 4" descr="sp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1580" y="2752725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 rot="-5488702">
            <a:off x="1726485" y="3121614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69730" y="4784726"/>
            <a:ext cx="6858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……………………………………………..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12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13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14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15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16</a:t>
            </a:r>
            <a:r>
              <a:rPr lang="en-US" dirty="0">
                <a:latin typeface="Calibri"/>
                <a:cs typeface="Calibri"/>
              </a:rPr>
              <a:t>………..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77989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79513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81037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84085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82561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>
            <a:off x="7036930" y="4114800"/>
            <a:ext cx="8382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7646530" y="4114800"/>
            <a:ext cx="5334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8332330" y="4114800"/>
            <a:ext cx="2286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8027530" y="4114800"/>
            <a:ext cx="304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7341730" y="4114800"/>
            <a:ext cx="685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49229-EF18-1F47-9AE5-99663A48E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994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State Space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HMM Specification</a:t>
            </a:r>
          </a:p>
          <a:p>
            <a:pPr lvl="1"/>
            <a:r>
              <a:rPr lang="en-US" sz="2400" dirty="0"/>
              <a:t>P(E|X) encodes which acoustic vectors are appropriate for each phoneme (each kind of sound)</a:t>
            </a:r>
          </a:p>
          <a:p>
            <a:pPr lvl="1"/>
            <a:r>
              <a:rPr lang="en-US" sz="2400" dirty="0"/>
              <a:t>P(X|X’) encodes how sounds can be strung together </a:t>
            </a:r>
          </a:p>
          <a:p>
            <a:pPr lvl="1"/>
            <a:endParaRPr lang="en-US" sz="2400" dirty="0"/>
          </a:p>
          <a:p>
            <a:r>
              <a:rPr lang="en-US" sz="2800" dirty="0"/>
              <a:t>State Space</a:t>
            </a:r>
          </a:p>
          <a:p>
            <a:pPr lvl="1"/>
            <a:r>
              <a:rPr lang="en-US" sz="2400" dirty="0"/>
              <a:t>We will have one state for each sound in each word</a:t>
            </a:r>
          </a:p>
          <a:p>
            <a:pPr lvl="1"/>
            <a:r>
              <a:rPr lang="en-US" sz="2400" dirty="0"/>
              <a:t>Mostly, states advance sound by sound</a:t>
            </a:r>
          </a:p>
          <a:p>
            <a:pPr lvl="1"/>
            <a:r>
              <a:rPr lang="en-US" sz="2400" dirty="0"/>
              <a:t>Build a little state graph for each word and chain them together to form the state space 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6F2972-04F8-7745-B22C-9205E672A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720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in a Word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2" name="Picture 4" descr="ne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7349" y="1849439"/>
            <a:ext cx="8705851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49EE5-8484-0F4A-B7B7-F3938A5C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46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Transitions with a Bigram Model</a:t>
            </a:r>
          </a:p>
        </p:txBody>
      </p:sp>
      <p:pic>
        <p:nvPicPr>
          <p:cNvPr id="23556" name="Picture 4" descr="search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1" y="1347789"/>
            <a:ext cx="5245100" cy="51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9798396" y="6519445"/>
            <a:ext cx="2362566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/>
                <a:cs typeface="Calibri"/>
              </a:rPr>
              <a:t>Figure: Huang et al, p. 618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848600" y="1651001"/>
            <a:ext cx="2895600" cy="2308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198015222 the first</a:t>
            </a:r>
          </a:p>
          <a:p>
            <a:r>
              <a:rPr lang="en-US" dirty="0">
                <a:latin typeface="Calibri"/>
                <a:cs typeface="Calibri"/>
              </a:rPr>
              <a:t>194623024 the same</a:t>
            </a:r>
          </a:p>
          <a:p>
            <a:r>
              <a:rPr lang="en-US" dirty="0">
                <a:latin typeface="Calibri"/>
                <a:cs typeface="Calibri"/>
              </a:rPr>
              <a:t>168504105 the following</a:t>
            </a:r>
          </a:p>
          <a:p>
            <a:r>
              <a:rPr lang="en-US" dirty="0">
                <a:latin typeface="Calibri"/>
                <a:cs typeface="Calibri"/>
              </a:rPr>
              <a:t>158562063 the world</a:t>
            </a:r>
          </a:p>
          <a:p>
            <a:r>
              <a:rPr lang="en-US" dirty="0">
                <a:latin typeface="Calibri"/>
                <a:cs typeface="Calibri"/>
              </a:rPr>
              <a:t>…</a:t>
            </a:r>
          </a:p>
          <a:p>
            <a:r>
              <a:rPr lang="en-US" dirty="0">
                <a:latin typeface="Calibri"/>
                <a:cs typeface="Calibri"/>
              </a:rPr>
              <a:t>14112454 the door</a:t>
            </a:r>
          </a:p>
          <a:p>
            <a:r>
              <a:rPr lang="en-US" dirty="0">
                <a:latin typeface="Calibri"/>
                <a:cs typeface="Calibri"/>
              </a:rPr>
              <a:t>-----------------------------------</a:t>
            </a:r>
          </a:p>
          <a:p>
            <a:r>
              <a:rPr lang="en-US" dirty="0">
                <a:latin typeface="Calibri"/>
                <a:cs typeface="Calibri"/>
              </a:rPr>
              <a:t>23135851162 the *</a:t>
            </a:r>
          </a:p>
        </p:txBody>
      </p:sp>
      <p:pic>
        <p:nvPicPr>
          <p:cNvPr id="8" name="Picture 7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4546600"/>
            <a:ext cx="309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 rot="-5400000">
            <a:off x="6623844" y="2571235"/>
            <a:ext cx="19050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Training Counts</a:t>
            </a:r>
          </a:p>
        </p:txBody>
      </p:sp>
      <p:pic>
        <p:nvPicPr>
          <p:cNvPr id="10" name="Picture 9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18600" y="5537200"/>
            <a:ext cx="96520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133BA-A7B7-F647-B19A-6C403725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8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Decoding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404600" cy="4729164"/>
          </a:xfrm>
        </p:spPr>
        <p:txBody>
          <a:bodyPr/>
          <a:lstStyle/>
          <a:p>
            <a:r>
              <a:rPr lang="en-US" sz="2400" dirty="0"/>
              <a:t>Finding the words given the acoustics is an HMM inference problem</a:t>
            </a:r>
          </a:p>
          <a:p>
            <a:r>
              <a:rPr lang="en-US" sz="2400" dirty="0"/>
              <a:t>Which state sequence x</a:t>
            </a:r>
            <a:r>
              <a:rPr lang="en-US" sz="2400" baseline="-25000" dirty="0"/>
              <a:t>1:T</a:t>
            </a:r>
            <a:r>
              <a:rPr lang="en-US" sz="2400" dirty="0"/>
              <a:t> is most likely given the evidence e</a:t>
            </a:r>
            <a:r>
              <a:rPr lang="en-US" sz="2400" baseline="-25000" dirty="0"/>
              <a:t>1:T</a:t>
            </a:r>
            <a:r>
              <a:rPr lang="en-US" sz="2400" dirty="0"/>
              <a:t>?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From the sequence x, we can simply read off the words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667000"/>
            <a:ext cx="4083051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705100"/>
            <a:ext cx="3436939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437" y="4191000"/>
            <a:ext cx="6107288" cy="239060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148F16-C71B-CE4B-84FF-9D6CA974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718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pic>
        <p:nvPicPr>
          <p:cNvPr id="3" name="Picture 2" descr="Screen Shot 2014-03-12 at 11.5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78" y="1219200"/>
            <a:ext cx="4090722" cy="49327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6248400"/>
            <a:ext cx="1173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I Know Why You Went to the Clinic: Risks and Realization of HTTPS Traffic Analysis</a:t>
            </a:r>
          </a:p>
          <a:p>
            <a:r>
              <a:rPr lang="en-US" dirty="0">
                <a:latin typeface="Calibri"/>
                <a:cs typeface="Calibri"/>
              </a:rPr>
              <a:t>Brad Miller, Ling Huang, A. D. Joseph, J. D. </a:t>
            </a:r>
            <a:r>
              <a:rPr lang="en-US" dirty="0" err="1">
                <a:latin typeface="Calibri"/>
                <a:cs typeface="Calibri"/>
              </a:rPr>
              <a:t>Tygar</a:t>
            </a:r>
            <a:r>
              <a:rPr lang="en-US" dirty="0">
                <a:latin typeface="Calibri"/>
                <a:cs typeface="Calibri"/>
              </a:rPr>
              <a:t> (UC Berkeley)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C7B67-3B92-884D-AFE4-B86936E66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3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830766"/>
          </a:xfrm>
        </p:spPr>
        <p:txBody>
          <a:bodyPr>
            <a:normAutofit/>
          </a:bodyPr>
          <a:lstStyle/>
          <a:p>
            <a:r>
              <a:rPr lang="en-US" dirty="0"/>
              <a:t>Setting</a:t>
            </a:r>
          </a:p>
          <a:p>
            <a:pPr lvl="1"/>
            <a:r>
              <a:rPr lang="en-US" dirty="0"/>
              <a:t>User we want to spy on use HTTPS to browse the internet</a:t>
            </a:r>
          </a:p>
          <a:p>
            <a:r>
              <a:rPr lang="en-US" dirty="0"/>
              <a:t>Measurements</a:t>
            </a:r>
          </a:p>
          <a:p>
            <a:pPr lvl="1"/>
            <a:r>
              <a:rPr lang="en-US" dirty="0"/>
              <a:t>IP address</a:t>
            </a:r>
          </a:p>
          <a:p>
            <a:pPr lvl="1"/>
            <a:r>
              <a:rPr lang="en-US" dirty="0"/>
              <a:t>Sizes of packets coming in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Infer browsing sequence of that user</a:t>
            </a:r>
          </a:p>
          <a:p>
            <a:pPr lvl="1"/>
            <a:endParaRPr lang="en-US" dirty="0"/>
          </a:p>
          <a:p>
            <a:r>
              <a:rPr lang="en-US" dirty="0"/>
              <a:t>E.g.: medical, financial, legal,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397D8-5781-344A-9434-2231B958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12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379200" cy="5105400"/>
          </a:xfrm>
        </p:spPr>
        <p:txBody>
          <a:bodyPr/>
          <a:lstStyle/>
          <a:p>
            <a:r>
              <a:rPr lang="en-US" dirty="0"/>
              <a:t>Transition model</a:t>
            </a:r>
          </a:p>
          <a:p>
            <a:pPr lvl="1"/>
            <a:r>
              <a:rPr lang="en-US" dirty="0"/>
              <a:t>Probability distribution over links on the current page + some probability to navigate to any other page on the site</a:t>
            </a:r>
          </a:p>
          <a:p>
            <a:pPr lvl="1"/>
            <a:endParaRPr lang="en-US" dirty="0"/>
          </a:p>
          <a:p>
            <a:r>
              <a:rPr lang="en-US" dirty="0"/>
              <a:t>Noisy observation model due to traffic variations</a:t>
            </a:r>
          </a:p>
          <a:p>
            <a:pPr lvl="1"/>
            <a:r>
              <a:rPr lang="en-US" dirty="0"/>
              <a:t>Caching</a:t>
            </a:r>
          </a:p>
          <a:p>
            <a:pPr lvl="1"/>
            <a:r>
              <a:rPr lang="en-US" dirty="0"/>
              <a:t>Dynamically generated content</a:t>
            </a:r>
          </a:p>
          <a:p>
            <a:pPr lvl="1"/>
            <a:r>
              <a:rPr lang="en-US" dirty="0"/>
              <a:t>User-specific content, including cookies</a:t>
            </a:r>
          </a:p>
          <a:p>
            <a:pPr marL="457165" lvl="1" indent="0">
              <a:buNone/>
            </a:pPr>
            <a:r>
              <a:rPr lang="en-US" dirty="0">
                <a:sym typeface="Wingdings"/>
              </a:rPr>
              <a:t> Probability distribution P( packet size | page 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F407C-AFD4-DC4D-B6AB-D593CC85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959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Results</a:t>
            </a:r>
          </a:p>
        </p:txBody>
      </p:sp>
      <p:pic>
        <p:nvPicPr>
          <p:cNvPr id="5" name="Picture 4" descr="Screen Shot 2014-03-13 at 11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70100"/>
            <a:ext cx="11912600" cy="3416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324600"/>
            <a:ext cx="4756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/>
                <a:cs typeface="Calibri"/>
              </a:rPr>
              <a:t>BoG</a:t>
            </a:r>
            <a:r>
              <a:rPr lang="en-US" dirty="0">
                <a:latin typeface="Calibri"/>
                <a:cs typeface="Calibri"/>
              </a:rPr>
              <a:t> = described approach, others are prior 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A496D0-27DD-A64A-8A42-BAF26192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64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 descr="session_length_effec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953" y="1371600"/>
            <a:ext cx="7837714" cy="5486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34185-AFEC-6B4D-9E92-5CC02799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13FEC-76E0-324D-931F-C128EED8744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756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8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0"/>
  <p:tag name="ORIGWIDTH" val="88"/>
  <p:tag name="PICTUREFILESIZE" val="48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1"/>
  <p:tag name="ORIGWIDTH" val="61"/>
  <p:tag name="PICTUREFILESIZE" val="405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 = P(x_1, e_1) / P(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69"/>
  <p:tag name="PICTUREFILESIZE" val="117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x_1) P(e_1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65"/>
  <p:tag name="PICTUREFILESIZE" val="81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 \propto_{X_1} P(x_1,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33"/>
  <p:tag name="PICTUREFILESIZE" val="727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 = \sum_{x_1} P(x_1, 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05"/>
  <p:tag name="PICTUREFILESIZE" val="1269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sum_{x_1} P(x_1) P(x_2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96"/>
  <p:tag name="PICTUREFILESIZE" val="127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B(X_t) = P(X_{t}|e_{1:t}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87"/>
  <p:tag name="PICTUREFILESIZE" val="142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Orange}{P(e| X)} \textcolor{OliveGreen}{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995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(X_1)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7"/>
  <p:tag name="PICTUREFILESIZE" val="1104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1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OliveGreen}{P(X_2 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2\ | \ E_1 = \textit{umb}, E_2 = \textit{umb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28"/>
  <p:tag name="PICTUREFILESIZE" val="39196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 \textcolor{OliveGreen}{P(x_t | e_{1:t-1} )} = \sum_{x_{t-1}} \textcolor{BrickRed}{P( x_{t-1} | e_{1:t-1} )} \cdot \textcolor{black}{P( x_t | x_{t-1} )}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200"/>
  <p:tag name="PICTUREFILESIZE" val="127876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\textcolor{BrickRed}{P(x_t | e_{1:t} )} \propto \textcolor{OliveGreen}{P(x_t | e_{1:t-1})} \cdot \textcolor{black}{P(e_t | x_t )} 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50"/>
  <p:tag name="PICTUREFILESIZE" val="45857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x'} = \mbox{sample}(\textcolor{BrickRed}{P(X'|x)})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2"/>
  <p:tag name="PICTUREFILESIZE" val="1829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w(x)} = \textcolor{BrickRed}{P(e| 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39"/>
  <p:tag name="PICTUREFILESIZE" val="1103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BrickRed}{P(e| X) 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851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argmax_{x_{1:t}} P(x_{1:t} | e_{1:t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182"/>
  <p:tag name="ORIGWIDTH" val="187"/>
  <p:tag name="PICTUREFILESIZE" val="1203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{t-1} \rightarrow x_{t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52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P(x_{t} | x_{t-1}) P(e_t | x_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7"/>
  <p:tag name="PICTUREFILESIZE" val="1025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P(e_t | x_t) \max_{x_{t-1}} P(x_t | x_{t-1}) \textcolor{BrickRed}{m_{t-1}[x_{t-1}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7"/>
  <p:tag name="PICTUREFILESIZE" val="2965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f_t[x_t]} = P(x_{t}, e_{1:t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5"/>
  <p:tag name="PICTUREFILESIZE" val="1359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rickRed}{m_t[x_t]} = \max_{x_{1:t-1}} P(x_{1:t-1}, x_t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4"/>
  <p:tag name="PICTUREFILESIZE" val="2553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= P(e_t | x_t) \sum_{x_{t-1}} P(x_t | x_{t-1}) \textcolor{BrickRed}{f_{t-1}[x_{t-1}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2"/>
  <p:tag name="PICTUREFILESIZE" val="3211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P}(\mbox{door} | \mbox{the}) = \frac{14112454}{23135851162}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2"/>
  <p:tag name="PICTUREFILESIZE" val="769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0006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30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x^*_{1:T} = \argmax_{x_{1:T}} P(x_{1:T} |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1530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= \argmax_{x_{1:T}} P(x_{1:T} 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9"/>
  <p:tag name="PICTUREFILESIZE" val="1278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2753</Words>
  <Application>Microsoft Macintosh PowerPoint</Application>
  <PresentationFormat>Widescreen</PresentationFormat>
  <Paragraphs>658</Paragraphs>
  <Slides>59</Slides>
  <Notes>11</Notes>
  <HiddenSlides>32</HiddenSlides>
  <MMClips>9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ＭＳ Ｐゴシック</vt:lpstr>
      <vt:lpstr>Arial</vt:lpstr>
      <vt:lpstr>Calibri</vt:lpstr>
      <vt:lpstr>Calibri Light</vt:lpstr>
      <vt:lpstr>Cambria Math</vt:lpstr>
      <vt:lpstr>Wingdings</vt:lpstr>
      <vt:lpstr>Office Theme</vt:lpstr>
      <vt:lpstr>Photo Editor Photo</vt:lpstr>
      <vt:lpstr>Videoclip</vt:lpstr>
      <vt:lpstr>CSCE-420: Artificial Intelligence  HMMs, Particle Filters, and Applications</vt:lpstr>
      <vt:lpstr>Announcements </vt:lpstr>
      <vt:lpstr>Recap: Reasoning Over Time</vt:lpstr>
      <vt:lpstr>Inference: Base Cases</vt:lpstr>
      <vt:lpstr>Passage of Time</vt:lpstr>
      <vt:lpstr>Example: Passage of Time</vt:lpstr>
      <vt:lpstr>Observation</vt:lpstr>
      <vt:lpstr>Example: Observation</vt:lpstr>
      <vt:lpstr>Probability tracking (filtering)  </vt:lpstr>
      <vt:lpstr>Particle Filtering</vt:lpstr>
      <vt:lpstr>Particle Filtering</vt:lpstr>
      <vt:lpstr>Representation: Particles</vt:lpstr>
      <vt:lpstr>Particle Filtering: Elapse Time</vt:lpstr>
      <vt:lpstr>Particle Filtering: Observe</vt:lpstr>
      <vt:lpstr>Particle Filtering: Resample</vt:lpstr>
      <vt:lpstr>Recap: Particle Filtering</vt:lpstr>
      <vt:lpstr>Video of Demo – Moderate Number of Particles</vt:lpstr>
      <vt:lpstr>Video of Demo – One Particle</vt:lpstr>
      <vt:lpstr>Video of Demo – Huge Number of Particles</vt:lpstr>
      <vt:lpstr>More Demos!</vt:lpstr>
      <vt:lpstr>Robot Localization</vt:lpstr>
      <vt:lpstr>Particle Filter Localization (Sonar)</vt:lpstr>
      <vt:lpstr>Particle Filter Localization (Laser)</vt:lpstr>
      <vt:lpstr>Robot Mapping</vt:lpstr>
      <vt:lpstr>Particle Filter SLAM – Video 1</vt:lpstr>
      <vt:lpstr>Particle Filter SLAM – Video 2</vt:lpstr>
      <vt:lpstr>Dynamic Bayes Nets</vt:lpstr>
      <vt:lpstr>Dynamic Bayes Nets (DBNs)</vt:lpstr>
      <vt:lpstr>Pacman – Sonar (P4)</vt:lpstr>
      <vt:lpstr>Video of Demo Pacman Sonar Ghost DBN Model</vt:lpstr>
      <vt:lpstr>Exact Inference in DBNs</vt:lpstr>
      <vt:lpstr>DBN Particle Filters</vt:lpstr>
      <vt:lpstr>What did we learn?</vt:lpstr>
      <vt:lpstr>Most Likely Explanation</vt:lpstr>
      <vt:lpstr>HMMs: MLE Queries</vt:lpstr>
      <vt:lpstr>State Trellis</vt:lpstr>
      <vt:lpstr>Forward / Viterbi Algorithms</vt:lpstr>
      <vt:lpstr>PowerPoint Presentation</vt:lpstr>
      <vt:lpstr>Speech Recognition</vt:lpstr>
      <vt:lpstr>Speech Recognition in Action</vt:lpstr>
      <vt:lpstr>Digitizing Speech</vt:lpstr>
      <vt:lpstr>Speech in an Hour</vt:lpstr>
      <vt:lpstr>Spectral Analysis</vt:lpstr>
      <vt:lpstr>Part of [ae] from “lab”</vt:lpstr>
      <vt:lpstr>Why These Peaks? </vt:lpstr>
      <vt:lpstr>Resonances of the Vocal Tract</vt:lpstr>
      <vt:lpstr>Spectrum Shapes</vt:lpstr>
      <vt:lpstr>Video of Demo Speech Synthesis</vt:lpstr>
      <vt:lpstr>PowerPoint Presentation</vt:lpstr>
      <vt:lpstr>Acoustic Feature Sequence</vt:lpstr>
      <vt:lpstr>Speech State Space</vt:lpstr>
      <vt:lpstr>States in a Word</vt:lpstr>
      <vt:lpstr>Transitions with a Bigram Model</vt:lpstr>
      <vt:lpstr>Decoding</vt:lpstr>
      <vt:lpstr>AI in the News</vt:lpstr>
      <vt:lpstr>Challenge</vt:lpstr>
      <vt:lpstr>HMM</vt:lpstr>
      <vt:lpstr>Results</vt:lpstr>
      <vt:lpstr>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HMMs, Particle Filters, and Applications</dc:title>
  <dc:creator>Guni Sharon</dc:creator>
  <cp:lastModifiedBy>Sharon, Guni</cp:lastModifiedBy>
  <cp:revision>14</cp:revision>
  <dcterms:created xsi:type="dcterms:W3CDTF">2020-07-06T20:00:42Z</dcterms:created>
  <dcterms:modified xsi:type="dcterms:W3CDTF">2025-04-10T18:53:11Z</dcterms:modified>
</cp:coreProperties>
</file>