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9" r:id="rId2"/>
    <p:sldId id="2031" r:id="rId3"/>
    <p:sldId id="354" r:id="rId4"/>
    <p:sldId id="357" r:id="rId5"/>
    <p:sldId id="366" r:id="rId6"/>
    <p:sldId id="355" r:id="rId7"/>
    <p:sldId id="356" r:id="rId8"/>
    <p:sldId id="360" r:id="rId9"/>
    <p:sldId id="324" r:id="rId10"/>
    <p:sldId id="300" r:id="rId11"/>
    <p:sldId id="325" r:id="rId12"/>
    <p:sldId id="370" r:id="rId13"/>
    <p:sldId id="359" r:id="rId14"/>
    <p:sldId id="361" r:id="rId15"/>
    <p:sldId id="301" r:id="rId16"/>
    <p:sldId id="303" r:id="rId17"/>
    <p:sldId id="327" r:id="rId18"/>
    <p:sldId id="367" r:id="rId19"/>
    <p:sldId id="343" r:id="rId20"/>
    <p:sldId id="365" r:id="rId21"/>
    <p:sldId id="368" r:id="rId22"/>
    <p:sldId id="364" r:id="rId23"/>
    <p:sldId id="340" r:id="rId24"/>
    <p:sldId id="341" r:id="rId25"/>
    <p:sldId id="371" r:id="rId26"/>
    <p:sldId id="342" r:id="rId27"/>
    <p:sldId id="4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747BB-0422-B947-803A-57CEA5FF3F5D}" type="datetimeFigureOut">
              <a:rPr lang="en-US" smtClean="0"/>
              <a:t>3/28/24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E7B32-1684-C54A-A5AE-C6183C5B2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22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There exists a ghostbusters demo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99ECC27-508E-4753-97C7-4AB399A8CBA1}" type="slidenum">
              <a:rPr lang="en-US" sz="1300"/>
              <a:pPr eaLnBrk="1" hangingPunct="1"/>
              <a:t>5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736157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There exists a ghostbusters demo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99ECC27-508E-4753-97C7-4AB399A8CBA1}" type="slidenum">
              <a:rPr lang="en-US" sz="1300"/>
              <a:pPr eaLnBrk="1" hangingPunct="1"/>
              <a:t>6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73222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There exists a ghostbusters demo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99ECC27-508E-4753-97C7-4AB399A8CBA1}" type="slidenum">
              <a:rPr lang="en-US" sz="1300"/>
              <a:pPr eaLnBrk="1" hangingPunct="1"/>
              <a:t>7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333902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There exists a ghostbusters demo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99ECC27-508E-4753-97C7-4AB399A8CBA1}" type="slidenum">
              <a:rPr lang="en-US" sz="1300"/>
              <a:pPr eaLnBrk="1" hangingPunct="1"/>
              <a:t>8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318109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7AE23-60AA-8A45-9910-54E708B12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E2E984-5AEE-7245-A203-EEC0846E7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9660E-A9A6-9740-A186-46E8A0148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8C2C-5647-9A47-A5E9-B58781AB4918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891C0-F79E-0642-9A71-81902FF6B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0EEB8-F2F1-5841-B41E-095380AD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0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5507-1A13-174C-A49D-B3C2C43B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DAFFB-5ABC-A842-B435-240DDA834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B1779-E727-8C42-BE12-4D2A47F3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4863-A6E5-4D4F-9AB7-68D29A12E0D5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836EF-F2CB-4148-8E9D-6B42ABF1D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CE0D0-8682-6549-A3E0-136E49C5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9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A873D-DDFF-CE4F-B79B-290D3B1DB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14E9A-7109-1E4A-A4C5-D711EC352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24182-427E-A741-9071-705AD7B1F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643A-2DFF-C347-9605-A63E7B5DD92A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90F0A-70B4-9E40-8BB8-363317C0F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56EA3-37CA-604A-83BF-5D17D43A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1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E1BD2-947C-A548-A137-8ECE2AE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D43BD-0333-0646-AD7C-C2119F815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1BA96-29EE-ED4D-9932-2D5983828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A7AD7-9406-C448-BF56-E1916DA8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9BED-4E44-AF45-AAE0-501E22DD0987}" type="datetime1">
              <a:rPr lang="en-US" smtClean="0"/>
              <a:t>3/28/24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C2529-2E5B-5644-A4AA-6E8719AF5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F460F7-0B5E-E64D-8882-260DE5BA7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3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8332B-0A2D-EA47-A401-96FA3CBD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FEC0A-C14D-3247-AC10-8DB2C6DED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1C642-C711-2245-A8D5-71C856ACD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62844B-22E4-6346-AA0E-1E4B05E87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0F8D8-9DBE-D54D-B101-D39CE5637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05227D-F6E8-3745-88D6-040E8B43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A9E2-7FCB-DE44-B34F-117C0BFDB9D7}" type="datetime1">
              <a:rPr lang="en-US" smtClean="0"/>
              <a:t>3/28/24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B9EE6-F791-5D42-944B-A0070D97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432CBE-9F1B-2943-B9DD-D3BF4E188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6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E168-D58F-2545-90BD-183D50E3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55F01C-EBE3-A94F-947D-B548A808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1A89A-7F92-9347-95A5-E1306CCB1712}" type="datetime1">
              <a:rPr lang="en-US" smtClean="0"/>
              <a:t>3/28/24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039ED-1E11-1246-85E9-CC5FA48C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7403C-0609-F448-AEDD-07436C59B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3E23D-CCE2-454D-B871-F59E3D8D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A2D3-B70B-4941-98D5-C1CB2F96B3BF}" type="datetime1">
              <a:rPr lang="en-US" smtClean="0"/>
              <a:t>3/28/24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03A97-7D31-AB42-9AC2-40342AC7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9D1B8-E1E8-FD45-8BC4-20E8B6AE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FB6B-0587-A944-9BE1-29B057F5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E8AAD-CC9B-E24A-84C9-03EC8DD0D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1A841-FD69-DD44-AB5C-4FF1A3EF0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3B672-C244-6E41-B8EE-42819574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FD32-D844-4247-8935-AA261D090DFF}" type="datetime1">
              <a:rPr lang="en-US" smtClean="0"/>
              <a:t>3/28/24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42C153-E48C-8941-A92D-AD7623A8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13FEA-6E30-554B-9A40-EA676883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0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89F5-9FFF-FB41-BDD5-E724E220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88010F-3D5B-2D4B-BCE7-863CF7BEB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D53C4-6BC6-2045-910C-F5C6D45A9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EEA21F-E59C-C541-9E58-E7ED0175C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A5A4-22BF-794F-A0F3-151B9ADB4008}" type="datetime1">
              <a:rPr lang="en-US" smtClean="0"/>
              <a:t>3/28/24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C0BD5-8067-6E47-A3F6-203C8ECD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65397-54F0-8B41-95E8-F2C47D73E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7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018F-57E2-0847-8A0D-0465BE1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4DFAC2-A7B5-E14F-889A-6F9151818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B47C0-76D8-0E49-B63C-DB89EC61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0D74D-62BD-994E-B536-8AA9F58FAAEB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DDD78-7245-744B-BC38-2EFC7B8D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99F3E-DD37-1144-A67A-AAEA9929F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98C23-1E7F-FF40-BD3B-00B08915A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1E8DBA-2934-E74D-A35E-032BFE564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9F8E-85E3-384C-9AE0-AF7DBE07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C8DA-41B9-5946-9431-9A2C60D4DEED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5F2CF-7FA1-864D-BF92-BDF7241D4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9C678-DA5E-6346-94DB-B5C54B5A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0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69B95-91B8-294D-8274-C87811884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11CF4-2AA5-EF4E-8C52-81C520C4A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013A9-265E-D84F-930F-D5252454F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47D23-97F7-B141-A561-CAED1600A94E}" type="datetime1">
              <a:rPr lang="en-US" smtClean="0"/>
              <a:t>3/28/24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8FB49-A77F-9345-9339-AC256609B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6F69E-7E27-F54A-B90A-9ADA02E06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00F80-D634-F344-970A-7ACEAF4C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3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5" Type="http://schemas.openxmlformats.org/officeDocument/2006/relationships/tags" Target="../tags/tag5.xml"/><Relationship Id="rId10" Type="http://schemas.openxmlformats.org/officeDocument/2006/relationships/image" Target="../media/image10.png"/><Relationship Id="rId4" Type="http://schemas.openxmlformats.org/officeDocument/2006/relationships/tags" Target="../tags/tag4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8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4.png"/><Relationship Id="rId5" Type="http://schemas.openxmlformats.org/officeDocument/2006/relationships/tags" Target="../tags/tag10.xml"/><Relationship Id="rId10" Type="http://schemas.openxmlformats.org/officeDocument/2006/relationships/image" Target="../media/image23.png"/><Relationship Id="rId4" Type="http://schemas.openxmlformats.org/officeDocument/2006/relationships/tags" Target="../tags/tag9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3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31.png"/><Relationship Id="rId5" Type="http://schemas.openxmlformats.org/officeDocument/2006/relationships/tags" Target="../tags/tag15.xml"/><Relationship Id="rId10" Type="http://schemas.openxmlformats.org/officeDocument/2006/relationships/image" Target="../media/image30.png"/><Relationship Id="rId4" Type="http://schemas.openxmlformats.org/officeDocument/2006/relationships/tags" Target="../tags/tag14.xml"/><Relationship Id="rId9" Type="http://schemas.openxmlformats.org/officeDocument/2006/relationships/image" Target="../media/image25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19.xml"/><Relationship Id="rId7" Type="http://schemas.openxmlformats.org/officeDocument/2006/relationships/image" Target="../media/image3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23.xml"/><Relationship Id="rId7" Type="http://schemas.openxmlformats.org/officeDocument/2006/relationships/image" Target="../media/image40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51155"/>
            <a:ext cx="10363200" cy="1470025"/>
          </a:xfrm>
        </p:spPr>
        <p:txBody>
          <a:bodyPr>
            <a:noAutofit/>
          </a:bodyPr>
          <a:lstStyle/>
          <a:p>
            <a:r>
              <a:rPr lang="en-US" sz="6000" dirty="0"/>
              <a:t>CSCE-420: Artificial Intelligence </a:t>
            </a:r>
            <a:br>
              <a:rPr lang="en-US" sz="6000" dirty="0"/>
            </a:br>
            <a:r>
              <a:rPr lang="en-US" sz="3600" dirty="0"/>
              <a:t>Decision Networks and Value of Information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2068" y="5903843"/>
            <a:ext cx="8534400" cy="954157"/>
          </a:xfrm>
        </p:spPr>
        <p:txBody>
          <a:bodyPr>
            <a:normAutofit/>
          </a:bodyPr>
          <a:lstStyle/>
          <a:p>
            <a:r>
              <a:rPr lang="en-US" dirty="0"/>
              <a:t>Instructor: </a:t>
            </a:r>
            <a:r>
              <a:rPr lang="en-US" dirty="0" err="1"/>
              <a:t>Guni</a:t>
            </a:r>
            <a:r>
              <a:rPr lang="en-US" dirty="0"/>
              <a:t> Sharon</a:t>
            </a:r>
          </a:p>
          <a:p>
            <a:r>
              <a:rPr lang="en-US" sz="1800" dirty="0"/>
              <a:t>Based on slides by: </a:t>
            </a:r>
            <a:r>
              <a:rPr lang="nl" sz="1800" dirty="0"/>
              <a:t>Pieter Abbeel, Dan Klein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42AFF-2CC3-BF49-9D35-4FE47CDCA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40" y="2329179"/>
            <a:ext cx="5208319" cy="34666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DD9C5-85F8-3F4B-BFAB-2465AD88C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50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4FD0-70BA-8247-A836-06A92526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8552-6F35-3A45-A5D5-3856BC79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Assignment 3: Reinforcement learning, due </a:t>
            </a:r>
            <a:r>
              <a:rPr lang="en-US" dirty="0">
                <a:solidFill>
                  <a:srgbClr val="FF0000"/>
                </a:solidFill>
              </a:rPr>
              <a:t>Monday, March-25, </a:t>
            </a:r>
            <a:r>
              <a:rPr lang="en-US" dirty="0" err="1">
                <a:solidFill>
                  <a:srgbClr val="FF0000"/>
                </a:solidFill>
              </a:rPr>
              <a:t>EoD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Quiz 8 – Probabilities, due </a:t>
            </a:r>
            <a:r>
              <a:rPr lang="en-US" dirty="0">
                <a:solidFill>
                  <a:srgbClr val="FF0000"/>
                </a:solidFill>
              </a:rPr>
              <a:t>Wednesday, March 27, </a:t>
            </a:r>
            <a:r>
              <a:rPr lang="en-US" dirty="0" err="1">
                <a:solidFill>
                  <a:srgbClr val="FF0000"/>
                </a:solidFill>
              </a:rPr>
              <a:t>EoD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Quiz 9 - Decision networks, due Wednesday Apr 3, 2024 at 11:59 PM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9559B-2B94-8C42-BB45-5A426370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D0F5-C3F2-0F48-AD2A-765B5543C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39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Networks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295400"/>
            <a:ext cx="7085861" cy="524772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668D76-D90F-6549-8207-B4B6BFFA5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2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Unused art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895600"/>
            <a:ext cx="8485668" cy="206671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043C65-1D2D-3741-BF06-2F474DA4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0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66377"/>
            <a:ext cx="12192000" cy="1143000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Decision Networks</a:t>
            </a:r>
          </a:p>
        </p:txBody>
      </p:sp>
      <p:cxnSp>
        <p:nvCxnSpPr>
          <p:cNvPr id="17411" name="AutoShape 4"/>
          <p:cNvCxnSpPr>
            <a:cxnSpLocks noChangeShapeType="1"/>
            <a:stCxn id="17412" idx="4"/>
            <a:endCxn id="17413" idx="0"/>
          </p:cNvCxnSpPr>
          <p:nvPr/>
        </p:nvCxnSpPr>
        <p:spPr bwMode="auto">
          <a:xfrm>
            <a:off x="5335588" y="4170363"/>
            <a:ext cx="0" cy="1149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2" name="Oval 5"/>
          <p:cNvSpPr>
            <a:spLocks noChangeArrowheads="1"/>
          </p:cNvSpPr>
          <p:nvPr/>
        </p:nvSpPr>
        <p:spPr bwMode="auto">
          <a:xfrm>
            <a:off x="4724400" y="35814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Weather</a:t>
            </a:r>
          </a:p>
        </p:txBody>
      </p:sp>
      <p:sp>
        <p:nvSpPr>
          <p:cNvPr id="17413" name="Oval 6"/>
          <p:cNvSpPr>
            <a:spLocks noChangeArrowheads="1"/>
          </p:cNvSpPr>
          <p:nvPr/>
        </p:nvSpPr>
        <p:spPr bwMode="auto">
          <a:xfrm>
            <a:off x="4724400" y="53340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>
                <a:latin typeface="Calibri" pitchFamily="34" charset="0"/>
                <a:cs typeface="Calibri" pitchFamily="34" charset="0"/>
              </a:rPr>
              <a:t>Forecast</a:t>
            </a: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4800600" y="2098675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Umbrella</a:t>
            </a:r>
          </a:p>
        </p:txBody>
      </p:sp>
      <p:grpSp>
        <p:nvGrpSpPr>
          <p:cNvPr id="17415" name="Group 8"/>
          <p:cNvGrpSpPr>
            <a:grpSpLocks/>
          </p:cNvGrpSpPr>
          <p:nvPr/>
        </p:nvGrpSpPr>
        <p:grpSpPr bwMode="auto">
          <a:xfrm>
            <a:off x="7010400" y="2860675"/>
            <a:ext cx="838200" cy="533400"/>
            <a:chOff x="4368" y="1728"/>
            <a:chExt cx="528" cy="336"/>
          </a:xfrm>
        </p:grpSpPr>
        <p:sp>
          <p:nvSpPr>
            <p:cNvPr id="17422" name="Freeform 9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423" name="Text Box 10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 pitchFamily="34" charset="0"/>
                  <a:cs typeface="Calibri" pitchFamily="34" charset="0"/>
                </a:rPr>
                <a:t>U</a:t>
              </a:r>
            </a:p>
          </p:txBody>
        </p:sp>
      </p:grpSp>
      <p:cxnSp>
        <p:nvCxnSpPr>
          <p:cNvPr id="17416" name="AutoShape 11"/>
          <p:cNvCxnSpPr>
            <a:cxnSpLocks noChangeShapeType="1"/>
            <a:stCxn id="17414" idx="3"/>
            <a:endCxn id="17422" idx="1"/>
          </p:cNvCxnSpPr>
          <p:nvPr/>
        </p:nvCxnSpPr>
        <p:spPr bwMode="auto">
          <a:xfrm>
            <a:off x="5957888" y="2365375"/>
            <a:ext cx="1038225" cy="762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AutoShape 12"/>
          <p:cNvCxnSpPr>
            <a:cxnSpLocks noChangeShapeType="1"/>
            <a:stCxn id="17412" idx="6"/>
            <a:endCxn id="17422" idx="1"/>
          </p:cNvCxnSpPr>
          <p:nvPr/>
        </p:nvCxnSpPr>
        <p:spPr bwMode="auto">
          <a:xfrm flipV="1">
            <a:off x="5961063" y="3127375"/>
            <a:ext cx="1035050" cy="7413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00200"/>
            <a:ext cx="2071456" cy="1219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87" y="3505200"/>
            <a:ext cx="1923112" cy="1083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098676"/>
            <a:ext cx="2057400" cy="11497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752600"/>
            <a:ext cx="4717564" cy="31927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ED1A62-1697-DA47-8828-C01E2C6A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5</a:t>
            </a:fld>
            <a:endParaRPr lang="en-US"/>
          </a:p>
        </p:txBody>
      </p:sp>
      <p:sp>
        <p:nvSpPr>
          <p:cNvPr id="6" name="Explosion 1 5">
            <a:extLst>
              <a:ext uri="{FF2B5EF4-FFF2-40B4-BE49-F238E27FC236}">
                <a16:creationId xmlns:a16="http://schemas.microsoft.com/office/drawing/2014/main" id="{52734C4C-83CD-7BC6-46BE-5AE114892B9C}"/>
              </a:ext>
            </a:extLst>
          </p:cNvPr>
          <p:cNvSpPr/>
          <p:nvPr/>
        </p:nvSpPr>
        <p:spPr>
          <a:xfrm>
            <a:off x="5006182" y="1011237"/>
            <a:ext cx="1903412" cy="1177925"/>
          </a:xfrm>
          <a:prstGeom prst="irregularSeal1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 nodes</a:t>
            </a:r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7517EFB2-C0AA-F67B-C2CB-29F08D6FCE86}"/>
              </a:ext>
            </a:extLst>
          </p:cNvPr>
          <p:cNvSpPr/>
          <p:nvPr/>
        </p:nvSpPr>
        <p:spPr>
          <a:xfrm>
            <a:off x="6287294" y="3263452"/>
            <a:ext cx="1903412" cy="1177925"/>
          </a:xfrm>
          <a:prstGeom prst="irregularSeal1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Utility nodes</a:t>
            </a:r>
          </a:p>
        </p:txBody>
      </p:sp>
      <p:sp>
        <p:nvSpPr>
          <p:cNvPr id="8" name="Horizontal Scroll 7">
            <a:extLst>
              <a:ext uri="{FF2B5EF4-FFF2-40B4-BE49-F238E27FC236}">
                <a16:creationId xmlns:a16="http://schemas.microsoft.com/office/drawing/2014/main" id="{1BCD6727-546E-451D-82FE-D5DEF24DC40B}"/>
              </a:ext>
            </a:extLst>
          </p:cNvPr>
          <p:cNvSpPr/>
          <p:nvPr/>
        </p:nvSpPr>
        <p:spPr>
          <a:xfrm>
            <a:off x="4724400" y="4183373"/>
            <a:ext cx="1341782" cy="10332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BN Random </a:t>
            </a:r>
            <a:r>
              <a:rPr lang="en-US" dirty="0"/>
              <a:t>vars</a:t>
            </a:r>
          </a:p>
        </p:txBody>
      </p:sp>
    </p:spTree>
    <p:extLst>
      <p:ext uri="{BB962C8B-B14F-4D97-AF65-F5344CB8AC3E}">
        <p14:creationId xmlns:p14="http://schemas.microsoft.com/office/powerpoint/2010/main" val="2559254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430925" y="106363"/>
            <a:ext cx="12192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Decision Networks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799" y="1371600"/>
            <a:ext cx="10734261" cy="47545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MEU: choose the action which maximizes the expected utility given the evidence</a:t>
            </a:r>
          </a:p>
        </p:txBody>
      </p:sp>
      <p:cxnSp>
        <p:nvCxnSpPr>
          <p:cNvPr id="17411" name="AutoShape 4"/>
          <p:cNvCxnSpPr>
            <a:cxnSpLocks noChangeShapeType="1"/>
            <a:stCxn id="17412" idx="4"/>
            <a:endCxn id="17413" idx="0"/>
          </p:cNvCxnSpPr>
          <p:nvPr/>
        </p:nvCxnSpPr>
        <p:spPr bwMode="auto">
          <a:xfrm>
            <a:off x="8383588" y="4357688"/>
            <a:ext cx="0" cy="1149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2" name="Oval 5"/>
          <p:cNvSpPr>
            <a:spLocks noChangeArrowheads="1"/>
          </p:cNvSpPr>
          <p:nvPr/>
        </p:nvSpPr>
        <p:spPr bwMode="auto">
          <a:xfrm>
            <a:off x="7772400" y="37687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Weather</a:t>
            </a:r>
          </a:p>
        </p:txBody>
      </p:sp>
      <p:sp>
        <p:nvSpPr>
          <p:cNvPr id="17413" name="Oval 6"/>
          <p:cNvSpPr>
            <a:spLocks noChangeArrowheads="1"/>
          </p:cNvSpPr>
          <p:nvPr/>
        </p:nvSpPr>
        <p:spPr bwMode="auto">
          <a:xfrm>
            <a:off x="7772400" y="5521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>
                <a:latin typeface="Calibri"/>
                <a:cs typeface="Calibri"/>
              </a:rPr>
              <a:t>Forecast</a:t>
            </a: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7848600" y="2286000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Umbrella</a:t>
            </a:r>
          </a:p>
        </p:txBody>
      </p:sp>
      <p:grpSp>
        <p:nvGrpSpPr>
          <p:cNvPr id="17415" name="Group 8"/>
          <p:cNvGrpSpPr>
            <a:grpSpLocks/>
          </p:cNvGrpSpPr>
          <p:nvPr/>
        </p:nvGrpSpPr>
        <p:grpSpPr bwMode="auto">
          <a:xfrm>
            <a:off x="10058400" y="3048000"/>
            <a:ext cx="838200" cy="533400"/>
            <a:chOff x="4368" y="1728"/>
            <a:chExt cx="528" cy="336"/>
          </a:xfrm>
        </p:grpSpPr>
        <p:sp>
          <p:nvSpPr>
            <p:cNvPr id="17422" name="Freeform 9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7423" name="Text Box 10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cxnSp>
        <p:nvCxnSpPr>
          <p:cNvPr id="17416" name="AutoShape 11"/>
          <p:cNvCxnSpPr>
            <a:cxnSpLocks noChangeShapeType="1"/>
            <a:stCxn id="17414" idx="3"/>
            <a:endCxn id="17422" idx="1"/>
          </p:cNvCxnSpPr>
          <p:nvPr/>
        </p:nvCxnSpPr>
        <p:spPr bwMode="auto">
          <a:xfrm>
            <a:off x="9005888" y="2552700"/>
            <a:ext cx="1038225" cy="762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AutoShape 12"/>
          <p:cNvCxnSpPr>
            <a:cxnSpLocks noChangeShapeType="1"/>
            <a:stCxn id="17412" idx="6"/>
            <a:endCxn id="17422" idx="1"/>
          </p:cNvCxnSpPr>
          <p:nvPr/>
        </p:nvCxnSpPr>
        <p:spPr bwMode="auto">
          <a:xfrm flipV="1">
            <a:off x="9009063" y="3314700"/>
            <a:ext cx="1035050" cy="7413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5665129" y="4167879"/>
            <a:ext cx="609600" cy="304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681694" y="4874816"/>
            <a:ext cx="53340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Freeform 9"/>
          <p:cNvSpPr>
            <a:spLocks/>
          </p:cNvSpPr>
          <p:nvPr/>
        </p:nvSpPr>
        <p:spPr bwMode="auto">
          <a:xfrm>
            <a:off x="5665129" y="5523913"/>
            <a:ext cx="609600" cy="304800"/>
          </a:xfrm>
          <a:custGeom>
            <a:avLst/>
            <a:gdLst>
              <a:gd name="T0" fmla="*/ 21821033 w 783"/>
              <a:gd name="T1" fmla="*/ 0 h 288"/>
              <a:gd name="T2" fmla="*/ 0 w 783"/>
              <a:gd name="T3" fmla="*/ 407704925 h 288"/>
              <a:gd name="T4" fmla="*/ 21821033 w 783"/>
              <a:gd name="T5" fmla="*/ 813170417 h 288"/>
              <a:gd name="T6" fmla="*/ 44853480 w 783"/>
              <a:gd name="T7" fmla="*/ 398745075 h 288"/>
              <a:gd name="T8" fmla="*/ 21821033 w 783"/>
              <a:gd name="T9" fmla="*/ 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83"/>
              <a:gd name="T16" fmla="*/ 0 h 288"/>
              <a:gd name="T17" fmla="*/ 783 w 783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83" h="288">
                <a:moveTo>
                  <a:pt x="384" y="0"/>
                </a:moveTo>
                <a:lnTo>
                  <a:pt x="0" y="144"/>
                </a:lnTo>
                <a:lnTo>
                  <a:pt x="384" y="288"/>
                </a:lnTo>
                <a:lnTo>
                  <a:pt x="783" y="141"/>
                </a:lnTo>
                <a:lnTo>
                  <a:pt x="384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85799" y="1905000"/>
            <a:ext cx="4938713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Can directly operationalize this with decision networks</a:t>
            </a:r>
            <a:endParaRPr lang="en-US" sz="5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Bayes nets with nodes for utility and actions</a:t>
            </a:r>
            <a:endParaRPr lang="en-US" sz="5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Lets us calculate the expected utility for each action</a:t>
            </a: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New node types:</a:t>
            </a:r>
            <a:endParaRPr lang="en-US" sz="5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5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Chance nodes (just like BNs – random variables)</a:t>
            </a:r>
          </a:p>
          <a:p>
            <a:pPr lvl="1">
              <a:lnSpc>
                <a:spcPct val="80000"/>
              </a:lnSpc>
            </a:pPr>
            <a:endParaRPr lang="en-US" sz="5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Actions (rectangles, cannot have parents, act as observed evidence)</a:t>
            </a:r>
          </a:p>
          <a:p>
            <a:pPr lvl="1">
              <a:lnSpc>
                <a:spcPct val="80000"/>
              </a:lnSpc>
            </a:pPr>
            <a:endParaRPr lang="en-US" sz="5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Utility node (diamond, usually depends on action and chance nodes)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DA477E-1095-5741-83F2-15A8C696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9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3" grpId="0" animBg="1"/>
      <p:bldP spid="17414" grpId="0" animBg="1"/>
      <p:bldP spid="14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Decision Networks</a:t>
            </a:r>
          </a:p>
        </p:txBody>
      </p:sp>
      <p:cxnSp>
        <p:nvCxnSpPr>
          <p:cNvPr id="17411" name="AutoShape 4"/>
          <p:cNvCxnSpPr>
            <a:cxnSpLocks noChangeShapeType="1"/>
            <a:stCxn id="17412" idx="4"/>
            <a:endCxn id="17413" idx="0"/>
          </p:cNvCxnSpPr>
          <p:nvPr/>
        </p:nvCxnSpPr>
        <p:spPr bwMode="auto">
          <a:xfrm>
            <a:off x="7850188" y="4205288"/>
            <a:ext cx="0" cy="1149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2" name="Oval 5"/>
          <p:cNvSpPr>
            <a:spLocks noChangeArrowheads="1"/>
          </p:cNvSpPr>
          <p:nvPr/>
        </p:nvSpPr>
        <p:spPr bwMode="auto">
          <a:xfrm>
            <a:off x="7239000" y="3616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Weather</a:t>
            </a:r>
          </a:p>
        </p:txBody>
      </p:sp>
      <p:sp>
        <p:nvSpPr>
          <p:cNvPr id="17413" name="Oval 6"/>
          <p:cNvSpPr>
            <a:spLocks noChangeArrowheads="1"/>
          </p:cNvSpPr>
          <p:nvPr/>
        </p:nvSpPr>
        <p:spPr bwMode="auto">
          <a:xfrm>
            <a:off x="7239000" y="53689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>
                <a:latin typeface="Calibri"/>
                <a:cs typeface="Calibri"/>
              </a:rPr>
              <a:t>Forecast</a:t>
            </a: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7315200" y="2133600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Umbrella</a:t>
            </a:r>
          </a:p>
        </p:txBody>
      </p:sp>
      <p:grpSp>
        <p:nvGrpSpPr>
          <p:cNvPr id="17415" name="Group 8"/>
          <p:cNvGrpSpPr>
            <a:grpSpLocks/>
          </p:cNvGrpSpPr>
          <p:nvPr/>
        </p:nvGrpSpPr>
        <p:grpSpPr bwMode="auto">
          <a:xfrm>
            <a:off x="9525000" y="2895600"/>
            <a:ext cx="838200" cy="533400"/>
            <a:chOff x="4368" y="1728"/>
            <a:chExt cx="528" cy="336"/>
          </a:xfrm>
        </p:grpSpPr>
        <p:sp>
          <p:nvSpPr>
            <p:cNvPr id="17422" name="Freeform 9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7423" name="Text Box 10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cxnSp>
        <p:nvCxnSpPr>
          <p:cNvPr id="17416" name="AutoShape 11"/>
          <p:cNvCxnSpPr>
            <a:cxnSpLocks noChangeShapeType="1"/>
            <a:stCxn id="17414" idx="3"/>
            <a:endCxn id="17422" idx="1"/>
          </p:cNvCxnSpPr>
          <p:nvPr/>
        </p:nvCxnSpPr>
        <p:spPr bwMode="auto">
          <a:xfrm>
            <a:off x="8472488" y="2400300"/>
            <a:ext cx="1038225" cy="762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AutoShape 12"/>
          <p:cNvCxnSpPr>
            <a:cxnSpLocks noChangeShapeType="1"/>
            <a:stCxn id="17412" idx="6"/>
            <a:endCxn id="17422" idx="1"/>
          </p:cNvCxnSpPr>
          <p:nvPr/>
        </p:nvCxnSpPr>
        <p:spPr bwMode="auto">
          <a:xfrm flipV="1">
            <a:off x="8475663" y="3162300"/>
            <a:ext cx="1035050" cy="7413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1066799" y="1537251"/>
            <a:ext cx="5029193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Action selection</a:t>
            </a: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Instantiate all evidence</a:t>
            </a:r>
            <a:endParaRPr lang="en-US" sz="1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Set action node(s) each possible way</a:t>
            </a:r>
            <a:endParaRPr lang="en-US" sz="1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Calculate posterior for all parents of utility node, given the evidence</a:t>
            </a:r>
            <a:endParaRPr lang="en-US" sz="1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Calculate expected utility for each action</a:t>
            </a:r>
            <a:endParaRPr lang="en-US" sz="1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Choose maximizing action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ECAAEB-7040-0540-A0F8-9D1A6E7F2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00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Decision Networks</a:t>
            </a:r>
          </a:p>
        </p:txBody>
      </p:sp>
      <p:sp>
        <p:nvSpPr>
          <p:cNvPr id="17412" name="Oval 5"/>
          <p:cNvSpPr>
            <a:spLocks noChangeArrowheads="1"/>
          </p:cNvSpPr>
          <p:nvPr/>
        </p:nvSpPr>
        <p:spPr bwMode="auto">
          <a:xfrm>
            <a:off x="5433392" y="3616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Weather</a:t>
            </a: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5509592" y="2133600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Umbrella</a:t>
            </a:r>
          </a:p>
        </p:txBody>
      </p:sp>
      <p:grpSp>
        <p:nvGrpSpPr>
          <p:cNvPr id="17415" name="Group 8"/>
          <p:cNvGrpSpPr>
            <a:grpSpLocks/>
          </p:cNvGrpSpPr>
          <p:nvPr/>
        </p:nvGrpSpPr>
        <p:grpSpPr bwMode="auto">
          <a:xfrm>
            <a:off x="7719392" y="2895600"/>
            <a:ext cx="838200" cy="533400"/>
            <a:chOff x="4368" y="1728"/>
            <a:chExt cx="528" cy="336"/>
          </a:xfrm>
        </p:grpSpPr>
        <p:sp>
          <p:nvSpPr>
            <p:cNvPr id="17422" name="Freeform 9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7423" name="Text Box 10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cxnSp>
        <p:nvCxnSpPr>
          <p:cNvPr id="17416" name="AutoShape 11"/>
          <p:cNvCxnSpPr>
            <a:cxnSpLocks noChangeShapeType="1"/>
            <a:stCxn id="17414" idx="3"/>
            <a:endCxn id="17422" idx="1"/>
          </p:cNvCxnSpPr>
          <p:nvPr/>
        </p:nvCxnSpPr>
        <p:spPr bwMode="auto">
          <a:xfrm>
            <a:off x="6666880" y="2400300"/>
            <a:ext cx="1038225" cy="762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AutoShape 12"/>
          <p:cNvCxnSpPr>
            <a:cxnSpLocks noChangeShapeType="1"/>
            <a:stCxn id="17412" idx="6"/>
            <a:endCxn id="17422" idx="1"/>
          </p:cNvCxnSpPr>
          <p:nvPr/>
        </p:nvCxnSpPr>
        <p:spPr bwMode="auto">
          <a:xfrm flipV="1">
            <a:off x="6670055" y="3162300"/>
            <a:ext cx="1035050" cy="7413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7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925131"/>
              </p:ext>
            </p:extLst>
          </p:nvPr>
        </p:nvGraphicFramePr>
        <p:xfrm>
          <a:off x="6210734" y="4593707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P(W)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 Box 52"/>
          <p:cNvSpPr txBox="1">
            <a:spLocks noChangeArrowheads="1"/>
          </p:cNvSpPr>
          <p:nvPr/>
        </p:nvSpPr>
        <p:spPr bwMode="auto">
          <a:xfrm>
            <a:off x="606287" y="1536596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Umbrella = leave</a:t>
            </a:r>
          </a:p>
        </p:txBody>
      </p:sp>
      <p:sp>
        <p:nvSpPr>
          <p:cNvPr id="20" name="Text Box 53"/>
          <p:cNvSpPr txBox="1">
            <a:spLocks noChangeArrowheads="1"/>
          </p:cNvSpPr>
          <p:nvPr/>
        </p:nvSpPr>
        <p:spPr bwMode="auto">
          <a:xfrm>
            <a:off x="457200" y="3338513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Umbrella = take</a:t>
            </a:r>
          </a:p>
        </p:txBody>
      </p:sp>
      <p:pic>
        <p:nvPicPr>
          <p:cNvPr id="21" name="Picture 68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981200"/>
            <a:ext cx="36576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784600"/>
            <a:ext cx="35052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1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2667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62"/>
          <p:cNvSpPr txBox="1">
            <a:spLocks noChangeArrowheads="1"/>
          </p:cNvSpPr>
          <p:nvPr/>
        </p:nvSpPr>
        <p:spPr bwMode="auto">
          <a:xfrm>
            <a:off x="457200" y="5500688"/>
            <a:ext cx="274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Optimal decision = leave</a:t>
            </a:r>
          </a:p>
        </p:txBody>
      </p:sp>
      <p:pic>
        <p:nvPicPr>
          <p:cNvPr id="25" name="Picture 64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269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0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957888"/>
            <a:ext cx="3073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463" y="1320697"/>
            <a:ext cx="3591652" cy="2430773"/>
          </a:xfrm>
          <a:prstGeom prst="rect">
            <a:avLst/>
          </a:prstGeom>
        </p:spPr>
      </p:pic>
      <p:graphicFrame>
        <p:nvGraphicFramePr>
          <p:cNvPr id="27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087892"/>
              </p:ext>
            </p:extLst>
          </p:nvPr>
        </p:nvGraphicFramePr>
        <p:xfrm>
          <a:off x="8849089" y="4197626"/>
          <a:ext cx="3200400" cy="19812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U(A,W)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FBFE08-2A5B-6744-85F0-5B0EE0C0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4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Decisions as Outcome Trees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94652" y="5925609"/>
            <a:ext cx="8229600" cy="639762"/>
          </a:xfrm>
        </p:spPr>
        <p:txBody>
          <a:bodyPr>
            <a:noAutofit/>
          </a:bodyPr>
          <a:lstStyle/>
          <a:p>
            <a:r>
              <a:rPr lang="en-US" sz="2400" dirty="0">
                <a:ea typeface="ＭＳ Ｐゴシック" pitchFamily="34" charset="-128"/>
              </a:rPr>
              <a:t>Almost exactly like </a:t>
            </a:r>
            <a:r>
              <a:rPr lang="en-US" sz="2400" dirty="0" err="1">
                <a:ea typeface="ＭＳ Ｐゴシック" pitchFamily="34" charset="-128"/>
              </a:rPr>
              <a:t>expectimax</a:t>
            </a:r>
            <a:r>
              <a:rPr lang="en-US" sz="2400" dirty="0">
                <a:ea typeface="ＭＳ Ｐゴシック" pitchFamily="34" charset="-128"/>
              </a:rPr>
              <a:t> / MDPs</a:t>
            </a:r>
          </a:p>
          <a:p>
            <a:r>
              <a:rPr lang="en-US" sz="2400" dirty="0">
                <a:ea typeface="ＭＳ Ｐゴシック" pitchFamily="34" charset="-128"/>
              </a:rPr>
              <a:t>What’</a:t>
            </a:r>
            <a:r>
              <a:rPr lang="en-US" altLang="ja-JP" sz="2400" dirty="0">
                <a:ea typeface="ＭＳ Ｐゴシック" pitchFamily="34" charset="-128"/>
              </a:rPr>
              <a:t>s changed?</a:t>
            </a:r>
            <a:endParaRPr lang="en-US" sz="2400" dirty="0">
              <a:ea typeface="ＭＳ Ｐゴシック" pitchFamily="34" charset="-128"/>
            </a:endParaRPr>
          </a:p>
        </p:txBody>
      </p:sp>
      <p:grpSp>
        <p:nvGrpSpPr>
          <p:cNvPr id="21508" name="Group 44"/>
          <p:cNvGrpSpPr>
            <a:grpSpLocks/>
          </p:cNvGrpSpPr>
          <p:nvPr/>
        </p:nvGrpSpPr>
        <p:grpSpPr bwMode="auto">
          <a:xfrm>
            <a:off x="3581400" y="1600199"/>
            <a:ext cx="8534400" cy="3124200"/>
            <a:chOff x="228600" y="1676400"/>
            <a:chExt cx="8534400" cy="3124200"/>
          </a:xfrm>
        </p:grpSpPr>
        <p:grpSp>
          <p:nvGrpSpPr>
            <p:cNvPr id="21509" name="Group 5"/>
            <p:cNvGrpSpPr>
              <a:grpSpLocks/>
            </p:cNvGrpSpPr>
            <p:nvPr/>
          </p:nvGrpSpPr>
          <p:grpSpPr bwMode="auto">
            <a:xfrm>
              <a:off x="228600" y="4267200"/>
              <a:ext cx="1828800" cy="533400"/>
              <a:chOff x="4368" y="1728"/>
              <a:chExt cx="528" cy="336"/>
            </a:xfrm>
          </p:grpSpPr>
          <p:sp>
            <p:nvSpPr>
              <p:cNvPr id="21534" name="Freeform 6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535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U(t,s)</a:t>
                </a:r>
              </a:p>
            </p:txBody>
          </p:sp>
        </p:grpSp>
        <p:sp>
          <p:nvSpPr>
            <p:cNvPr id="21510" name="Oval 3"/>
            <p:cNvSpPr>
              <a:spLocks noChangeArrowheads="1"/>
            </p:cNvSpPr>
            <p:nvPr/>
          </p:nvSpPr>
          <p:spPr bwMode="auto">
            <a:xfrm>
              <a:off x="1447800" y="2895600"/>
              <a:ext cx="1371600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  <a:cs typeface="Calibri" pitchFamily="34" charset="0"/>
                </a:rPr>
                <a:t>Weather | {}</a:t>
              </a:r>
            </a:p>
          </p:txBody>
        </p:sp>
        <p:sp>
          <p:nvSpPr>
            <p:cNvPr id="21511" name="Oval 3"/>
            <p:cNvSpPr>
              <a:spLocks noChangeArrowheads="1"/>
            </p:cNvSpPr>
            <p:nvPr/>
          </p:nvSpPr>
          <p:spPr bwMode="auto">
            <a:xfrm>
              <a:off x="6172200" y="2895600"/>
              <a:ext cx="1371599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Weather | {}</a:t>
              </a:r>
            </a:p>
          </p:txBody>
        </p:sp>
        <p:cxnSp>
          <p:nvCxnSpPr>
            <p:cNvPr id="12" name="Straight Arrow Connector 11"/>
            <p:cNvCxnSpPr>
              <a:stCxn id="18" idx="3"/>
              <a:endCxn id="21510" idx="0"/>
            </p:cNvCxnSpPr>
            <p:nvPr/>
          </p:nvCxnSpPr>
          <p:spPr>
            <a:xfrm rot="5400000">
              <a:off x="2914650" y="1352550"/>
              <a:ext cx="762000" cy="23241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8" idx="3"/>
              <a:endCxn id="21511" idx="0"/>
            </p:cNvCxnSpPr>
            <p:nvPr/>
          </p:nvCxnSpPr>
          <p:spPr>
            <a:xfrm rot="16200000" flipH="1">
              <a:off x="5276850" y="1314450"/>
              <a:ext cx="762000" cy="2400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14" name="TextBox 15"/>
            <p:cNvSpPr txBox="1">
              <a:spLocks noChangeArrowheads="1"/>
            </p:cNvSpPr>
            <p:nvPr/>
          </p:nvSpPr>
          <p:spPr bwMode="auto">
            <a:xfrm rot="-1071566">
              <a:off x="2625356" y="2219479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 pitchFamily="34" charset="0"/>
                  <a:cs typeface="Calibri" pitchFamily="34" charset="0"/>
                </a:rPr>
                <a:t>take</a:t>
              </a:r>
            </a:p>
          </p:txBody>
        </p:sp>
        <p:sp>
          <p:nvSpPr>
            <p:cNvPr id="21515" name="TextBox 16"/>
            <p:cNvSpPr txBox="1">
              <a:spLocks noChangeArrowheads="1"/>
            </p:cNvSpPr>
            <p:nvPr/>
          </p:nvSpPr>
          <p:spPr bwMode="auto">
            <a:xfrm rot="1093261">
              <a:off x="5444931" y="2278920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 pitchFamily="34" charset="0"/>
                  <a:cs typeface="Calibri" pitchFamily="34" charset="0"/>
                </a:rPr>
                <a:t>leave</a:t>
              </a: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3886200" y="1676400"/>
              <a:ext cx="1143000" cy="4572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{}</a:t>
              </a:r>
            </a:p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9" name="Straight Arrow Connector 18"/>
            <p:cNvCxnSpPr>
              <a:stCxn id="21510" idx="4"/>
            </p:cNvCxnSpPr>
            <p:nvPr/>
          </p:nvCxnSpPr>
          <p:spPr>
            <a:xfrm rot="5400000">
              <a:off x="1201737" y="3335338"/>
              <a:ext cx="796925" cy="1066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18" name="TextBox 19"/>
            <p:cNvSpPr txBox="1">
              <a:spLocks noChangeArrowheads="1"/>
            </p:cNvSpPr>
            <p:nvPr/>
          </p:nvSpPr>
          <p:spPr bwMode="auto">
            <a:xfrm rot="-2151216">
              <a:off x="972872" y="3497698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 pitchFamily="34" charset="0"/>
                  <a:cs typeface="Calibri" pitchFamily="34" charset="0"/>
                </a:rPr>
                <a:t>sun</a:t>
              </a:r>
            </a:p>
          </p:txBody>
        </p:sp>
        <p:grpSp>
          <p:nvGrpSpPr>
            <p:cNvPr id="21519" name="Group 21"/>
            <p:cNvGrpSpPr>
              <a:grpSpLocks/>
            </p:cNvGrpSpPr>
            <p:nvPr/>
          </p:nvGrpSpPr>
          <p:grpSpPr bwMode="auto">
            <a:xfrm>
              <a:off x="2209800" y="4267200"/>
              <a:ext cx="1828800" cy="533400"/>
              <a:chOff x="4368" y="1728"/>
              <a:chExt cx="528" cy="336"/>
            </a:xfrm>
          </p:grpSpPr>
          <p:sp>
            <p:nvSpPr>
              <p:cNvPr id="21532" name="Freeform 22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533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U(t,r)</a:t>
                </a:r>
              </a:p>
            </p:txBody>
          </p:sp>
        </p:grpSp>
        <p:cxnSp>
          <p:nvCxnSpPr>
            <p:cNvPr id="25" name="Straight Arrow Connector 24"/>
            <p:cNvCxnSpPr>
              <a:stCxn id="21510" idx="4"/>
            </p:cNvCxnSpPr>
            <p:nvPr/>
          </p:nvCxnSpPr>
          <p:spPr>
            <a:xfrm rot="16200000" flipH="1">
              <a:off x="2230437" y="3373438"/>
              <a:ext cx="796925" cy="990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21" name="TextBox 32"/>
            <p:cNvSpPr txBox="1">
              <a:spLocks noChangeArrowheads="1"/>
            </p:cNvSpPr>
            <p:nvPr/>
          </p:nvSpPr>
          <p:spPr bwMode="auto">
            <a:xfrm rot="2243371">
              <a:off x="2576893" y="3766819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 dirty="0">
                  <a:latin typeface="Calibri" pitchFamily="34" charset="0"/>
                  <a:cs typeface="Calibri" pitchFamily="34" charset="0"/>
                </a:rPr>
                <a:t>rain</a:t>
              </a:r>
            </a:p>
          </p:txBody>
        </p:sp>
        <p:grpSp>
          <p:nvGrpSpPr>
            <p:cNvPr id="21522" name="Group 34"/>
            <p:cNvGrpSpPr>
              <a:grpSpLocks/>
            </p:cNvGrpSpPr>
            <p:nvPr/>
          </p:nvGrpSpPr>
          <p:grpSpPr bwMode="auto">
            <a:xfrm>
              <a:off x="4953000" y="4267200"/>
              <a:ext cx="1828800" cy="533400"/>
              <a:chOff x="4368" y="1728"/>
              <a:chExt cx="528" cy="336"/>
            </a:xfrm>
          </p:grpSpPr>
          <p:sp>
            <p:nvSpPr>
              <p:cNvPr id="21530" name="Freeform 35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531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U(l,s)</a:t>
                </a:r>
              </a:p>
            </p:txBody>
          </p:sp>
        </p:grpSp>
        <p:cxnSp>
          <p:nvCxnSpPr>
            <p:cNvPr id="38" name="Straight Arrow Connector 37"/>
            <p:cNvCxnSpPr/>
            <p:nvPr/>
          </p:nvCxnSpPr>
          <p:spPr>
            <a:xfrm rot="5400000">
              <a:off x="5926931" y="3334544"/>
              <a:ext cx="796925" cy="10683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24" name="Group 38"/>
            <p:cNvGrpSpPr>
              <a:grpSpLocks/>
            </p:cNvGrpSpPr>
            <p:nvPr/>
          </p:nvGrpSpPr>
          <p:grpSpPr bwMode="auto">
            <a:xfrm>
              <a:off x="6934200" y="4267200"/>
              <a:ext cx="1828800" cy="533400"/>
              <a:chOff x="4368" y="1728"/>
              <a:chExt cx="528" cy="336"/>
            </a:xfrm>
          </p:grpSpPr>
          <p:sp>
            <p:nvSpPr>
              <p:cNvPr id="21528" name="Freeform 39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529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U(l,r)</a:t>
                </a:r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>
            <a:xfrm rot="16200000" flipH="1">
              <a:off x="6955631" y="3374232"/>
              <a:ext cx="796925" cy="9890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26" name="TextBox 42"/>
            <p:cNvSpPr txBox="1">
              <a:spLocks noChangeArrowheads="1"/>
            </p:cNvSpPr>
            <p:nvPr/>
          </p:nvSpPr>
          <p:spPr bwMode="auto">
            <a:xfrm rot="2243371">
              <a:off x="7301293" y="3766819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 pitchFamily="34" charset="0"/>
                  <a:cs typeface="Calibri" pitchFamily="34" charset="0"/>
                </a:rPr>
                <a:t>rain</a:t>
              </a:r>
            </a:p>
          </p:txBody>
        </p:sp>
        <p:sp>
          <p:nvSpPr>
            <p:cNvPr id="21527" name="TextBox 43"/>
            <p:cNvSpPr txBox="1">
              <a:spLocks noChangeArrowheads="1"/>
            </p:cNvSpPr>
            <p:nvPr/>
          </p:nvSpPr>
          <p:spPr bwMode="auto">
            <a:xfrm rot="-2151216">
              <a:off x="5697272" y="3479791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 pitchFamily="34" charset="0"/>
                  <a:cs typeface="Calibri" pitchFamily="34" charset="0"/>
                </a:rPr>
                <a:t>sun</a:t>
              </a: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352" y="11114"/>
            <a:ext cx="1889895" cy="22098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09029" y="4575966"/>
            <a:ext cx="2493773" cy="1638300"/>
            <a:chOff x="9046973" y="1409700"/>
            <a:chExt cx="3124200" cy="2057400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9046973" y="2892425"/>
              <a:ext cx="1222375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Weather</a:t>
              </a:r>
            </a:p>
          </p:txBody>
        </p:sp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9123173" y="1409700"/>
              <a:ext cx="1143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  <a:cs typeface="Calibri" pitchFamily="34" charset="0"/>
                </a:rPr>
                <a:t>Umbrella</a:t>
              </a:r>
            </a:p>
          </p:txBody>
        </p:sp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11332973" y="2171700"/>
              <a:ext cx="838200" cy="533400"/>
              <a:chOff x="4368" y="1728"/>
              <a:chExt cx="528" cy="336"/>
            </a:xfrm>
          </p:grpSpPr>
          <p:sp>
            <p:nvSpPr>
              <p:cNvPr id="36" name="Freeform 9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" name="Text Box 10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</a:t>
                </a:r>
              </a:p>
            </p:txBody>
          </p:sp>
        </p:grpSp>
        <p:cxnSp>
          <p:nvCxnSpPr>
            <p:cNvPr id="39" name="AutoShape 11"/>
            <p:cNvCxnSpPr>
              <a:cxnSpLocks noChangeShapeType="1"/>
              <a:stCxn id="34" idx="3"/>
              <a:endCxn id="36" idx="1"/>
            </p:cNvCxnSpPr>
            <p:nvPr/>
          </p:nvCxnSpPr>
          <p:spPr bwMode="auto">
            <a:xfrm>
              <a:off x="10280461" y="1676400"/>
              <a:ext cx="1038225" cy="76200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12"/>
            <p:cNvCxnSpPr>
              <a:cxnSpLocks noChangeShapeType="1"/>
              <a:stCxn id="33" idx="6"/>
              <a:endCxn id="36" idx="1"/>
            </p:cNvCxnSpPr>
            <p:nvPr/>
          </p:nvCxnSpPr>
          <p:spPr bwMode="auto">
            <a:xfrm flipV="1">
              <a:off x="10283636" y="2438400"/>
              <a:ext cx="1035050" cy="74136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9" y="2133320"/>
            <a:ext cx="2955172" cy="20000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800600"/>
            <a:ext cx="1362433" cy="1029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54" y="4813298"/>
            <a:ext cx="1511421" cy="914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654" y="4813298"/>
            <a:ext cx="1303493" cy="9560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93" y="4800600"/>
            <a:ext cx="1475334" cy="92709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B0223-6D36-2947-9F03-08CB007D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820" y="4681175"/>
            <a:ext cx="3158180" cy="2176824"/>
          </a:xfrm>
          <a:prstGeom prst="rect">
            <a:avLst/>
          </a:prstGeom>
        </p:spPr>
      </p:pic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Decision Networks</a:t>
            </a:r>
          </a:p>
        </p:txBody>
      </p:sp>
      <p:cxnSp>
        <p:nvCxnSpPr>
          <p:cNvPr id="22530" name="AutoShape 3"/>
          <p:cNvCxnSpPr>
            <a:cxnSpLocks noChangeShapeType="1"/>
            <a:stCxn id="22531" idx="4"/>
            <a:endCxn id="22532" idx="0"/>
          </p:cNvCxnSpPr>
          <p:nvPr/>
        </p:nvCxnSpPr>
        <p:spPr bwMode="auto">
          <a:xfrm>
            <a:off x="6478588" y="4129088"/>
            <a:ext cx="0" cy="11493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5867400" y="35401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Weather</a:t>
            </a:r>
          </a:p>
        </p:txBody>
      </p:sp>
      <p:sp>
        <p:nvSpPr>
          <p:cNvPr id="22532" name="Oval 5"/>
          <p:cNvSpPr>
            <a:spLocks noChangeArrowheads="1"/>
          </p:cNvSpPr>
          <p:nvPr/>
        </p:nvSpPr>
        <p:spPr bwMode="auto">
          <a:xfrm>
            <a:off x="5867400" y="5292725"/>
            <a:ext cx="1222375" cy="574675"/>
          </a:xfrm>
          <a:prstGeom prst="ellipse">
            <a:avLst/>
          </a:prstGeom>
          <a:solidFill>
            <a:srgbClr val="C0C0C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>
                <a:latin typeface="Calibri"/>
                <a:cs typeface="Calibri"/>
              </a:rPr>
              <a:t>Forecast</a:t>
            </a:r>
          </a:p>
          <a:p>
            <a:pPr algn="ctr" rtl="1"/>
            <a:r>
              <a:rPr lang="en-US">
                <a:latin typeface="Calibri"/>
                <a:cs typeface="Calibri"/>
              </a:rPr>
              <a:t>=bad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5943600" y="1752600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Umbrella</a:t>
            </a:r>
          </a:p>
        </p:txBody>
      </p:sp>
      <p:grpSp>
        <p:nvGrpSpPr>
          <p:cNvPr id="22534" name="Group 7"/>
          <p:cNvGrpSpPr>
            <a:grpSpLocks/>
          </p:cNvGrpSpPr>
          <p:nvPr/>
        </p:nvGrpSpPr>
        <p:grpSpPr bwMode="auto">
          <a:xfrm>
            <a:off x="8153400" y="2819400"/>
            <a:ext cx="838200" cy="533400"/>
            <a:chOff x="4368" y="1728"/>
            <a:chExt cx="528" cy="336"/>
          </a:xfrm>
        </p:grpSpPr>
        <p:sp>
          <p:nvSpPr>
            <p:cNvPr id="22588" name="Freeform 8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2589" name="Text Box 9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cxnSp>
        <p:nvCxnSpPr>
          <p:cNvPr id="22535" name="AutoShape 10"/>
          <p:cNvCxnSpPr>
            <a:cxnSpLocks noChangeShapeType="1"/>
            <a:stCxn id="22533" idx="3"/>
            <a:endCxn id="22588" idx="1"/>
          </p:cNvCxnSpPr>
          <p:nvPr/>
        </p:nvCxnSpPr>
        <p:spPr bwMode="auto">
          <a:xfrm>
            <a:off x="7086600" y="2019300"/>
            <a:ext cx="1066800" cy="11112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6" name="AutoShape 11"/>
          <p:cNvCxnSpPr>
            <a:cxnSpLocks noChangeShapeType="1"/>
            <a:stCxn id="22531" idx="6"/>
            <a:endCxn id="22588" idx="1"/>
          </p:cNvCxnSpPr>
          <p:nvPr/>
        </p:nvCxnSpPr>
        <p:spPr bwMode="auto">
          <a:xfrm flipV="1">
            <a:off x="7104063" y="3086100"/>
            <a:ext cx="1035050" cy="7413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184780" name="Group 12"/>
          <p:cNvGraphicFramePr>
            <a:graphicFrameLocks noGrp="1"/>
          </p:cNvGraphicFramePr>
          <p:nvPr/>
        </p:nvGraphicFramePr>
        <p:xfrm>
          <a:off x="9525000" y="1524000"/>
          <a:ext cx="2286000" cy="1722392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U(A,W)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84865" name="Group 97"/>
          <p:cNvGraphicFramePr>
            <a:graphicFrameLocks noGrp="1"/>
          </p:cNvGraphicFramePr>
          <p:nvPr/>
        </p:nvGraphicFramePr>
        <p:xfrm>
          <a:off x="7162800" y="4038600"/>
          <a:ext cx="2057400" cy="1006476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P(W|F=bad)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0.34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0.66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79" name="Text Box 83"/>
          <p:cNvSpPr txBox="1">
            <a:spLocks noChangeArrowheads="1"/>
          </p:cNvSpPr>
          <p:nvPr/>
        </p:nvSpPr>
        <p:spPr bwMode="auto">
          <a:xfrm>
            <a:off x="457200" y="16002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Umbrella = leave</a:t>
            </a:r>
          </a:p>
        </p:txBody>
      </p:sp>
      <p:sp>
        <p:nvSpPr>
          <p:cNvPr id="22580" name="Text Box 84"/>
          <p:cNvSpPr txBox="1">
            <a:spLocks noChangeArrowheads="1"/>
          </p:cNvSpPr>
          <p:nvPr/>
        </p:nvSpPr>
        <p:spPr bwMode="auto">
          <a:xfrm>
            <a:off x="457200" y="34290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Umbrella = take</a:t>
            </a:r>
          </a:p>
        </p:txBody>
      </p:sp>
      <p:pic>
        <p:nvPicPr>
          <p:cNvPr id="26" name="Picture 25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46228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71" name="Picture 9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4800600"/>
            <a:ext cx="2946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83" name="Text Box 89"/>
          <p:cNvSpPr txBox="1">
            <a:spLocks noChangeArrowheads="1"/>
          </p:cNvSpPr>
          <p:nvPr/>
        </p:nvSpPr>
        <p:spPr bwMode="auto">
          <a:xfrm>
            <a:off x="457200" y="5410200"/>
            <a:ext cx="274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Optimal decision = take</a:t>
            </a:r>
          </a:p>
        </p:txBody>
      </p:sp>
      <p:pic>
        <p:nvPicPr>
          <p:cNvPr id="9273" name="Picture 98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2895600"/>
            <a:ext cx="2946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74" name="Picture 103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89400"/>
            <a:ext cx="4470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75" name="Picture 105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6096000"/>
            <a:ext cx="4343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878E12-C704-3746-90AB-25529476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99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Decisions as Outcome Trees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1886" y="3067050"/>
            <a:ext cx="2420937" cy="3619500"/>
            <a:chOff x="9126537" y="1257300"/>
            <a:chExt cx="3124200" cy="4114800"/>
          </a:xfrm>
        </p:grpSpPr>
        <p:cxnSp>
          <p:nvCxnSpPr>
            <p:cNvPr id="31" name="AutoShape 3"/>
            <p:cNvCxnSpPr>
              <a:cxnSpLocks noChangeShapeType="1"/>
              <a:stCxn id="32" idx="4"/>
              <a:endCxn id="33" idx="0"/>
            </p:cNvCxnSpPr>
            <p:nvPr/>
          </p:nvCxnSpPr>
          <p:spPr bwMode="auto">
            <a:xfrm>
              <a:off x="9737725" y="3633788"/>
              <a:ext cx="0" cy="1149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Oval 4"/>
            <p:cNvSpPr>
              <a:spLocks noChangeArrowheads="1"/>
            </p:cNvSpPr>
            <p:nvPr/>
          </p:nvSpPr>
          <p:spPr bwMode="auto">
            <a:xfrm>
              <a:off x="9126537" y="3044825"/>
              <a:ext cx="1222375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Weather</a:t>
              </a: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9126537" y="4797425"/>
              <a:ext cx="1222375" cy="574675"/>
            </a:xfrm>
            <a:prstGeom prst="ellipse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en-US">
                  <a:latin typeface="Calibri"/>
                  <a:cs typeface="Calibri"/>
                </a:rPr>
                <a:t>Forecast</a:t>
              </a:r>
            </a:p>
            <a:p>
              <a:pPr algn="ctr" rtl="1"/>
              <a:r>
                <a:rPr lang="en-US">
                  <a:latin typeface="Calibri"/>
                  <a:cs typeface="Calibri"/>
                </a:rPr>
                <a:t>=bad</a:t>
              </a:r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9202737" y="1257300"/>
              <a:ext cx="1143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Umbrella</a:t>
              </a:r>
            </a:p>
          </p:txBody>
        </p:sp>
        <p:grpSp>
          <p:nvGrpSpPr>
            <p:cNvPr id="35" name="Group 7"/>
            <p:cNvGrpSpPr>
              <a:grpSpLocks/>
            </p:cNvGrpSpPr>
            <p:nvPr/>
          </p:nvGrpSpPr>
          <p:grpSpPr bwMode="auto">
            <a:xfrm>
              <a:off x="11412537" y="2324100"/>
              <a:ext cx="838200" cy="533400"/>
              <a:chOff x="4368" y="1728"/>
              <a:chExt cx="528" cy="336"/>
            </a:xfrm>
          </p:grpSpPr>
          <p:sp>
            <p:nvSpPr>
              <p:cNvPr id="36" name="Freeform 8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7" name="Text Box 9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</a:t>
                </a:r>
              </a:p>
            </p:txBody>
          </p:sp>
        </p:grpSp>
        <p:cxnSp>
          <p:nvCxnSpPr>
            <p:cNvPr id="39" name="AutoShape 10"/>
            <p:cNvCxnSpPr>
              <a:cxnSpLocks noChangeShapeType="1"/>
              <a:stCxn id="34" idx="3"/>
              <a:endCxn id="36" idx="1"/>
            </p:cNvCxnSpPr>
            <p:nvPr/>
          </p:nvCxnSpPr>
          <p:spPr bwMode="auto">
            <a:xfrm>
              <a:off x="10345737" y="1524000"/>
              <a:ext cx="1066800" cy="11112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11"/>
            <p:cNvCxnSpPr>
              <a:cxnSpLocks noChangeShapeType="1"/>
              <a:stCxn id="32" idx="6"/>
              <a:endCxn id="36" idx="1"/>
            </p:cNvCxnSpPr>
            <p:nvPr/>
          </p:nvCxnSpPr>
          <p:spPr bwMode="auto">
            <a:xfrm flipV="1">
              <a:off x="10363200" y="2590800"/>
              <a:ext cx="1035050" cy="74136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9" y="1468888"/>
            <a:ext cx="2146794" cy="147971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A7B78C4-1956-DA49-8A31-7DB39BA3C4B7}"/>
              </a:ext>
            </a:extLst>
          </p:cNvPr>
          <p:cNvGrpSpPr/>
          <p:nvPr/>
        </p:nvGrpSpPr>
        <p:grpSpPr>
          <a:xfrm>
            <a:off x="3552398" y="1752600"/>
            <a:ext cx="8534400" cy="4063990"/>
            <a:chOff x="3540390" y="1727209"/>
            <a:chExt cx="8534400" cy="4063990"/>
          </a:xfrm>
        </p:grpSpPr>
        <p:grpSp>
          <p:nvGrpSpPr>
            <p:cNvPr id="23556" name="Group 5"/>
            <p:cNvGrpSpPr>
              <a:grpSpLocks/>
            </p:cNvGrpSpPr>
            <p:nvPr/>
          </p:nvGrpSpPr>
          <p:grpSpPr bwMode="auto">
            <a:xfrm>
              <a:off x="3540390" y="4318009"/>
              <a:ext cx="1828800" cy="533400"/>
              <a:chOff x="4368" y="1728"/>
              <a:chExt cx="528" cy="336"/>
            </a:xfrm>
          </p:grpSpPr>
          <p:sp>
            <p:nvSpPr>
              <p:cNvPr id="23582" name="Freeform 6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3583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U(t,s)</a:t>
                </a:r>
              </a:p>
            </p:txBody>
          </p:sp>
        </p:grpSp>
        <p:sp>
          <p:nvSpPr>
            <p:cNvPr id="23557" name="Oval 3"/>
            <p:cNvSpPr>
              <a:spLocks noChangeArrowheads="1"/>
            </p:cNvSpPr>
            <p:nvPr/>
          </p:nvSpPr>
          <p:spPr bwMode="auto">
            <a:xfrm>
              <a:off x="4835790" y="2946409"/>
              <a:ext cx="1222375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W | {b}</a:t>
              </a:r>
            </a:p>
          </p:txBody>
        </p:sp>
        <p:sp>
          <p:nvSpPr>
            <p:cNvPr id="23558" name="Oval 3"/>
            <p:cNvSpPr>
              <a:spLocks noChangeArrowheads="1"/>
            </p:cNvSpPr>
            <p:nvPr/>
          </p:nvSpPr>
          <p:spPr bwMode="auto">
            <a:xfrm>
              <a:off x="9557015" y="2946409"/>
              <a:ext cx="1222375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W | {b}</a:t>
              </a:r>
            </a:p>
          </p:txBody>
        </p:sp>
        <p:cxnSp>
          <p:nvCxnSpPr>
            <p:cNvPr id="12" name="Straight Arrow Connector 11"/>
            <p:cNvCxnSpPr>
              <a:stCxn id="18" idx="3"/>
              <a:endCxn id="23557" idx="0"/>
            </p:cNvCxnSpPr>
            <p:nvPr/>
          </p:nvCxnSpPr>
          <p:spPr>
            <a:xfrm rot="5400000">
              <a:off x="6227234" y="1404153"/>
              <a:ext cx="762000" cy="23225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cxnSpLocks/>
              <a:stCxn id="18" idx="3"/>
              <a:endCxn id="23558" idx="0"/>
            </p:cNvCxnSpPr>
            <p:nvPr/>
          </p:nvCxnSpPr>
          <p:spPr>
            <a:xfrm rot="16200000" flipH="1">
              <a:off x="8587847" y="1366052"/>
              <a:ext cx="762000" cy="23987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1" name="TextBox 15"/>
            <p:cNvSpPr txBox="1">
              <a:spLocks noChangeArrowheads="1"/>
            </p:cNvSpPr>
            <p:nvPr/>
          </p:nvSpPr>
          <p:spPr bwMode="auto">
            <a:xfrm rot="-1071566">
              <a:off x="5937515" y="2270134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take</a:t>
              </a:r>
            </a:p>
          </p:txBody>
        </p:sp>
        <p:sp>
          <p:nvSpPr>
            <p:cNvPr id="23562" name="TextBox 16"/>
            <p:cNvSpPr txBox="1">
              <a:spLocks noChangeArrowheads="1"/>
            </p:cNvSpPr>
            <p:nvPr/>
          </p:nvSpPr>
          <p:spPr bwMode="auto">
            <a:xfrm rot="1093261">
              <a:off x="8756915" y="2330459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leave</a:t>
              </a: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7197990" y="1727209"/>
              <a:ext cx="1143000" cy="4572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cxnSp>
          <p:nvCxnSpPr>
            <p:cNvPr id="19" name="Straight Arrow Connector 18"/>
            <p:cNvCxnSpPr>
              <a:stCxn id="23557" idx="4"/>
            </p:cNvCxnSpPr>
            <p:nvPr/>
          </p:nvCxnSpPr>
          <p:spPr>
            <a:xfrm rot="5400000">
              <a:off x="4514321" y="3385353"/>
              <a:ext cx="796925" cy="10683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5" name="TextBox 19"/>
            <p:cNvSpPr txBox="1">
              <a:spLocks noChangeArrowheads="1"/>
            </p:cNvSpPr>
            <p:nvPr/>
          </p:nvSpPr>
          <p:spPr bwMode="auto">
            <a:xfrm rot="-2151216">
              <a:off x="4284928" y="3548072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sun</a:t>
              </a:r>
            </a:p>
          </p:txBody>
        </p:sp>
        <p:grpSp>
          <p:nvGrpSpPr>
            <p:cNvPr id="23566" name="Group 21"/>
            <p:cNvGrpSpPr>
              <a:grpSpLocks/>
            </p:cNvGrpSpPr>
            <p:nvPr/>
          </p:nvGrpSpPr>
          <p:grpSpPr bwMode="auto">
            <a:xfrm>
              <a:off x="5521590" y="4318009"/>
              <a:ext cx="1828800" cy="533400"/>
              <a:chOff x="4368" y="1728"/>
              <a:chExt cx="528" cy="336"/>
            </a:xfrm>
          </p:grpSpPr>
          <p:sp>
            <p:nvSpPr>
              <p:cNvPr id="23580" name="Freeform 22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3581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U(t,r)</a:t>
                </a:r>
              </a:p>
            </p:txBody>
          </p:sp>
        </p:grpSp>
        <p:cxnSp>
          <p:nvCxnSpPr>
            <p:cNvPr id="25" name="Straight Arrow Connector 24"/>
            <p:cNvCxnSpPr>
              <a:stCxn id="23557" idx="4"/>
            </p:cNvCxnSpPr>
            <p:nvPr/>
          </p:nvCxnSpPr>
          <p:spPr>
            <a:xfrm rot="16200000" flipH="1">
              <a:off x="5543021" y="3425041"/>
              <a:ext cx="796925" cy="9890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8" name="TextBox 32"/>
            <p:cNvSpPr txBox="1">
              <a:spLocks noChangeArrowheads="1"/>
            </p:cNvSpPr>
            <p:nvPr/>
          </p:nvSpPr>
          <p:spPr bwMode="auto">
            <a:xfrm rot="2243371">
              <a:off x="5888303" y="3817947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rain</a:t>
              </a:r>
            </a:p>
          </p:txBody>
        </p:sp>
        <p:grpSp>
          <p:nvGrpSpPr>
            <p:cNvPr id="23569" name="Group 34"/>
            <p:cNvGrpSpPr>
              <a:grpSpLocks/>
            </p:cNvGrpSpPr>
            <p:nvPr/>
          </p:nvGrpSpPr>
          <p:grpSpPr bwMode="auto">
            <a:xfrm>
              <a:off x="8264790" y="4318009"/>
              <a:ext cx="1828800" cy="533400"/>
              <a:chOff x="4368" y="1728"/>
              <a:chExt cx="528" cy="336"/>
            </a:xfrm>
          </p:grpSpPr>
          <p:sp>
            <p:nvSpPr>
              <p:cNvPr id="23578" name="Freeform 35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3579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U(l,s)</a:t>
                </a:r>
              </a:p>
            </p:txBody>
          </p:sp>
        </p:grpSp>
        <p:cxnSp>
          <p:nvCxnSpPr>
            <p:cNvPr id="38" name="Straight Arrow Connector 37"/>
            <p:cNvCxnSpPr/>
            <p:nvPr/>
          </p:nvCxnSpPr>
          <p:spPr>
            <a:xfrm rot="5400000">
              <a:off x="9238721" y="3385353"/>
              <a:ext cx="796925" cy="10683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71" name="Group 38"/>
            <p:cNvGrpSpPr>
              <a:grpSpLocks/>
            </p:cNvGrpSpPr>
            <p:nvPr/>
          </p:nvGrpSpPr>
          <p:grpSpPr bwMode="auto">
            <a:xfrm>
              <a:off x="10245990" y="4318009"/>
              <a:ext cx="1828800" cy="533400"/>
              <a:chOff x="4368" y="1728"/>
              <a:chExt cx="528" cy="336"/>
            </a:xfrm>
          </p:grpSpPr>
          <p:sp>
            <p:nvSpPr>
              <p:cNvPr id="23576" name="Freeform 39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3577" name="Text Box 7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U(l,r)</a:t>
                </a:r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>
            <a:xfrm rot="16200000" flipH="1">
              <a:off x="10267421" y="3425041"/>
              <a:ext cx="796925" cy="9890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3" name="TextBox 42"/>
            <p:cNvSpPr txBox="1">
              <a:spLocks noChangeArrowheads="1"/>
            </p:cNvSpPr>
            <p:nvPr/>
          </p:nvSpPr>
          <p:spPr bwMode="auto">
            <a:xfrm rot="2243371">
              <a:off x="10612703" y="3817947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rain</a:t>
              </a:r>
            </a:p>
          </p:txBody>
        </p:sp>
        <p:sp>
          <p:nvSpPr>
            <p:cNvPr id="23574" name="TextBox 43"/>
            <p:cNvSpPr txBox="1">
              <a:spLocks noChangeArrowheads="1"/>
            </p:cNvSpPr>
            <p:nvPr/>
          </p:nvSpPr>
          <p:spPr bwMode="auto">
            <a:xfrm rot="-2151216">
              <a:off x="9009328" y="3530609"/>
              <a:ext cx="9906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sun</a:t>
              </a:r>
            </a:p>
          </p:txBody>
        </p:sp>
        <p:sp>
          <p:nvSpPr>
            <p:cNvPr id="23575" name="TextBox 31"/>
            <p:cNvSpPr txBox="1">
              <a:spLocks noChangeArrowheads="1"/>
            </p:cNvSpPr>
            <p:nvPr/>
          </p:nvSpPr>
          <p:spPr bwMode="auto">
            <a:xfrm>
              <a:off x="7426590" y="1814522"/>
              <a:ext cx="6858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sz="1800">
                  <a:latin typeface="Calibri"/>
                  <a:cs typeface="Calibri"/>
                </a:rPr>
                <a:t>{b}</a:t>
              </a: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400" y="4876800"/>
              <a:ext cx="1210033" cy="914399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4876800"/>
              <a:ext cx="1133567" cy="68580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1800" y="4876800"/>
              <a:ext cx="1066800" cy="782450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200" y="4876800"/>
              <a:ext cx="1219200" cy="766143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F632B-9862-8C49-A249-5EAB153D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78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Ghostbusters with Probability</a:t>
            </a:r>
          </a:p>
        </p:txBody>
      </p:sp>
      <p:pic>
        <p:nvPicPr>
          <p:cNvPr id="4" name="Ghostbusters - With probability.mp4">
            <a:hlinkClick r:id="" action="ppaction://media"/>
            <a:extLst>
              <a:ext uri="{FF2B5EF4-FFF2-40B4-BE49-F238E27FC236}">
                <a16:creationId xmlns:a16="http://schemas.microsoft.com/office/drawing/2014/main" id="{E245CCA5-A25F-4140-A1AD-402472BAD1C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127.72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2069" y="1069117"/>
            <a:ext cx="8471071" cy="529441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583D9-5DA9-2F4A-8FDB-F0E7947A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Ghostbusters Decision Network</a:t>
            </a:r>
          </a:p>
        </p:txBody>
      </p:sp>
      <p:cxnSp>
        <p:nvCxnSpPr>
          <p:cNvPr id="6" name="AutoShape 3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1883308" y="3830461"/>
            <a:ext cx="1828800" cy="6653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895600" y="3276600"/>
            <a:ext cx="1633016" cy="55386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Ghost Location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1143000" y="44958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(1,1)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200400" y="1752600"/>
            <a:ext cx="885709" cy="46919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Bust</a:t>
            </a:r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5352817" y="2690989"/>
            <a:ext cx="649520" cy="469194"/>
            <a:chOff x="4368" y="1728"/>
            <a:chExt cx="528" cy="336"/>
          </a:xfrm>
        </p:grpSpPr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latin typeface="Calibri" pitchFamily="34" charset="0"/>
                  <a:cs typeface="Calibri" pitchFamily="34" charset="0"/>
                </a:rPr>
                <a:t>U</a:t>
              </a:r>
            </a:p>
          </p:txBody>
        </p:sp>
      </p:grpSp>
      <p:cxnSp>
        <p:nvCxnSpPr>
          <p:cNvPr id="11" name="AutoShape 10"/>
          <p:cNvCxnSpPr>
            <a:cxnSpLocks noChangeShapeType="1"/>
            <a:stCxn id="9" idx="3"/>
          </p:cNvCxnSpPr>
          <p:nvPr/>
        </p:nvCxnSpPr>
        <p:spPr bwMode="auto">
          <a:xfrm>
            <a:off x="4086109" y="1987197"/>
            <a:ext cx="1324091" cy="90840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1"/>
          <p:cNvCxnSpPr>
            <a:cxnSpLocks noChangeShapeType="1"/>
            <a:stCxn id="7" idx="6"/>
          </p:cNvCxnSpPr>
          <p:nvPr/>
        </p:nvCxnSpPr>
        <p:spPr bwMode="auto">
          <a:xfrm flipV="1">
            <a:off x="4528616" y="2895600"/>
            <a:ext cx="881584" cy="65793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2743200" y="44958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(1,2)</a:t>
            </a:r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343400" y="44958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(1,3)</a:t>
            </a:r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8839200" y="44958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(1,n)</a:t>
            </a:r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1143000" y="51054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(2,1)</a:t>
            </a:r>
          </a:p>
        </p:txBody>
      </p:sp>
      <p:sp>
        <p:nvSpPr>
          <p:cNvPr id="32" name="Oval 5"/>
          <p:cNvSpPr>
            <a:spLocks noChangeArrowheads="1"/>
          </p:cNvSpPr>
          <p:nvPr/>
        </p:nvSpPr>
        <p:spPr bwMode="auto">
          <a:xfrm>
            <a:off x="1143000" y="62484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(m,1)</a:t>
            </a:r>
          </a:p>
        </p:txBody>
      </p:sp>
      <p:sp>
        <p:nvSpPr>
          <p:cNvPr id="33" name="Oval 5"/>
          <p:cNvSpPr>
            <a:spLocks noChangeArrowheads="1"/>
          </p:cNvSpPr>
          <p:nvPr/>
        </p:nvSpPr>
        <p:spPr bwMode="auto">
          <a:xfrm>
            <a:off x="8839200" y="6172200"/>
            <a:ext cx="1480616" cy="467401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Sensor (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m,n</a:t>
            </a:r>
            <a:r>
              <a:rPr lang="en-US" dirty="0">
                <a:latin typeface="Calibri" pitchFamily="34" charset="0"/>
                <a:cs typeface="Calibri" pitchFamily="34" charset="0"/>
              </a:rPr>
              <a:t>)</a:t>
            </a:r>
          </a:p>
        </p:txBody>
      </p:sp>
      <p:cxnSp>
        <p:nvCxnSpPr>
          <p:cNvPr id="34" name="AutoShape 3"/>
          <p:cNvCxnSpPr>
            <a:cxnSpLocks noChangeShapeType="1"/>
            <a:stCxn id="7" idx="4"/>
            <a:endCxn id="28" idx="0"/>
          </p:cNvCxnSpPr>
          <p:nvPr/>
        </p:nvCxnSpPr>
        <p:spPr bwMode="auto">
          <a:xfrm flipH="1">
            <a:off x="3483508" y="3830461"/>
            <a:ext cx="228600" cy="6653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3"/>
          <p:cNvCxnSpPr>
            <a:cxnSpLocks noChangeShapeType="1"/>
            <a:stCxn id="7" idx="4"/>
            <a:endCxn id="29" idx="0"/>
          </p:cNvCxnSpPr>
          <p:nvPr/>
        </p:nvCxnSpPr>
        <p:spPr bwMode="auto">
          <a:xfrm>
            <a:off x="3712108" y="3830461"/>
            <a:ext cx="1371600" cy="6653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3"/>
          <p:cNvCxnSpPr>
            <a:cxnSpLocks noChangeShapeType="1"/>
            <a:stCxn id="7" idx="4"/>
            <a:endCxn id="30" idx="0"/>
          </p:cNvCxnSpPr>
          <p:nvPr/>
        </p:nvCxnSpPr>
        <p:spPr bwMode="auto">
          <a:xfrm>
            <a:off x="3712108" y="3830461"/>
            <a:ext cx="5867400" cy="6653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AutoShape 3"/>
          <p:cNvCxnSpPr>
            <a:cxnSpLocks noChangeShapeType="1"/>
            <a:stCxn id="7" idx="4"/>
            <a:endCxn id="31" idx="0"/>
          </p:cNvCxnSpPr>
          <p:nvPr/>
        </p:nvCxnSpPr>
        <p:spPr bwMode="auto">
          <a:xfrm flipH="1">
            <a:off x="1883308" y="3830461"/>
            <a:ext cx="1828800" cy="12749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3"/>
          <p:cNvCxnSpPr>
            <a:cxnSpLocks noChangeShapeType="1"/>
            <a:stCxn id="7" idx="4"/>
            <a:endCxn id="32" idx="0"/>
          </p:cNvCxnSpPr>
          <p:nvPr/>
        </p:nvCxnSpPr>
        <p:spPr bwMode="auto">
          <a:xfrm flipH="1">
            <a:off x="1883308" y="3830461"/>
            <a:ext cx="1828800" cy="24179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3"/>
          <p:cNvCxnSpPr>
            <a:cxnSpLocks noChangeShapeType="1"/>
            <a:stCxn id="7" idx="4"/>
            <a:endCxn id="33" idx="0"/>
          </p:cNvCxnSpPr>
          <p:nvPr/>
        </p:nvCxnSpPr>
        <p:spPr bwMode="auto">
          <a:xfrm>
            <a:off x="3712108" y="3830461"/>
            <a:ext cx="5867400" cy="234173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181600" y="6019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34200" y="43434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54" name="TextBox 53"/>
          <p:cNvSpPr txBox="1"/>
          <p:nvPr/>
        </p:nvSpPr>
        <p:spPr>
          <a:xfrm rot="16200000">
            <a:off x="9130242" y="51054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55" name="TextBox 54"/>
          <p:cNvSpPr txBox="1"/>
          <p:nvPr/>
        </p:nvSpPr>
        <p:spPr>
          <a:xfrm rot="16200000">
            <a:off x="1456129" y="5478072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F092D-BA57-1E46-8975-3926FE510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3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52" grpId="0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of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69" y="1187269"/>
            <a:ext cx="8632750" cy="54683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474507-06F6-BD43-A64D-2A197DB7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98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673627"/>
            <a:ext cx="5715000" cy="3184372"/>
          </a:xfrm>
          <a:prstGeom prst="rect">
            <a:avLst/>
          </a:prstGeom>
        </p:spPr>
      </p:pic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Value of Information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93838"/>
            <a:ext cx="8686800" cy="452596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Idea: compute value of acquiring evidence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Can be done directly from decision network</a:t>
            </a: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Example: buying oil drilling rights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Two blocks A and B, exactly one has oil, worth k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You can drill in one location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Prior probabilities 0.5 each, &amp; mutually exclusive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Drilling in either A or B has EU = k/2, MEU = k/2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what’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s the </a:t>
            </a:r>
            <a:r>
              <a:rPr lang="en-US" altLang="ja-JP" sz="2400" dirty="0">
                <a:solidFill>
                  <a:srgbClr val="A50021"/>
                </a:solidFill>
                <a:latin typeface="Calibri"/>
                <a:ea typeface="ＭＳ Ｐゴシック" pitchFamily="34" charset="-128"/>
                <a:cs typeface="Calibri"/>
              </a:rPr>
              <a:t>value of information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 of O?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Value of knowing which of A or B has oil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Value is expected gain in MEU from new info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Survey may say “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oil in a” or “oil in b”, </a:t>
            </a:r>
            <a:r>
              <a:rPr lang="en-US" altLang="ja-JP" sz="2000" dirty="0" err="1">
                <a:latin typeface="Calibri"/>
                <a:ea typeface="ＭＳ Ｐゴシック" pitchFamily="34" charset="-128"/>
                <a:cs typeface="Calibri"/>
              </a:rPr>
              <a:t>prob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 0.5 each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If we know 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OilLoc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, MEU is k (either way)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Gain in MEU from knowing 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OilLoc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VPI(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OilLoc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) = k/2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Fair price of information: k/2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881728" y="1752600"/>
            <a:ext cx="2514600" cy="1412875"/>
            <a:chOff x="6400800" y="2046288"/>
            <a:chExt cx="2514600" cy="1412875"/>
          </a:xfrm>
        </p:grpSpPr>
        <p:sp>
          <p:nvSpPr>
            <p:cNvPr id="24622" name="Oval 4"/>
            <p:cNvSpPr>
              <a:spLocks noChangeArrowheads="1"/>
            </p:cNvSpPr>
            <p:nvPr/>
          </p:nvSpPr>
          <p:spPr bwMode="auto">
            <a:xfrm>
              <a:off x="6553200" y="2884488"/>
              <a:ext cx="914400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OilLoc</a:t>
              </a:r>
            </a:p>
          </p:txBody>
        </p:sp>
        <p:sp>
          <p:nvSpPr>
            <p:cNvPr id="24623" name="Rectangle 5"/>
            <p:cNvSpPr>
              <a:spLocks noChangeArrowheads="1"/>
            </p:cNvSpPr>
            <p:nvPr/>
          </p:nvSpPr>
          <p:spPr bwMode="auto">
            <a:xfrm>
              <a:off x="6400800" y="2046288"/>
              <a:ext cx="1143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DrillLoc</a:t>
              </a:r>
            </a:p>
          </p:txBody>
        </p:sp>
        <p:grpSp>
          <p:nvGrpSpPr>
            <p:cNvPr id="24624" name="Group 6"/>
            <p:cNvGrpSpPr>
              <a:grpSpLocks/>
            </p:cNvGrpSpPr>
            <p:nvPr/>
          </p:nvGrpSpPr>
          <p:grpSpPr bwMode="auto">
            <a:xfrm>
              <a:off x="8077200" y="2427288"/>
              <a:ext cx="838200" cy="533400"/>
              <a:chOff x="4368" y="1728"/>
              <a:chExt cx="528" cy="336"/>
            </a:xfrm>
          </p:grpSpPr>
          <p:sp>
            <p:nvSpPr>
              <p:cNvPr id="24627" name="Freeform 7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628" name="Text Box 8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800">
                    <a:latin typeface="Calibri"/>
                    <a:cs typeface="Calibri"/>
                  </a:rPr>
                  <a:t>U</a:t>
                </a:r>
              </a:p>
            </p:txBody>
          </p:sp>
        </p:grpSp>
        <p:cxnSp>
          <p:nvCxnSpPr>
            <p:cNvPr id="24625" name="AutoShape 9"/>
            <p:cNvCxnSpPr>
              <a:cxnSpLocks noChangeShapeType="1"/>
              <a:stCxn id="24623" idx="3"/>
            </p:cNvCxnSpPr>
            <p:nvPr/>
          </p:nvCxnSpPr>
          <p:spPr bwMode="auto">
            <a:xfrm>
              <a:off x="7558088" y="2312988"/>
              <a:ext cx="504825" cy="38100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26" name="AutoShape 10"/>
            <p:cNvCxnSpPr>
              <a:cxnSpLocks noChangeShapeType="1"/>
              <a:stCxn id="24622" idx="6"/>
            </p:cNvCxnSpPr>
            <p:nvPr/>
          </p:nvCxnSpPr>
          <p:spPr bwMode="auto">
            <a:xfrm flipV="1">
              <a:off x="7481888" y="2693988"/>
              <a:ext cx="581025" cy="47783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1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611826"/>
              </p:ext>
            </p:extLst>
          </p:nvPr>
        </p:nvGraphicFramePr>
        <p:xfrm>
          <a:off x="10701128" y="1524000"/>
          <a:ext cx="1295400" cy="1722438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727804"/>
              </p:ext>
            </p:extLst>
          </p:nvPr>
        </p:nvGraphicFramePr>
        <p:xfrm>
          <a:off x="6891128" y="2454247"/>
          <a:ext cx="838200" cy="1050953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5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</a:p>
                  </a:txBody>
                  <a:tcPr marT="45670" marB="4567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670" marB="456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670" marB="4567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1/2</a:t>
                      </a:r>
                    </a:p>
                  </a:txBody>
                  <a:tcPr marT="45670" marB="456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670" marB="4567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1/2</a:t>
                      </a:r>
                    </a:p>
                  </a:txBody>
                  <a:tcPr marT="45670" marB="456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F12E6-7A19-3041-8999-DBFB27A1F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4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7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VPI Example: Weather</a:t>
            </a:r>
          </a:p>
        </p:txBody>
      </p:sp>
      <p:cxnSp>
        <p:nvCxnSpPr>
          <p:cNvPr id="25602" name="AutoShape 3"/>
          <p:cNvCxnSpPr>
            <a:cxnSpLocks noChangeShapeType="1"/>
            <a:stCxn id="25603" idx="4"/>
            <a:endCxn id="25604" idx="0"/>
          </p:cNvCxnSpPr>
          <p:nvPr/>
        </p:nvCxnSpPr>
        <p:spPr bwMode="auto">
          <a:xfrm>
            <a:off x="7392988" y="2951163"/>
            <a:ext cx="0" cy="6921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3" name="Oval 4"/>
          <p:cNvSpPr>
            <a:spLocks noChangeArrowheads="1"/>
          </p:cNvSpPr>
          <p:nvPr/>
        </p:nvSpPr>
        <p:spPr bwMode="auto">
          <a:xfrm>
            <a:off x="6781800" y="23622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Weather</a:t>
            </a:r>
          </a:p>
        </p:txBody>
      </p:sp>
      <p:sp>
        <p:nvSpPr>
          <p:cNvPr id="25604" name="Oval 5"/>
          <p:cNvSpPr>
            <a:spLocks noChangeArrowheads="1"/>
          </p:cNvSpPr>
          <p:nvPr/>
        </p:nvSpPr>
        <p:spPr bwMode="auto">
          <a:xfrm>
            <a:off x="67818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>
                <a:latin typeface="Calibri"/>
                <a:cs typeface="Calibri"/>
              </a:rPr>
              <a:t>Forecast</a:t>
            </a: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6858000" y="1371600"/>
            <a:ext cx="1143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Umbrella</a:t>
            </a:r>
          </a:p>
        </p:txBody>
      </p:sp>
      <p:grpSp>
        <p:nvGrpSpPr>
          <p:cNvPr id="25606" name="Group 7"/>
          <p:cNvGrpSpPr>
            <a:grpSpLocks/>
          </p:cNvGrpSpPr>
          <p:nvPr/>
        </p:nvGrpSpPr>
        <p:grpSpPr bwMode="auto">
          <a:xfrm>
            <a:off x="9067800" y="1828800"/>
            <a:ext cx="838200" cy="533400"/>
            <a:chOff x="4368" y="1728"/>
            <a:chExt cx="528" cy="336"/>
          </a:xfrm>
        </p:grpSpPr>
        <p:sp>
          <p:nvSpPr>
            <p:cNvPr id="25662" name="Freeform 8"/>
            <p:cNvSpPr>
              <a:spLocks/>
            </p:cNvSpPr>
            <p:nvPr/>
          </p:nvSpPr>
          <p:spPr bwMode="auto">
            <a:xfrm>
              <a:off x="4368" y="1728"/>
              <a:ext cx="528" cy="336"/>
            </a:xfrm>
            <a:custGeom>
              <a:avLst/>
              <a:gdLst>
                <a:gd name="T0" fmla="*/ 16 w 783"/>
                <a:gd name="T1" fmla="*/ 0 h 288"/>
                <a:gd name="T2" fmla="*/ 0 w 783"/>
                <a:gd name="T3" fmla="*/ 496 h 288"/>
                <a:gd name="T4" fmla="*/ 16 w 783"/>
                <a:gd name="T5" fmla="*/ 988 h 288"/>
                <a:gd name="T6" fmla="*/ 34 w 783"/>
                <a:gd name="T7" fmla="*/ 484 h 288"/>
                <a:gd name="T8" fmla="*/ 16 w 783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3"/>
                <a:gd name="T16" fmla="*/ 0 h 288"/>
                <a:gd name="T17" fmla="*/ 783 w 78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3" h="288">
                  <a:moveTo>
                    <a:pt x="384" y="0"/>
                  </a:moveTo>
                  <a:lnTo>
                    <a:pt x="0" y="144"/>
                  </a:lnTo>
                  <a:lnTo>
                    <a:pt x="384" y="288"/>
                  </a:lnTo>
                  <a:lnTo>
                    <a:pt x="783" y="141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5663" name="Text Box 9"/>
            <p:cNvSpPr txBox="1">
              <a:spLocks noChangeArrowheads="1"/>
            </p:cNvSpPr>
            <p:nvPr/>
          </p:nvSpPr>
          <p:spPr bwMode="auto">
            <a:xfrm>
              <a:off x="4512" y="1776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cxnSp>
        <p:nvCxnSpPr>
          <p:cNvPr id="25607" name="AutoShape 10"/>
          <p:cNvCxnSpPr>
            <a:cxnSpLocks noChangeShapeType="1"/>
            <a:stCxn id="25605" idx="3"/>
          </p:cNvCxnSpPr>
          <p:nvPr/>
        </p:nvCxnSpPr>
        <p:spPr bwMode="auto">
          <a:xfrm>
            <a:off x="8015288" y="1638300"/>
            <a:ext cx="1038225" cy="457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AutoShape 11"/>
          <p:cNvCxnSpPr>
            <a:cxnSpLocks noChangeShapeType="1"/>
            <a:stCxn id="25603" idx="6"/>
          </p:cNvCxnSpPr>
          <p:nvPr/>
        </p:nvCxnSpPr>
        <p:spPr bwMode="auto">
          <a:xfrm flipV="1">
            <a:off x="8018463" y="2095500"/>
            <a:ext cx="1035050" cy="554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188907" name="Group 43"/>
          <p:cNvGraphicFramePr>
            <a:graphicFrameLocks noGrp="1"/>
          </p:cNvGraphicFramePr>
          <p:nvPr/>
        </p:nvGraphicFramePr>
        <p:xfrm>
          <a:off x="10287000" y="1371600"/>
          <a:ext cx="1676400" cy="16002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leave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88908" name="Text Box 44"/>
          <p:cNvSpPr txBox="1">
            <a:spLocks noChangeArrowheads="1"/>
          </p:cNvSpPr>
          <p:nvPr/>
        </p:nvSpPr>
        <p:spPr bwMode="auto">
          <a:xfrm>
            <a:off x="457200" y="1517650"/>
            <a:ext cx="259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MEU with no evidence</a:t>
            </a:r>
          </a:p>
        </p:txBody>
      </p:sp>
      <p:pic>
        <p:nvPicPr>
          <p:cNvPr id="1188909" name="Picture 45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3073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8910" name="Text Box 46"/>
          <p:cNvSpPr txBox="1">
            <a:spLocks noChangeArrowheads="1"/>
          </p:cNvSpPr>
          <p:nvPr/>
        </p:nvSpPr>
        <p:spPr bwMode="auto">
          <a:xfrm>
            <a:off x="457200" y="2541588"/>
            <a:ext cx="259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MEU if forecast is bad</a:t>
            </a:r>
          </a:p>
        </p:txBody>
      </p:sp>
      <p:pic>
        <p:nvPicPr>
          <p:cNvPr id="1188911" name="Picture 4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82913"/>
            <a:ext cx="4343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8912" name="Text Box 48"/>
          <p:cNvSpPr txBox="1">
            <a:spLocks noChangeArrowheads="1"/>
          </p:cNvSpPr>
          <p:nvPr/>
        </p:nvSpPr>
        <p:spPr bwMode="auto">
          <a:xfrm>
            <a:off x="419100" y="3527460"/>
            <a:ext cx="259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MEU if forecast is good</a:t>
            </a:r>
          </a:p>
        </p:txBody>
      </p:sp>
      <p:pic>
        <p:nvPicPr>
          <p:cNvPr id="1188944" name="Picture 8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3962400"/>
            <a:ext cx="45974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88935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281078"/>
              </p:ext>
            </p:extLst>
          </p:nvPr>
        </p:nvGraphicFramePr>
        <p:xfrm>
          <a:off x="1303683" y="4778526"/>
          <a:ext cx="1315278" cy="1096770"/>
        </p:xfrm>
        <a:graphic>
          <a:graphicData uri="http://schemas.openxmlformats.org/drawingml/2006/table">
            <a:tbl>
              <a:tblPr/>
              <a:tblGrid>
                <a:gridCol w="657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1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marT="45635" marB="456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P(F)</a:t>
                      </a:r>
                    </a:p>
                  </a:txBody>
                  <a:tcPr marT="45635" marB="456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1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good</a:t>
                      </a:r>
                    </a:p>
                  </a:txBody>
                  <a:tcPr marT="45635" marB="456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0.59</a:t>
                      </a:r>
                    </a:p>
                  </a:txBody>
                  <a:tcPr marT="45635" marB="456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1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bad</a:t>
                      </a:r>
                    </a:p>
                  </a:txBody>
                  <a:tcPr marT="45635" marB="456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0.41</a:t>
                      </a:r>
                    </a:p>
                  </a:txBody>
                  <a:tcPr marT="45635" marB="456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88936" name="AutoShape 72"/>
          <p:cNvSpPr>
            <a:spLocks noChangeArrowheads="1"/>
          </p:cNvSpPr>
          <p:nvPr/>
        </p:nvSpPr>
        <p:spPr bwMode="auto">
          <a:xfrm>
            <a:off x="2819400" y="5072063"/>
            <a:ext cx="381000" cy="381000"/>
          </a:xfrm>
          <a:prstGeom prst="rightArrow">
            <a:avLst>
              <a:gd name="adj1" fmla="val 50000"/>
              <a:gd name="adj2" fmla="val 470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8935" y="5941591"/>
            <a:ext cx="6178550" cy="8388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88938" name="Text Box 74"/>
          <p:cNvSpPr txBox="1">
            <a:spLocks noChangeArrowheads="1"/>
          </p:cNvSpPr>
          <p:nvPr/>
        </p:nvSpPr>
        <p:spPr bwMode="auto">
          <a:xfrm>
            <a:off x="457200" y="4281488"/>
            <a:ext cx="2590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Forecast distribution</a:t>
            </a:r>
          </a:p>
        </p:txBody>
      </p:sp>
      <p:pic>
        <p:nvPicPr>
          <p:cNvPr id="32" name="Picture 31" descr="TP_tmp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029200"/>
            <a:ext cx="3048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TP_tmp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435600"/>
            <a:ext cx="16764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7086600" y="5410200"/>
            <a:ext cx="533400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4389465"/>
            <a:ext cx="3581399" cy="24685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820400" y="4648200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341A5-6410-3C42-8C2A-0361EE6B8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6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908" grpId="0"/>
      <p:bldP spid="1188910" grpId="0"/>
      <p:bldP spid="1188912" grpId="0"/>
      <p:bldP spid="1188936" grpId="0" animBg="1"/>
      <p:bldP spid="11889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Value of Information</a:t>
            </a:r>
          </a:p>
        </p:txBody>
      </p:sp>
      <p:sp>
        <p:nvSpPr>
          <p:cNvPr id="1143811" name="Rectangle 3"/>
          <p:cNvSpPr>
            <a:spLocks noGrp="1" noChangeArrowheads="1"/>
          </p:cNvSpPr>
          <p:nvPr>
            <p:ph idx="1"/>
          </p:nvPr>
        </p:nvSpPr>
        <p:spPr>
          <a:xfrm>
            <a:off x="930965" y="1577007"/>
            <a:ext cx="82296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Assume we have evidence E=e.  Value if we act now:</a:t>
            </a: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914400" lvl="2" indent="0">
              <a:lnSpc>
                <a:spcPct val="80000"/>
              </a:lnSpc>
              <a:buNone/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Assume we see that E’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 = e’.  Value if we act then:</a:t>
            </a:r>
            <a:endParaRPr lang="en-US" altLang="ja-JP" sz="2000" baseline="-250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2">
              <a:lnSpc>
                <a:spcPct val="8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BUT </a:t>
            </a:r>
            <a:r>
              <a:rPr lang="en-US" sz="2000" dirty="0">
                <a:solidFill>
                  <a:srgbClr val="A50021"/>
                </a:solidFill>
                <a:latin typeface="Calibri"/>
                <a:ea typeface="ＭＳ Ｐゴシック" pitchFamily="34" charset="-128"/>
                <a:cs typeface="Calibri"/>
              </a:rPr>
              <a:t>E’</a:t>
            </a:r>
            <a:r>
              <a:rPr lang="en-US" altLang="ja-JP" sz="2000" dirty="0">
                <a:solidFill>
                  <a:srgbClr val="A50021"/>
                </a:solidFill>
                <a:latin typeface="Calibri"/>
                <a:ea typeface="ＭＳ Ｐゴシック" pitchFamily="34" charset="-128"/>
                <a:cs typeface="Calibri"/>
              </a:rPr>
              <a:t> is a random variable whose value is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solidFill>
                  <a:srgbClr val="A50021"/>
                </a:solidFill>
                <a:latin typeface="Calibri"/>
                <a:ea typeface="ＭＳ Ｐゴシック" pitchFamily="34" charset="-128"/>
                <a:cs typeface="Calibri"/>
              </a:rPr>
              <a:t>	unknown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, so we don’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t know what e’ will be</a:t>
            </a:r>
            <a:endParaRPr lang="en-US" sz="1600" dirty="0">
              <a:solidFill>
                <a:srgbClr val="A50021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Expected value if E’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 is revealed and then we act: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Value of information: how much MEU goes up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	by revealing E’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 first then acting, over acting now: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9" name="Picture 6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425" y="6100426"/>
            <a:ext cx="4554537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3822" name="Picture 1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425" y="2015594"/>
            <a:ext cx="42338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3823" name="Picture 15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54" y="2922406"/>
            <a:ext cx="4900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7"/>
          <p:cNvGrpSpPr>
            <a:grpSpLocks/>
          </p:cNvGrpSpPr>
          <p:nvPr/>
        </p:nvGrpSpPr>
        <p:grpSpPr bwMode="auto">
          <a:xfrm>
            <a:off x="8027193" y="1313655"/>
            <a:ext cx="2776538" cy="1425575"/>
            <a:chOff x="6248397" y="1383268"/>
            <a:chExt cx="2776657" cy="1424464"/>
          </a:xfrm>
        </p:grpSpPr>
        <p:sp>
          <p:nvSpPr>
            <p:cNvPr id="26713" name="TextBox 37"/>
            <p:cNvSpPr txBox="1">
              <a:spLocks noChangeArrowheads="1"/>
            </p:cNvSpPr>
            <p:nvPr/>
          </p:nvSpPr>
          <p:spPr bwMode="auto">
            <a:xfrm>
              <a:off x="6248397" y="2133600"/>
              <a:ext cx="11430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P(s | +e)</a:t>
              </a:r>
            </a:p>
          </p:txBody>
        </p:sp>
        <p:grpSp>
          <p:nvGrpSpPr>
            <p:cNvPr id="26714" name="Group 124"/>
            <p:cNvGrpSpPr>
              <a:grpSpLocks/>
            </p:cNvGrpSpPr>
            <p:nvPr/>
          </p:nvGrpSpPr>
          <p:grpSpPr bwMode="auto">
            <a:xfrm>
              <a:off x="6629400" y="1383268"/>
              <a:ext cx="2395654" cy="1424464"/>
              <a:chOff x="6629400" y="1383268"/>
              <a:chExt cx="2395654" cy="1424464"/>
            </a:xfrm>
          </p:grpSpPr>
          <p:grpSp>
            <p:nvGrpSpPr>
              <p:cNvPr id="26715" name="Group 7"/>
              <p:cNvGrpSpPr>
                <a:grpSpLocks/>
              </p:cNvGrpSpPr>
              <p:nvPr/>
            </p:nvGrpSpPr>
            <p:grpSpPr bwMode="auto">
              <a:xfrm>
                <a:off x="6934200" y="1600586"/>
                <a:ext cx="2090854" cy="1104256"/>
                <a:chOff x="228600" y="1677500"/>
                <a:chExt cx="8534400" cy="3148500"/>
              </a:xfrm>
            </p:grpSpPr>
            <p:grpSp>
              <p:nvGrpSpPr>
                <p:cNvPr id="26719" name="Group 5"/>
                <p:cNvGrpSpPr>
                  <a:grpSpLocks/>
                </p:cNvGrpSpPr>
                <p:nvPr/>
              </p:nvGrpSpPr>
              <p:grpSpPr bwMode="auto">
                <a:xfrm>
                  <a:off x="228600" y="4267200"/>
                  <a:ext cx="1828800" cy="558800"/>
                  <a:chOff x="4368" y="1728"/>
                  <a:chExt cx="528" cy="352"/>
                </a:xfrm>
              </p:grpSpPr>
              <p:sp>
                <p:nvSpPr>
                  <p:cNvPr id="26738" name="Freeform 33"/>
                  <p:cNvSpPr>
                    <a:spLocks/>
                  </p:cNvSpPr>
                  <p:nvPr/>
                </p:nvSpPr>
                <p:spPr bwMode="auto">
                  <a:xfrm>
                    <a:off x="4368" y="1728"/>
                    <a:ext cx="528" cy="336"/>
                  </a:xfrm>
                  <a:custGeom>
                    <a:avLst/>
                    <a:gdLst>
                      <a:gd name="T0" fmla="*/ 16 w 783"/>
                      <a:gd name="T1" fmla="*/ 0 h 288"/>
                      <a:gd name="T2" fmla="*/ 0 w 783"/>
                      <a:gd name="T3" fmla="*/ 496 h 288"/>
                      <a:gd name="T4" fmla="*/ 16 w 783"/>
                      <a:gd name="T5" fmla="*/ 988 h 288"/>
                      <a:gd name="T6" fmla="*/ 34 w 783"/>
                      <a:gd name="T7" fmla="*/ 484 h 288"/>
                      <a:gd name="T8" fmla="*/ 16 w 783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3"/>
                      <a:gd name="T16" fmla="*/ 0 h 288"/>
                      <a:gd name="T17" fmla="*/ 783 w 783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3" h="288">
                        <a:moveTo>
                          <a:pt x="384" y="0"/>
                        </a:moveTo>
                        <a:lnTo>
                          <a:pt x="0" y="144"/>
                        </a:lnTo>
                        <a:lnTo>
                          <a:pt x="384" y="288"/>
                        </a:lnTo>
                        <a:lnTo>
                          <a:pt x="783" y="141"/>
                        </a:lnTo>
                        <a:lnTo>
                          <a:pt x="38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6739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2" y="1776"/>
                    <a:ext cx="240" cy="3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en-US" sz="500">
                      <a:latin typeface="Calibri"/>
                      <a:cs typeface="Calibri"/>
                    </a:endParaRPr>
                  </a:p>
                </p:txBody>
              </p:sp>
            </p:grpSp>
            <p:sp>
              <p:nvSpPr>
                <p:cNvPr id="26720" name="Oval 3"/>
                <p:cNvSpPr>
                  <a:spLocks noChangeArrowheads="1"/>
                </p:cNvSpPr>
                <p:nvPr/>
              </p:nvSpPr>
              <p:spPr bwMode="auto">
                <a:xfrm>
                  <a:off x="1524000" y="2895600"/>
                  <a:ext cx="1222375" cy="574675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 sz="500">
                    <a:latin typeface="Calibri"/>
                    <a:cs typeface="Calibri"/>
                  </a:endParaRPr>
                </a:p>
              </p:txBody>
            </p:sp>
            <p:sp>
              <p:nvSpPr>
                <p:cNvPr id="26721" name="Oval 3"/>
                <p:cNvSpPr>
                  <a:spLocks noChangeArrowheads="1"/>
                </p:cNvSpPr>
                <p:nvPr/>
              </p:nvSpPr>
              <p:spPr bwMode="auto">
                <a:xfrm>
                  <a:off x="6245225" y="2895600"/>
                  <a:ext cx="1222375" cy="574675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 sz="500"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12" name="Straight Arrow Connector 11"/>
                <p:cNvCxnSpPr>
                  <a:stCxn id="16" idx="3"/>
                  <a:endCxn id="26720" idx="0"/>
                </p:cNvCxnSpPr>
                <p:nvPr/>
              </p:nvCxnSpPr>
              <p:spPr>
                <a:xfrm rot="5400000">
                  <a:off x="2914857" y="1353304"/>
                  <a:ext cx="764355" cy="232635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>
                  <a:stCxn id="16" idx="3"/>
                  <a:endCxn id="26721" idx="0"/>
                </p:cNvCxnSpPr>
                <p:nvPr/>
              </p:nvCxnSpPr>
              <p:spPr>
                <a:xfrm rot="16200000" flipH="1">
                  <a:off x="5276855" y="1317665"/>
                  <a:ext cx="764355" cy="239763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Isosceles Triangle 15"/>
                <p:cNvSpPr/>
                <p:nvPr/>
              </p:nvSpPr>
              <p:spPr>
                <a:xfrm>
                  <a:off x="3883483" y="1677500"/>
                  <a:ext cx="1146980" cy="456806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500" dirty="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17" name="Straight Arrow Connector 16"/>
                <p:cNvCxnSpPr>
                  <a:stCxn id="26720" idx="4"/>
                </p:cNvCxnSpPr>
                <p:nvPr/>
              </p:nvCxnSpPr>
              <p:spPr>
                <a:xfrm rot="5400000">
                  <a:off x="1201242" y="3336459"/>
                  <a:ext cx="796016" cy="106921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726" name="Group 21"/>
                <p:cNvGrpSpPr>
                  <a:grpSpLocks/>
                </p:cNvGrpSpPr>
                <p:nvPr/>
              </p:nvGrpSpPr>
              <p:grpSpPr bwMode="auto">
                <a:xfrm>
                  <a:off x="2209800" y="4267200"/>
                  <a:ext cx="1828800" cy="558800"/>
                  <a:chOff x="4368" y="1728"/>
                  <a:chExt cx="528" cy="352"/>
                </a:xfrm>
              </p:grpSpPr>
              <p:sp>
                <p:nvSpPr>
                  <p:cNvPr id="26736" name="Freeform 31"/>
                  <p:cNvSpPr>
                    <a:spLocks/>
                  </p:cNvSpPr>
                  <p:nvPr/>
                </p:nvSpPr>
                <p:spPr bwMode="auto">
                  <a:xfrm>
                    <a:off x="4368" y="1728"/>
                    <a:ext cx="528" cy="336"/>
                  </a:xfrm>
                  <a:custGeom>
                    <a:avLst/>
                    <a:gdLst>
                      <a:gd name="T0" fmla="*/ 16 w 783"/>
                      <a:gd name="T1" fmla="*/ 0 h 288"/>
                      <a:gd name="T2" fmla="*/ 0 w 783"/>
                      <a:gd name="T3" fmla="*/ 496 h 288"/>
                      <a:gd name="T4" fmla="*/ 16 w 783"/>
                      <a:gd name="T5" fmla="*/ 988 h 288"/>
                      <a:gd name="T6" fmla="*/ 34 w 783"/>
                      <a:gd name="T7" fmla="*/ 484 h 288"/>
                      <a:gd name="T8" fmla="*/ 16 w 783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3"/>
                      <a:gd name="T16" fmla="*/ 0 h 288"/>
                      <a:gd name="T17" fmla="*/ 783 w 783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3" h="288">
                        <a:moveTo>
                          <a:pt x="384" y="0"/>
                        </a:moveTo>
                        <a:lnTo>
                          <a:pt x="0" y="144"/>
                        </a:lnTo>
                        <a:lnTo>
                          <a:pt x="384" y="288"/>
                        </a:lnTo>
                        <a:lnTo>
                          <a:pt x="783" y="141"/>
                        </a:lnTo>
                        <a:lnTo>
                          <a:pt x="38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6737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2" y="1776"/>
                    <a:ext cx="240" cy="3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en-US" sz="500">
                      <a:latin typeface="Calibri"/>
                      <a:cs typeface="Calibri"/>
                    </a:endParaRPr>
                  </a:p>
                </p:txBody>
              </p:sp>
            </p:grpSp>
            <p:cxnSp>
              <p:nvCxnSpPr>
                <p:cNvPr id="20" name="Straight Arrow Connector 19"/>
                <p:cNvCxnSpPr>
                  <a:stCxn id="26720" idx="4"/>
                </p:cNvCxnSpPr>
                <p:nvPr/>
              </p:nvCxnSpPr>
              <p:spPr>
                <a:xfrm rot="16200000" flipH="1">
                  <a:off x="2231576" y="3375339"/>
                  <a:ext cx="796016" cy="99145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728" name="Group 34"/>
                <p:cNvGrpSpPr>
                  <a:grpSpLocks/>
                </p:cNvGrpSpPr>
                <p:nvPr/>
              </p:nvGrpSpPr>
              <p:grpSpPr bwMode="auto">
                <a:xfrm>
                  <a:off x="4953000" y="4267200"/>
                  <a:ext cx="1828800" cy="558800"/>
                  <a:chOff x="4368" y="1728"/>
                  <a:chExt cx="528" cy="352"/>
                </a:xfrm>
              </p:grpSpPr>
              <p:sp>
                <p:nvSpPr>
                  <p:cNvPr id="26734" name="Freeform 29"/>
                  <p:cNvSpPr>
                    <a:spLocks/>
                  </p:cNvSpPr>
                  <p:nvPr/>
                </p:nvSpPr>
                <p:spPr bwMode="auto">
                  <a:xfrm>
                    <a:off x="4368" y="1728"/>
                    <a:ext cx="528" cy="336"/>
                  </a:xfrm>
                  <a:custGeom>
                    <a:avLst/>
                    <a:gdLst>
                      <a:gd name="T0" fmla="*/ 16 w 783"/>
                      <a:gd name="T1" fmla="*/ 0 h 288"/>
                      <a:gd name="T2" fmla="*/ 0 w 783"/>
                      <a:gd name="T3" fmla="*/ 496 h 288"/>
                      <a:gd name="T4" fmla="*/ 16 w 783"/>
                      <a:gd name="T5" fmla="*/ 988 h 288"/>
                      <a:gd name="T6" fmla="*/ 34 w 783"/>
                      <a:gd name="T7" fmla="*/ 484 h 288"/>
                      <a:gd name="T8" fmla="*/ 16 w 783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3"/>
                      <a:gd name="T16" fmla="*/ 0 h 288"/>
                      <a:gd name="T17" fmla="*/ 783 w 783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3" h="288">
                        <a:moveTo>
                          <a:pt x="384" y="0"/>
                        </a:moveTo>
                        <a:lnTo>
                          <a:pt x="0" y="144"/>
                        </a:lnTo>
                        <a:lnTo>
                          <a:pt x="384" y="288"/>
                        </a:lnTo>
                        <a:lnTo>
                          <a:pt x="783" y="141"/>
                        </a:lnTo>
                        <a:lnTo>
                          <a:pt x="38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6735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2" y="1776"/>
                    <a:ext cx="240" cy="3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en-US" sz="500">
                      <a:latin typeface="Calibri"/>
                      <a:cs typeface="Calibri"/>
                    </a:endParaRPr>
                  </a:p>
                </p:txBody>
              </p:sp>
            </p:grpSp>
            <p:cxnSp>
              <p:nvCxnSpPr>
                <p:cNvPr id="23" name="Straight Arrow Connector 22"/>
                <p:cNvCxnSpPr/>
                <p:nvPr/>
              </p:nvCxnSpPr>
              <p:spPr>
                <a:xfrm rot="5400000">
                  <a:off x="5925233" y="3336458"/>
                  <a:ext cx="796016" cy="1069219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730" name="Group 38"/>
                <p:cNvGrpSpPr>
                  <a:grpSpLocks/>
                </p:cNvGrpSpPr>
                <p:nvPr/>
              </p:nvGrpSpPr>
              <p:grpSpPr bwMode="auto">
                <a:xfrm>
                  <a:off x="6934200" y="4267200"/>
                  <a:ext cx="1828800" cy="558800"/>
                  <a:chOff x="4368" y="1728"/>
                  <a:chExt cx="528" cy="352"/>
                </a:xfrm>
              </p:grpSpPr>
              <p:sp>
                <p:nvSpPr>
                  <p:cNvPr id="26732" name="Freeform 27"/>
                  <p:cNvSpPr>
                    <a:spLocks/>
                  </p:cNvSpPr>
                  <p:nvPr/>
                </p:nvSpPr>
                <p:spPr bwMode="auto">
                  <a:xfrm>
                    <a:off x="4368" y="1728"/>
                    <a:ext cx="528" cy="336"/>
                  </a:xfrm>
                  <a:custGeom>
                    <a:avLst/>
                    <a:gdLst>
                      <a:gd name="T0" fmla="*/ 16 w 783"/>
                      <a:gd name="T1" fmla="*/ 0 h 288"/>
                      <a:gd name="T2" fmla="*/ 0 w 783"/>
                      <a:gd name="T3" fmla="*/ 496 h 288"/>
                      <a:gd name="T4" fmla="*/ 16 w 783"/>
                      <a:gd name="T5" fmla="*/ 988 h 288"/>
                      <a:gd name="T6" fmla="*/ 34 w 783"/>
                      <a:gd name="T7" fmla="*/ 484 h 288"/>
                      <a:gd name="T8" fmla="*/ 16 w 783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3"/>
                      <a:gd name="T16" fmla="*/ 0 h 288"/>
                      <a:gd name="T17" fmla="*/ 783 w 783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3" h="288">
                        <a:moveTo>
                          <a:pt x="384" y="0"/>
                        </a:moveTo>
                        <a:lnTo>
                          <a:pt x="0" y="144"/>
                        </a:lnTo>
                        <a:lnTo>
                          <a:pt x="384" y="288"/>
                        </a:lnTo>
                        <a:lnTo>
                          <a:pt x="783" y="141"/>
                        </a:lnTo>
                        <a:lnTo>
                          <a:pt x="38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26733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2" y="1776"/>
                    <a:ext cx="240" cy="3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en-US" sz="500">
                      <a:latin typeface="Calibri"/>
                      <a:cs typeface="Calibri"/>
                    </a:endParaRPr>
                  </a:p>
                </p:txBody>
              </p:sp>
            </p:grpSp>
            <p:cxnSp>
              <p:nvCxnSpPr>
                <p:cNvPr id="25" name="Straight Arrow Connector 24"/>
                <p:cNvCxnSpPr/>
                <p:nvPr/>
              </p:nvCxnSpPr>
              <p:spPr>
                <a:xfrm rot="16200000" flipH="1">
                  <a:off x="6955571" y="3375340"/>
                  <a:ext cx="796016" cy="99145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716" name="TextBox 35"/>
              <p:cNvSpPr txBox="1">
                <a:spLocks noChangeArrowheads="1"/>
              </p:cNvSpPr>
              <p:nvPr/>
            </p:nvSpPr>
            <p:spPr bwMode="auto">
              <a:xfrm>
                <a:off x="7391447" y="1383268"/>
                <a:ext cx="609554" cy="369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800">
                    <a:latin typeface="Calibri"/>
                    <a:cs typeface="Calibri"/>
                  </a:rPr>
                  <a:t>{+e}</a:t>
                </a:r>
              </a:p>
            </p:txBody>
          </p:sp>
          <p:sp>
            <p:nvSpPr>
              <p:cNvPr id="26717" name="TextBox 36"/>
              <p:cNvSpPr txBox="1">
                <a:spLocks noChangeArrowheads="1"/>
              </p:cNvSpPr>
              <p:nvPr/>
            </p:nvSpPr>
            <p:spPr bwMode="auto">
              <a:xfrm>
                <a:off x="7162800" y="1611868"/>
                <a:ext cx="533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800">
                    <a:latin typeface="Calibri"/>
                    <a:cs typeface="Calibri"/>
                  </a:rPr>
                  <a:t>a</a:t>
                </a:r>
              </a:p>
            </p:txBody>
          </p:sp>
          <p:sp>
            <p:nvSpPr>
              <p:cNvPr id="26718" name="TextBox 38"/>
              <p:cNvSpPr txBox="1">
                <a:spLocks noChangeArrowheads="1"/>
              </p:cNvSpPr>
              <p:nvPr/>
            </p:nvSpPr>
            <p:spPr bwMode="auto">
              <a:xfrm>
                <a:off x="6629400" y="2438400"/>
                <a:ext cx="10668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800">
                    <a:latin typeface="Calibri"/>
                    <a:cs typeface="Calibri"/>
                  </a:rPr>
                  <a:t>U</a:t>
                </a:r>
              </a:p>
            </p:txBody>
          </p:sp>
        </p:grpSp>
      </p:grpSp>
      <p:grpSp>
        <p:nvGrpSpPr>
          <p:cNvPr id="9" name="Group 125"/>
          <p:cNvGrpSpPr>
            <a:grpSpLocks/>
          </p:cNvGrpSpPr>
          <p:nvPr/>
        </p:nvGrpSpPr>
        <p:grpSpPr bwMode="auto">
          <a:xfrm>
            <a:off x="7747951" y="2985825"/>
            <a:ext cx="3233738" cy="1412875"/>
            <a:chOff x="5791191" y="2895600"/>
            <a:chExt cx="3233863" cy="1412796"/>
          </a:xfrm>
        </p:grpSpPr>
        <p:grpSp>
          <p:nvGrpSpPr>
            <p:cNvPr id="26687" name="Group 39"/>
            <p:cNvGrpSpPr>
              <a:grpSpLocks/>
            </p:cNvGrpSpPr>
            <p:nvPr/>
          </p:nvGrpSpPr>
          <p:grpSpPr bwMode="auto">
            <a:xfrm>
              <a:off x="6934200" y="3113076"/>
              <a:ext cx="2090854" cy="1104097"/>
              <a:chOff x="228600" y="1677951"/>
              <a:chExt cx="8534400" cy="3148049"/>
            </a:xfrm>
          </p:grpSpPr>
          <p:grpSp>
            <p:nvGrpSpPr>
              <p:cNvPr id="26692" name="Group 5"/>
              <p:cNvGrpSpPr>
                <a:grpSpLocks/>
              </p:cNvGrpSpPr>
              <p:nvPr/>
            </p:nvGrpSpPr>
            <p:grpSpPr bwMode="auto">
              <a:xfrm>
                <a:off x="228600" y="4267200"/>
                <a:ext cx="1828800" cy="558800"/>
                <a:chOff x="4368" y="1728"/>
                <a:chExt cx="528" cy="352"/>
              </a:xfrm>
            </p:grpSpPr>
            <p:sp>
              <p:nvSpPr>
                <p:cNvPr id="26711" name="Freeform 59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71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26693" name="Oval 3"/>
              <p:cNvSpPr>
                <a:spLocks noChangeArrowheads="1"/>
              </p:cNvSpPr>
              <p:nvPr/>
            </p:nvSpPr>
            <p:spPr bwMode="auto">
              <a:xfrm>
                <a:off x="1524000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sp>
            <p:nvSpPr>
              <p:cNvPr id="26694" name="Oval 3"/>
              <p:cNvSpPr>
                <a:spLocks noChangeArrowheads="1"/>
              </p:cNvSpPr>
              <p:nvPr/>
            </p:nvSpPr>
            <p:spPr bwMode="auto">
              <a:xfrm>
                <a:off x="6245225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cxnSp>
            <p:nvCxnSpPr>
              <p:cNvPr id="44" name="Straight Arrow Connector 43"/>
              <p:cNvCxnSpPr>
                <a:stCxn id="46" idx="3"/>
                <a:endCxn id="26693" idx="0"/>
              </p:cNvCxnSpPr>
              <p:nvPr/>
            </p:nvCxnSpPr>
            <p:spPr>
              <a:xfrm rot="5400000">
                <a:off x="2916868" y="1352102"/>
                <a:ext cx="760384" cy="232634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>
                <a:stCxn id="46" idx="3"/>
                <a:endCxn id="26694" idx="0"/>
              </p:cNvCxnSpPr>
              <p:nvPr/>
            </p:nvCxnSpPr>
            <p:spPr>
              <a:xfrm rot="16200000" flipH="1">
                <a:off x="5278855" y="1316462"/>
                <a:ext cx="760384" cy="239762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Isosceles Triangle 45"/>
              <p:cNvSpPr/>
              <p:nvPr/>
            </p:nvSpPr>
            <p:spPr>
              <a:xfrm>
                <a:off x="3883504" y="1677951"/>
                <a:ext cx="1146975" cy="457134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5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cxnSp>
            <p:nvCxnSpPr>
              <p:cNvPr id="47" name="Straight Arrow Connector 46"/>
              <p:cNvCxnSpPr>
                <a:stCxn id="26693" idx="4"/>
              </p:cNvCxnSpPr>
              <p:nvPr/>
            </p:nvCxnSpPr>
            <p:spPr>
              <a:xfrm rot="5400000">
                <a:off x="1200985" y="3333974"/>
                <a:ext cx="796593" cy="106921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99" name="Group 21"/>
              <p:cNvGrpSpPr>
                <a:grpSpLocks/>
              </p:cNvGrpSpPr>
              <p:nvPr/>
            </p:nvGrpSpPr>
            <p:grpSpPr bwMode="auto">
              <a:xfrm>
                <a:off x="2209800" y="4267200"/>
                <a:ext cx="1828800" cy="558800"/>
                <a:chOff x="4368" y="1728"/>
                <a:chExt cx="528" cy="352"/>
              </a:xfrm>
            </p:grpSpPr>
            <p:sp>
              <p:nvSpPr>
                <p:cNvPr id="26709" name="Freeform 57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71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49" name="Straight Arrow Connector 48"/>
              <p:cNvCxnSpPr>
                <a:stCxn id="26693" idx="4"/>
              </p:cNvCxnSpPr>
              <p:nvPr/>
            </p:nvCxnSpPr>
            <p:spPr>
              <a:xfrm rot="16200000" flipH="1">
                <a:off x="2231314" y="3372854"/>
                <a:ext cx="796593" cy="99145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701" name="Group 34"/>
              <p:cNvGrpSpPr>
                <a:grpSpLocks/>
              </p:cNvGrpSpPr>
              <p:nvPr/>
            </p:nvGrpSpPr>
            <p:grpSpPr bwMode="auto">
              <a:xfrm>
                <a:off x="4953000" y="4267200"/>
                <a:ext cx="1828800" cy="558800"/>
                <a:chOff x="4368" y="1728"/>
                <a:chExt cx="528" cy="352"/>
              </a:xfrm>
            </p:grpSpPr>
            <p:sp>
              <p:nvSpPr>
                <p:cNvPr id="26707" name="Freeform 55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70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51" name="Straight Arrow Connector 50"/>
              <p:cNvCxnSpPr/>
              <p:nvPr/>
            </p:nvCxnSpPr>
            <p:spPr>
              <a:xfrm rot="5400000">
                <a:off x="5924955" y="3333974"/>
                <a:ext cx="796593" cy="106921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703" name="Group 38"/>
              <p:cNvGrpSpPr>
                <a:grpSpLocks/>
              </p:cNvGrpSpPr>
              <p:nvPr/>
            </p:nvGrpSpPr>
            <p:grpSpPr bwMode="auto">
              <a:xfrm>
                <a:off x="6934200" y="4267200"/>
                <a:ext cx="1828800" cy="558800"/>
                <a:chOff x="4368" y="1728"/>
                <a:chExt cx="528" cy="352"/>
              </a:xfrm>
            </p:grpSpPr>
            <p:sp>
              <p:nvSpPr>
                <p:cNvPr id="26705" name="Freeform 53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70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53" name="Straight Arrow Connector 52"/>
              <p:cNvCxnSpPr/>
              <p:nvPr/>
            </p:nvCxnSpPr>
            <p:spPr>
              <a:xfrm rot="16200000" flipH="1">
                <a:off x="6955289" y="3372855"/>
                <a:ext cx="796593" cy="99144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88" name="TextBox 61"/>
            <p:cNvSpPr txBox="1">
              <a:spLocks noChangeArrowheads="1"/>
            </p:cNvSpPr>
            <p:nvPr/>
          </p:nvSpPr>
          <p:spPr bwMode="auto">
            <a:xfrm>
              <a:off x="6858108" y="2895600"/>
              <a:ext cx="1219171" cy="369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 dirty="0">
                  <a:latin typeface="Calibri"/>
                  <a:cs typeface="Calibri"/>
                </a:rPr>
                <a:t>{+e, </a:t>
              </a: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+e</a:t>
              </a:r>
              <a:r>
                <a:rPr lang="ja-JP" alt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’</a:t>
              </a:r>
              <a:r>
                <a:rPr lang="en-US" altLang="ja-JP" sz="1800" dirty="0">
                  <a:latin typeface="Calibri"/>
                  <a:cs typeface="Calibri"/>
                </a:rPr>
                <a:t>}</a:t>
              </a:r>
              <a:endParaRPr lang="en-US" sz="1800" dirty="0">
                <a:latin typeface="Calibri"/>
                <a:cs typeface="Calibri"/>
              </a:endParaRPr>
            </a:p>
          </p:txBody>
        </p:sp>
        <p:sp>
          <p:nvSpPr>
            <p:cNvPr id="26689" name="TextBox 62"/>
            <p:cNvSpPr txBox="1">
              <a:spLocks noChangeArrowheads="1"/>
            </p:cNvSpPr>
            <p:nvPr/>
          </p:nvSpPr>
          <p:spPr bwMode="auto">
            <a:xfrm>
              <a:off x="7162800" y="3124200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26690" name="TextBox 63"/>
            <p:cNvSpPr txBox="1">
              <a:spLocks noChangeArrowheads="1"/>
            </p:cNvSpPr>
            <p:nvPr/>
          </p:nvSpPr>
          <p:spPr bwMode="auto">
            <a:xfrm>
              <a:off x="5791191" y="3645932"/>
              <a:ext cx="1752609" cy="369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 dirty="0">
                  <a:latin typeface="Calibri"/>
                  <a:cs typeface="Calibri"/>
                </a:rPr>
                <a:t>P(s | +e, </a:t>
              </a: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+e</a:t>
              </a:r>
              <a:r>
                <a:rPr lang="ja-JP" alt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’</a:t>
              </a:r>
              <a:r>
                <a:rPr lang="en-US" altLang="ja-JP" sz="1800" dirty="0">
                  <a:latin typeface="Calibri"/>
                  <a:cs typeface="Calibri"/>
                </a:rPr>
                <a:t>)</a:t>
              </a:r>
              <a:endParaRPr lang="en-US" sz="1800" dirty="0">
                <a:latin typeface="Calibri"/>
                <a:cs typeface="Calibri"/>
              </a:endParaRPr>
            </a:p>
          </p:txBody>
        </p:sp>
        <p:sp>
          <p:nvSpPr>
            <p:cNvPr id="26691" name="TextBox 64"/>
            <p:cNvSpPr txBox="1">
              <a:spLocks noChangeArrowheads="1"/>
            </p:cNvSpPr>
            <p:nvPr/>
          </p:nvSpPr>
          <p:spPr bwMode="auto">
            <a:xfrm>
              <a:off x="6629400" y="3939064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U</a:t>
              </a:r>
            </a:p>
          </p:txBody>
        </p:sp>
      </p:grpSp>
      <p:pic>
        <p:nvPicPr>
          <p:cNvPr id="67" name="Picture 6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453" y="4646249"/>
            <a:ext cx="45275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26"/>
          <p:cNvGrpSpPr>
            <a:grpSpLocks/>
          </p:cNvGrpSpPr>
          <p:nvPr/>
        </p:nvGrpSpPr>
        <p:grpSpPr bwMode="auto">
          <a:xfrm>
            <a:off x="8330509" y="4599343"/>
            <a:ext cx="2743200" cy="1556364"/>
            <a:chOff x="6324600" y="4431268"/>
            <a:chExt cx="2743200" cy="1556257"/>
          </a:xfrm>
        </p:grpSpPr>
        <p:grpSp>
          <p:nvGrpSpPr>
            <p:cNvPr id="26637" name="Group 69"/>
            <p:cNvGrpSpPr>
              <a:grpSpLocks/>
            </p:cNvGrpSpPr>
            <p:nvPr/>
          </p:nvGrpSpPr>
          <p:grpSpPr bwMode="auto">
            <a:xfrm>
              <a:off x="6629400" y="5307508"/>
              <a:ext cx="1143000" cy="680017"/>
              <a:chOff x="228600" y="1679295"/>
              <a:chExt cx="8534400" cy="3546755"/>
            </a:xfrm>
          </p:grpSpPr>
          <p:grpSp>
            <p:nvGrpSpPr>
              <p:cNvPr id="26666" name="Group 5"/>
              <p:cNvGrpSpPr>
                <a:grpSpLocks/>
              </p:cNvGrpSpPr>
              <p:nvPr/>
            </p:nvGrpSpPr>
            <p:grpSpPr bwMode="auto">
              <a:xfrm>
                <a:off x="2286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85" name="Freeform 89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8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26667" name="Oval 3"/>
              <p:cNvSpPr>
                <a:spLocks noChangeArrowheads="1"/>
              </p:cNvSpPr>
              <p:nvPr/>
            </p:nvSpPr>
            <p:spPr bwMode="auto">
              <a:xfrm>
                <a:off x="1524000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sp>
            <p:nvSpPr>
              <p:cNvPr id="26668" name="Oval 3"/>
              <p:cNvSpPr>
                <a:spLocks noChangeArrowheads="1"/>
              </p:cNvSpPr>
              <p:nvPr/>
            </p:nvSpPr>
            <p:spPr bwMode="auto">
              <a:xfrm>
                <a:off x="6245225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cxnSp>
            <p:nvCxnSpPr>
              <p:cNvPr id="74" name="Straight Arrow Connector 73"/>
              <p:cNvCxnSpPr>
                <a:stCxn id="76" idx="3"/>
                <a:endCxn id="26667" idx="0"/>
              </p:cNvCxnSpPr>
              <p:nvPr/>
            </p:nvCxnSpPr>
            <p:spPr>
              <a:xfrm rot="5400000">
                <a:off x="2917768" y="1353878"/>
                <a:ext cx="761699" cy="232325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>
                <a:stCxn id="76" idx="3"/>
                <a:endCxn id="26668" idx="0"/>
              </p:cNvCxnSpPr>
              <p:nvPr/>
            </p:nvCxnSpPr>
            <p:spPr>
              <a:xfrm rot="16200000" flipH="1">
                <a:off x="5276585" y="1318315"/>
                <a:ext cx="761699" cy="239437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Isosceles Triangle 75"/>
              <p:cNvSpPr/>
              <p:nvPr/>
            </p:nvSpPr>
            <p:spPr>
              <a:xfrm>
                <a:off x="3891284" y="1679295"/>
                <a:ext cx="1137920" cy="455361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5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cxnSp>
            <p:nvCxnSpPr>
              <p:cNvPr id="77" name="Straight Arrow Connector 76"/>
              <p:cNvCxnSpPr>
                <a:stCxn id="26667" idx="4"/>
              </p:cNvCxnSpPr>
              <p:nvPr/>
            </p:nvCxnSpPr>
            <p:spPr>
              <a:xfrm rot="5400000">
                <a:off x="1202044" y="3335776"/>
                <a:ext cx="803093" cy="1066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73" name="Group 21"/>
              <p:cNvGrpSpPr>
                <a:grpSpLocks/>
              </p:cNvGrpSpPr>
              <p:nvPr/>
            </p:nvGrpSpPr>
            <p:grpSpPr bwMode="auto">
              <a:xfrm>
                <a:off x="22098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83" name="Freeform 87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84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79" name="Straight Arrow Connector 78"/>
              <p:cNvCxnSpPr>
                <a:stCxn id="26667" idx="4"/>
              </p:cNvCxnSpPr>
              <p:nvPr/>
            </p:nvCxnSpPr>
            <p:spPr>
              <a:xfrm rot="16200000" flipH="1">
                <a:off x="2227352" y="3377268"/>
                <a:ext cx="803093" cy="98382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75" name="Group 34"/>
              <p:cNvGrpSpPr>
                <a:grpSpLocks/>
              </p:cNvGrpSpPr>
              <p:nvPr/>
            </p:nvGrpSpPr>
            <p:grpSpPr bwMode="auto">
              <a:xfrm>
                <a:off x="49530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81" name="Freeform 85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8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81" name="Straight Arrow Connector 80"/>
              <p:cNvCxnSpPr/>
              <p:nvPr/>
            </p:nvCxnSpPr>
            <p:spPr>
              <a:xfrm rot="5400000">
                <a:off x="5919671" y="3335776"/>
                <a:ext cx="803093" cy="1066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77" name="Group 38"/>
              <p:cNvGrpSpPr>
                <a:grpSpLocks/>
              </p:cNvGrpSpPr>
              <p:nvPr/>
            </p:nvGrpSpPr>
            <p:grpSpPr bwMode="auto">
              <a:xfrm>
                <a:off x="69342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79" name="Freeform 83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8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83" name="Straight Arrow Connector 82"/>
              <p:cNvCxnSpPr/>
              <p:nvPr/>
            </p:nvCxnSpPr>
            <p:spPr>
              <a:xfrm rot="16200000" flipH="1">
                <a:off x="6950907" y="3371339"/>
                <a:ext cx="803093" cy="9956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38" name="Group 91"/>
            <p:cNvGrpSpPr>
              <a:grpSpLocks/>
            </p:cNvGrpSpPr>
            <p:nvPr/>
          </p:nvGrpSpPr>
          <p:grpSpPr bwMode="auto">
            <a:xfrm>
              <a:off x="7924800" y="5307508"/>
              <a:ext cx="1143000" cy="680017"/>
              <a:chOff x="228600" y="1679295"/>
              <a:chExt cx="8534400" cy="3546755"/>
            </a:xfrm>
          </p:grpSpPr>
          <p:grpSp>
            <p:nvGrpSpPr>
              <p:cNvPr id="26645" name="Group 5"/>
              <p:cNvGrpSpPr>
                <a:grpSpLocks/>
              </p:cNvGrpSpPr>
              <p:nvPr/>
            </p:nvGrpSpPr>
            <p:grpSpPr bwMode="auto">
              <a:xfrm>
                <a:off x="2286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64" name="Freeform 111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65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26646" name="Oval 3"/>
              <p:cNvSpPr>
                <a:spLocks noChangeArrowheads="1"/>
              </p:cNvSpPr>
              <p:nvPr/>
            </p:nvSpPr>
            <p:spPr bwMode="auto">
              <a:xfrm>
                <a:off x="1524000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sp>
            <p:nvSpPr>
              <p:cNvPr id="26647" name="Oval 3"/>
              <p:cNvSpPr>
                <a:spLocks noChangeArrowheads="1"/>
              </p:cNvSpPr>
              <p:nvPr/>
            </p:nvSpPr>
            <p:spPr bwMode="auto">
              <a:xfrm>
                <a:off x="6245225" y="2895600"/>
                <a:ext cx="1222375" cy="5746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500">
                  <a:latin typeface="Calibri"/>
                  <a:cs typeface="Calibri"/>
                </a:endParaRPr>
              </a:p>
            </p:txBody>
          </p:sp>
          <p:cxnSp>
            <p:nvCxnSpPr>
              <p:cNvPr id="96" name="Straight Arrow Connector 95"/>
              <p:cNvCxnSpPr>
                <a:stCxn id="98" idx="3"/>
                <a:endCxn id="26646" idx="0"/>
              </p:cNvCxnSpPr>
              <p:nvPr/>
            </p:nvCxnSpPr>
            <p:spPr>
              <a:xfrm rot="5400000">
                <a:off x="2917768" y="1353878"/>
                <a:ext cx="761699" cy="232325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>
                <a:stCxn id="98" idx="3"/>
                <a:endCxn id="26647" idx="0"/>
              </p:cNvCxnSpPr>
              <p:nvPr/>
            </p:nvCxnSpPr>
            <p:spPr>
              <a:xfrm rot="16200000" flipH="1">
                <a:off x="5276585" y="1318315"/>
                <a:ext cx="761699" cy="239437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Isosceles Triangle 97"/>
              <p:cNvSpPr/>
              <p:nvPr/>
            </p:nvSpPr>
            <p:spPr>
              <a:xfrm>
                <a:off x="3891284" y="1679295"/>
                <a:ext cx="1137920" cy="455361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5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cxnSp>
            <p:nvCxnSpPr>
              <p:cNvPr id="99" name="Straight Arrow Connector 98"/>
              <p:cNvCxnSpPr>
                <a:stCxn id="26646" idx="4"/>
              </p:cNvCxnSpPr>
              <p:nvPr/>
            </p:nvCxnSpPr>
            <p:spPr>
              <a:xfrm rot="5400000">
                <a:off x="1202044" y="3335776"/>
                <a:ext cx="803093" cy="1066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52" name="Group 21"/>
              <p:cNvGrpSpPr>
                <a:grpSpLocks/>
              </p:cNvGrpSpPr>
              <p:nvPr/>
            </p:nvGrpSpPr>
            <p:grpSpPr bwMode="auto">
              <a:xfrm>
                <a:off x="22098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62" name="Freeform 109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6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101" name="Straight Arrow Connector 100"/>
              <p:cNvCxnSpPr>
                <a:stCxn id="26646" idx="4"/>
              </p:cNvCxnSpPr>
              <p:nvPr/>
            </p:nvCxnSpPr>
            <p:spPr>
              <a:xfrm rot="16200000" flipH="1">
                <a:off x="2227352" y="3377268"/>
                <a:ext cx="803093" cy="98382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54" name="Group 34"/>
              <p:cNvGrpSpPr>
                <a:grpSpLocks/>
              </p:cNvGrpSpPr>
              <p:nvPr/>
            </p:nvGrpSpPr>
            <p:grpSpPr bwMode="auto">
              <a:xfrm>
                <a:off x="49530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60" name="Freeform 107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6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103" name="Straight Arrow Connector 102"/>
              <p:cNvCxnSpPr/>
              <p:nvPr/>
            </p:nvCxnSpPr>
            <p:spPr>
              <a:xfrm rot="5400000">
                <a:off x="5919671" y="3335776"/>
                <a:ext cx="803093" cy="1066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56" name="Group 38"/>
              <p:cNvGrpSpPr>
                <a:grpSpLocks/>
              </p:cNvGrpSpPr>
              <p:nvPr/>
            </p:nvGrpSpPr>
            <p:grpSpPr bwMode="auto">
              <a:xfrm>
                <a:off x="6934200" y="4267200"/>
                <a:ext cx="1828800" cy="958850"/>
                <a:chOff x="4368" y="1728"/>
                <a:chExt cx="528" cy="604"/>
              </a:xfrm>
            </p:grpSpPr>
            <p:sp>
              <p:nvSpPr>
                <p:cNvPr id="26658" name="Freeform 105"/>
                <p:cNvSpPr>
                  <a:spLocks/>
                </p:cNvSpPr>
                <p:nvPr/>
              </p:nvSpPr>
              <p:spPr bwMode="auto">
                <a:xfrm>
                  <a:off x="4368" y="1728"/>
                  <a:ext cx="528" cy="336"/>
                </a:xfrm>
                <a:custGeom>
                  <a:avLst/>
                  <a:gdLst>
                    <a:gd name="T0" fmla="*/ 16 w 783"/>
                    <a:gd name="T1" fmla="*/ 0 h 288"/>
                    <a:gd name="T2" fmla="*/ 0 w 783"/>
                    <a:gd name="T3" fmla="*/ 496 h 288"/>
                    <a:gd name="T4" fmla="*/ 16 w 783"/>
                    <a:gd name="T5" fmla="*/ 988 h 288"/>
                    <a:gd name="T6" fmla="*/ 34 w 783"/>
                    <a:gd name="T7" fmla="*/ 484 h 288"/>
                    <a:gd name="T8" fmla="*/ 16 w 783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3"/>
                    <a:gd name="T16" fmla="*/ 0 h 288"/>
                    <a:gd name="T17" fmla="*/ 783 w 783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3" h="288">
                      <a:moveTo>
                        <a:pt x="384" y="0"/>
                      </a:moveTo>
                      <a:lnTo>
                        <a:pt x="0" y="144"/>
                      </a:lnTo>
                      <a:lnTo>
                        <a:pt x="384" y="288"/>
                      </a:lnTo>
                      <a:lnTo>
                        <a:pt x="783" y="141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2665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512" y="1776"/>
                  <a:ext cx="24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endParaRPr lang="en-US" sz="500">
                    <a:latin typeface="Calibri"/>
                    <a:cs typeface="Calibri"/>
                  </a:endParaRPr>
                </a:p>
              </p:txBody>
            </p:sp>
          </p:grpSp>
          <p:cxnSp>
            <p:nvCxnSpPr>
              <p:cNvPr id="105" name="Straight Arrow Connector 104"/>
              <p:cNvCxnSpPr/>
              <p:nvPr/>
            </p:nvCxnSpPr>
            <p:spPr>
              <a:xfrm rot="16200000" flipH="1">
                <a:off x="6950907" y="3371339"/>
                <a:ext cx="803093" cy="9956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39" name="Oval 3"/>
            <p:cNvSpPr>
              <a:spLocks noChangeArrowheads="1"/>
            </p:cNvSpPr>
            <p:nvPr/>
          </p:nvSpPr>
          <p:spPr bwMode="auto">
            <a:xfrm>
              <a:off x="7620000" y="4800600"/>
              <a:ext cx="299471" cy="2015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>
                <a:latin typeface="Calibri"/>
                <a:cs typeface="Calibri"/>
              </a:endParaRPr>
            </a:p>
          </p:txBody>
        </p:sp>
        <p:cxnSp>
          <p:nvCxnSpPr>
            <p:cNvPr id="115" name="Straight Arrow Connector 114"/>
            <p:cNvCxnSpPr>
              <a:stCxn id="26639" idx="4"/>
            </p:cNvCxnSpPr>
            <p:nvPr/>
          </p:nvCxnSpPr>
          <p:spPr>
            <a:xfrm rot="5400000">
              <a:off x="7330292" y="4868574"/>
              <a:ext cx="304779" cy="57308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>
              <a:stCxn id="26639" idx="4"/>
            </p:cNvCxnSpPr>
            <p:nvPr/>
          </p:nvCxnSpPr>
          <p:spPr>
            <a:xfrm rot="16200000" flipH="1">
              <a:off x="7977992" y="4793961"/>
              <a:ext cx="304779" cy="7223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42" name="TextBox 120"/>
            <p:cNvSpPr txBox="1">
              <a:spLocks noChangeArrowheads="1"/>
            </p:cNvSpPr>
            <p:nvPr/>
          </p:nvSpPr>
          <p:spPr bwMode="auto">
            <a:xfrm>
              <a:off x="7391400" y="4431268"/>
              <a:ext cx="685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>
                  <a:latin typeface="Calibri"/>
                  <a:cs typeface="Calibri"/>
                </a:rPr>
                <a:t>{+e}</a:t>
              </a:r>
            </a:p>
          </p:txBody>
        </p:sp>
        <p:sp>
          <p:nvSpPr>
            <p:cNvPr id="26643" name="TextBox 121"/>
            <p:cNvSpPr txBox="1">
              <a:spLocks noChangeArrowheads="1"/>
            </p:cNvSpPr>
            <p:nvPr/>
          </p:nvSpPr>
          <p:spPr bwMode="auto">
            <a:xfrm>
              <a:off x="6324600" y="4736577"/>
              <a:ext cx="1600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 dirty="0">
                  <a:latin typeface="Calibri"/>
                  <a:cs typeface="Calibri"/>
                </a:rPr>
                <a:t>P(</a:t>
              </a:r>
              <a:r>
                <a:rPr 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+e</a:t>
              </a:r>
              <a:r>
                <a:rPr lang="ja-JP" altLang="en-US" sz="1800" dirty="0">
                  <a:solidFill>
                    <a:srgbClr val="FF0000"/>
                  </a:solidFill>
                  <a:latin typeface="Calibri"/>
                  <a:cs typeface="Calibri"/>
                </a:rPr>
                <a:t>’</a:t>
              </a:r>
              <a:r>
                <a:rPr lang="en-US" altLang="ja-JP" sz="1800" dirty="0">
                  <a:solidFill>
                    <a:srgbClr val="FF0000"/>
                  </a:solidFill>
                  <a:latin typeface="Calibri"/>
                  <a:cs typeface="Calibri"/>
                </a:rPr>
                <a:t> </a:t>
              </a:r>
              <a:r>
                <a:rPr lang="en-US" altLang="ja-JP" sz="1800" dirty="0">
                  <a:latin typeface="Calibri"/>
                  <a:cs typeface="Calibri"/>
                </a:rPr>
                <a:t>| +e)</a:t>
              </a:r>
              <a:endParaRPr lang="en-US" sz="1800" dirty="0">
                <a:latin typeface="Calibri"/>
                <a:cs typeface="Calibri"/>
              </a:endParaRPr>
            </a:p>
          </p:txBody>
        </p:sp>
        <p:sp>
          <p:nvSpPr>
            <p:cNvPr id="26644" name="TextBox 123"/>
            <p:cNvSpPr txBox="1">
              <a:spLocks noChangeArrowheads="1"/>
            </p:cNvSpPr>
            <p:nvPr/>
          </p:nvSpPr>
          <p:spPr bwMode="auto">
            <a:xfrm>
              <a:off x="6400800" y="5029714"/>
              <a:ext cx="1143000" cy="307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400" dirty="0">
                  <a:latin typeface="Calibri"/>
                  <a:cs typeface="Calibri"/>
                </a:rPr>
                <a:t>{+e, +</a:t>
              </a:r>
              <a:r>
                <a:rPr lang="en-US" sz="1400" dirty="0">
                  <a:solidFill>
                    <a:srgbClr val="FF0000"/>
                  </a:solidFill>
                  <a:latin typeface="Calibri"/>
                  <a:cs typeface="Calibri"/>
                </a:rPr>
                <a:t>e</a:t>
              </a:r>
              <a:r>
                <a:rPr lang="ja-JP" altLang="en-US" sz="1400" dirty="0">
                  <a:solidFill>
                    <a:srgbClr val="FF0000"/>
                  </a:solidFill>
                  <a:latin typeface="Calibri"/>
                  <a:cs typeface="Calibri"/>
                </a:rPr>
                <a:t>’</a:t>
              </a:r>
              <a:r>
                <a:rPr lang="en-US" altLang="ja-JP" sz="1400" dirty="0">
                  <a:latin typeface="Calibri"/>
                  <a:cs typeface="Calibri"/>
                </a:rPr>
                <a:t>}</a:t>
              </a:r>
              <a:endParaRPr lang="en-US" sz="1400" dirty="0">
                <a:latin typeface="Calibri"/>
                <a:cs typeface="Calibri"/>
              </a:endParaRPr>
            </a:p>
          </p:txBody>
        </p:sp>
      </p:grpSp>
      <p:sp>
        <p:nvSpPr>
          <p:cNvPr id="114" name="TextBox 121"/>
          <p:cNvSpPr txBox="1">
            <a:spLocks noChangeArrowheads="1"/>
          </p:cNvSpPr>
          <p:nvPr/>
        </p:nvSpPr>
        <p:spPr bwMode="auto">
          <a:xfrm>
            <a:off x="9930709" y="4980342"/>
            <a:ext cx="1600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Calibri"/>
                <a:cs typeface="Calibri"/>
              </a:rPr>
              <a:t>P(</a:t>
            </a:r>
            <a:r>
              <a:rPr lang="en-US" sz="1800" dirty="0">
                <a:solidFill>
                  <a:srgbClr val="FF0000"/>
                </a:solidFill>
                <a:latin typeface="Calibri"/>
                <a:cs typeface="Calibri"/>
              </a:rPr>
              <a:t>-e</a:t>
            </a:r>
            <a:r>
              <a:rPr lang="ja-JP" altLang="en-US" sz="1800" dirty="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lang="en-US" altLang="ja-JP"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ja-JP" sz="1800" dirty="0">
                <a:latin typeface="Calibri"/>
                <a:cs typeface="Calibri"/>
              </a:rPr>
              <a:t>| +e)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16" name="TextBox 123"/>
          <p:cNvSpPr txBox="1">
            <a:spLocks noChangeArrowheads="1"/>
          </p:cNvSpPr>
          <p:nvPr/>
        </p:nvSpPr>
        <p:spPr bwMode="auto">
          <a:xfrm>
            <a:off x="10311709" y="5197829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{+e, </a:t>
            </a:r>
            <a:r>
              <a:rPr lang="en-US" sz="1400" dirty="0">
                <a:solidFill>
                  <a:srgbClr val="FF0000"/>
                </a:solidFill>
                <a:latin typeface="Calibri"/>
                <a:cs typeface="Calibri"/>
              </a:rPr>
              <a:t>-e</a:t>
            </a:r>
            <a:r>
              <a:rPr lang="ja-JP" altLang="en-US" sz="1400" dirty="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lang="en-US" altLang="ja-JP" sz="1400" dirty="0">
                <a:latin typeface="Calibri"/>
                <a:cs typeface="Calibri"/>
              </a:rPr>
              <a:t>}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17" name="TextBox 62"/>
          <p:cNvSpPr txBox="1">
            <a:spLocks noChangeArrowheads="1"/>
          </p:cNvSpPr>
          <p:nvPr/>
        </p:nvSpPr>
        <p:spPr bwMode="auto">
          <a:xfrm>
            <a:off x="8711509" y="5350229"/>
            <a:ext cx="381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>
                <a:latin typeface="Calibri"/>
                <a:cs typeface="Calibri"/>
              </a:rPr>
              <a:t>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A32077-2374-B44E-9F0C-AAE051A5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3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6" grpId="0"/>
      <p:bldP spid="1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VPI Properties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57200" y="1641471"/>
            <a:ext cx="6781800" cy="503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Nonnegative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 err="1">
                <a:ea typeface="ＭＳ Ｐゴシック" pitchFamily="34" charset="-128"/>
              </a:rPr>
              <a:t>Nonadditive</a:t>
            </a:r>
            <a:r>
              <a:rPr lang="en-US" sz="2800" dirty="0">
                <a:ea typeface="ＭＳ Ｐゴシック" pitchFamily="34" charset="-128"/>
              </a:rPr>
              <a:t>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400" dirty="0">
                <a:ea typeface="ＭＳ Ｐゴシック" pitchFamily="34" charset="-128"/>
              </a:rPr>
              <a:t>(think of observing </a:t>
            </a:r>
            <a:r>
              <a:rPr lang="en-US" sz="2400" dirty="0" err="1">
                <a:latin typeface="Calibri"/>
                <a:ea typeface="ＭＳ Ｐゴシック" pitchFamily="34" charset="-128"/>
              </a:rPr>
              <a:t>E</a:t>
            </a:r>
            <a:r>
              <a:rPr lang="en-US" sz="2400" baseline="-25000" dirty="0" err="1">
                <a:latin typeface="Calibri"/>
                <a:ea typeface="ＭＳ Ｐゴシック" pitchFamily="34" charset="-128"/>
              </a:rPr>
              <a:t>j</a:t>
            </a:r>
            <a:r>
              <a:rPr lang="en-US" sz="2400" dirty="0">
                <a:ea typeface="ＭＳ Ｐゴシック" pitchFamily="34" charset="-128"/>
              </a:rPr>
              <a:t> twice)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Order-independent</a:t>
            </a:r>
          </a:p>
        </p:txBody>
      </p:sp>
      <p:pic>
        <p:nvPicPr>
          <p:cNvPr id="13" name="Picture 1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3" y="5578475"/>
            <a:ext cx="687228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953000"/>
            <a:ext cx="2438400" cy="1625600"/>
          </a:xfrm>
          <a:prstGeom prst="rect">
            <a:avLst/>
          </a:prstGeom>
        </p:spPr>
      </p:pic>
      <p:pic>
        <p:nvPicPr>
          <p:cNvPr id="6" name="Picture 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206177"/>
            <a:ext cx="63023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895600"/>
            <a:ext cx="2397201" cy="1703275"/>
          </a:xfrm>
          <a:prstGeom prst="rect">
            <a:avLst/>
          </a:prstGeom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82838"/>
            <a:ext cx="33829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371600"/>
            <a:ext cx="4114800" cy="12398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76176C-E94F-F34C-AF33-9A93A418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2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Quick VPI Questions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62610" y="1785729"/>
            <a:ext cx="7315200" cy="5029200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pitchFamily="34" charset="-128"/>
              </a:rPr>
              <a:t>The soup of the day is either clam chowder or split pea, but you wouldn’</a:t>
            </a:r>
            <a:r>
              <a:rPr lang="en-US" altLang="ja-JP" dirty="0">
                <a:ea typeface="ＭＳ Ｐゴシック" pitchFamily="34" charset="-128"/>
              </a:rPr>
              <a:t>t order either one.  What’s the value of knowing which it is?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There are two kinds of plastic forks at a picnic.  One kind is slightly sturdier.  What’</a:t>
            </a:r>
            <a:r>
              <a:rPr lang="en-US" altLang="ja-JP" dirty="0">
                <a:ea typeface="ＭＳ Ｐゴシック" pitchFamily="34" charset="-128"/>
              </a:rPr>
              <a:t>s the value of knowing which?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You’</a:t>
            </a:r>
            <a:r>
              <a:rPr lang="en-US" altLang="ja-JP" dirty="0">
                <a:ea typeface="ＭＳ Ｐゴシック" pitchFamily="34" charset="-128"/>
              </a:rPr>
              <a:t>re playing the lottery.  The prize will be $0 or $100.  You can play any number between 1 and 100 (chance of winning is 1%).  What is the value of knowing the winning number?</a:t>
            </a:r>
            <a:endParaRPr lang="en-US" dirty="0">
              <a:ea typeface="ＭＳ Ｐゴシック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112838"/>
            <a:ext cx="2674752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75" y="2902298"/>
            <a:ext cx="2237802" cy="18279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776" y="4710762"/>
            <a:ext cx="2438399" cy="139337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BF60C-CDFA-9C4A-B6B4-7FE171DC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1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Value of Imperfect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8456" y="1916111"/>
            <a:ext cx="5456595" cy="4576764"/>
          </a:xfrm>
        </p:spPr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No such thing (as we formulate it)</a:t>
            </a:r>
            <a:endParaRPr lang="en-US" sz="14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Information corresponds to the observation of a node in the decision network</a:t>
            </a:r>
            <a:endParaRPr lang="en-US" sz="14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data is “noisy” that just means we don’t observe the original variable, but another variable which is a noisy version of the original 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9" y="2786813"/>
            <a:ext cx="6027517" cy="309143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79436-1026-0249-81C1-F5EF1A651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7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673627"/>
            <a:ext cx="5715000" cy="3184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VPI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77" y="1870593"/>
            <a:ext cx="6739835" cy="3860799"/>
          </a:xfrm>
        </p:spPr>
        <p:txBody>
          <a:bodyPr>
            <a:normAutofit/>
          </a:bodyPr>
          <a:lstStyle/>
          <a:p>
            <a:r>
              <a:rPr lang="en-US" dirty="0"/>
              <a:t>VPI(</a:t>
            </a:r>
            <a:r>
              <a:rPr lang="en-US" dirty="0" err="1"/>
              <a:t>OilLoc</a:t>
            </a:r>
            <a:r>
              <a:rPr lang="en-US" dirty="0"/>
              <a:t>) ?</a:t>
            </a:r>
          </a:p>
          <a:p>
            <a:r>
              <a:rPr lang="en-US" dirty="0"/>
              <a:t>VPI(</a:t>
            </a:r>
            <a:r>
              <a:rPr lang="en-US" dirty="0" err="1"/>
              <a:t>ScoutingReport</a:t>
            </a:r>
            <a:r>
              <a:rPr lang="en-US" dirty="0"/>
              <a:t>) ?</a:t>
            </a:r>
          </a:p>
          <a:p>
            <a:r>
              <a:rPr lang="en-US" dirty="0"/>
              <a:t>VPI(Scout) ?</a:t>
            </a:r>
          </a:p>
          <a:p>
            <a:r>
              <a:rPr lang="en-US" dirty="0"/>
              <a:t>VPI(Scout | </a:t>
            </a:r>
            <a:r>
              <a:rPr lang="en-US" dirty="0" err="1"/>
              <a:t>ScoutingReport</a:t>
            </a:r>
            <a:r>
              <a:rPr lang="en-US" dirty="0"/>
              <a:t>) ?</a:t>
            </a:r>
          </a:p>
          <a:p>
            <a:r>
              <a:rPr lang="en-US" dirty="0"/>
              <a:t>Generally: </a:t>
            </a:r>
          </a:p>
          <a:p>
            <a:pPr marL="457176" lvl="1" indent="0">
              <a:buNone/>
            </a:pPr>
            <a:r>
              <a:rPr lang="en-US" dirty="0"/>
              <a:t>If          Parents(U)        Z   |   </a:t>
            </a:r>
            <a:r>
              <a:rPr lang="en-US" dirty="0" err="1"/>
              <a:t>CurrentEvidence</a:t>
            </a:r>
            <a:endParaRPr lang="en-US" dirty="0"/>
          </a:p>
          <a:p>
            <a:pPr marL="457176" lvl="1" indent="0">
              <a:buNone/>
            </a:pPr>
            <a:r>
              <a:rPr lang="en-US" dirty="0"/>
              <a:t>Then    VPI( Z | </a:t>
            </a:r>
            <a:r>
              <a:rPr lang="en-US" dirty="0" err="1"/>
              <a:t>CurrentEvidence</a:t>
            </a:r>
            <a:r>
              <a:rPr lang="en-US" dirty="0"/>
              <a:t>) = 0 </a:t>
            </a:r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8156713" y="755374"/>
            <a:ext cx="2514600" cy="1412875"/>
            <a:chOff x="6400800" y="2046288"/>
            <a:chExt cx="2514600" cy="1412875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6553200" y="2884488"/>
              <a:ext cx="914400" cy="5746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OilLoc</a:t>
              </a: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400800" y="2046288"/>
              <a:ext cx="1143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DrillLoc</a:t>
              </a: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8077200" y="2427288"/>
              <a:ext cx="838200" cy="533400"/>
              <a:chOff x="4368" y="1728"/>
              <a:chExt cx="528" cy="336"/>
            </a:xfrm>
          </p:grpSpPr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4368" y="1728"/>
                <a:ext cx="528" cy="336"/>
              </a:xfrm>
              <a:custGeom>
                <a:avLst/>
                <a:gdLst>
                  <a:gd name="T0" fmla="*/ 16 w 783"/>
                  <a:gd name="T1" fmla="*/ 0 h 288"/>
                  <a:gd name="T2" fmla="*/ 0 w 783"/>
                  <a:gd name="T3" fmla="*/ 496 h 288"/>
                  <a:gd name="T4" fmla="*/ 16 w 783"/>
                  <a:gd name="T5" fmla="*/ 988 h 288"/>
                  <a:gd name="T6" fmla="*/ 34 w 783"/>
                  <a:gd name="T7" fmla="*/ 484 h 288"/>
                  <a:gd name="T8" fmla="*/ 16 w 783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3"/>
                  <a:gd name="T16" fmla="*/ 0 h 288"/>
                  <a:gd name="T17" fmla="*/ 783 w 783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3" h="288">
                    <a:moveTo>
                      <a:pt x="384" y="0"/>
                    </a:moveTo>
                    <a:lnTo>
                      <a:pt x="0" y="144"/>
                    </a:lnTo>
                    <a:lnTo>
                      <a:pt x="384" y="288"/>
                    </a:lnTo>
                    <a:lnTo>
                      <a:pt x="783" y="14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4512" y="1776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800">
                    <a:latin typeface="Calibri" pitchFamily="34" charset="0"/>
                    <a:cs typeface="Calibri" pitchFamily="34" charset="0"/>
                  </a:rPr>
                  <a:t>U</a:t>
                </a:r>
              </a:p>
            </p:txBody>
          </p:sp>
        </p:grpSp>
        <p:cxnSp>
          <p:nvCxnSpPr>
            <p:cNvPr id="9" name="AutoShape 9"/>
            <p:cNvCxnSpPr>
              <a:cxnSpLocks noChangeShapeType="1"/>
              <a:stCxn id="7" idx="3"/>
            </p:cNvCxnSpPr>
            <p:nvPr/>
          </p:nvCxnSpPr>
          <p:spPr bwMode="auto">
            <a:xfrm>
              <a:off x="7558088" y="2312988"/>
              <a:ext cx="504825" cy="38100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10"/>
            <p:cNvCxnSpPr>
              <a:cxnSpLocks noChangeShapeType="1"/>
              <a:stCxn id="6" idx="6"/>
            </p:cNvCxnSpPr>
            <p:nvPr/>
          </p:nvCxnSpPr>
          <p:spPr bwMode="auto">
            <a:xfrm flipV="1">
              <a:off x="7481888" y="2693988"/>
              <a:ext cx="581025" cy="47783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7470913" y="2736574"/>
            <a:ext cx="1219200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Scouting</a:t>
            </a:r>
          </a:p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Report</a:t>
            </a: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>
            <a:off x="6861313" y="1593574"/>
            <a:ext cx="914400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Scout</a:t>
            </a:r>
          </a:p>
        </p:txBody>
      </p:sp>
      <p:cxnSp>
        <p:nvCxnSpPr>
          <p:cNvPr id="16" name="AutoShape 10"/>
          <p:cNvCxnSpPr>
            <a:cxnSpLocks noChangeShapeType="1"/>
            <a:stCxn id="6" idx="4"/>
            <a:endCxn id="14" idx="0"/>
          </p:cNvCxnSpPr>
          <p:nvPr/>
        </p:nvCxnSpPr>
        <p:spPr bwMode="auto">
          <a:xfrm flipH="1">
            <a:off x="8080513" y="2168249"/>
            <a:ext cx="685800" cy="568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0"/>
          <p:cNvCxnSpPr>
            <a:cxnSpLocks noChangeShapeType="1"/>
            <a:stCxn id="15" idx="4"/>
            <a:endCxn id="14" idx="0"/>
          </p:cNvCxnSpPr>
          <p:nvPr/>
        </p:nvCxnSpPr>
        <p:spPr bwMode="auto">
          <a:xfrm>
            <a:off x="7318513" y="2168249"/>
            <a:ext cx="762000" cy="568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B2DB5441-CCD0-5645-AF1E-D851C0A47A16}"/>
              </a:ext>
            </a:extLst>
          </p:cNvPr>
          <p:cNvGrpSpPr/>
          <p:nvPr/>
        </p:nvGrpSpPr>
        <p:grpSpPr>
          <a:xfrm>
            <a:off x="3186367" y="4468953"/>
            <a:ext cx="304800" cy="228600"/>
            <a:chOff x="2860364" y="5867400"/>
            <a:chExt cx="304800" cy="2286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971800" y="5867400"/>
              <a:ext cx="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048000" y="5867400"/>
              <a:ext cx="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860364" y="6096000"/>
              <a:ext cx="304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3DEA147-D986-5E48-80B3-433E0410D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0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POMDPs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199"/>
            <a:ext cx="9571699" cy="50782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856FE-0BF3-C643-9F26-D7C9C41D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81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POMDPs</a:t>
            </a:r>
          </a:p>
        </p:txBody>
      </p:sp>
      <p:sp>
        <p:nvSpPr>
          <p:cNvPr id="1444867" name="Rectangle 3"/>
          <p:cNvSpPr>
            <a:spLocks noGrp="1" noChangeArrowheads="1"/>
          </p:cNvSpPr>
          <p:nvPr>
            <p:ph idx="1"/>
          </p:nvPr>
        </p:nvSpPr>
        <p:spPr>
          <a:xfrm>
            <a:off x="863044" y="1554956"/>
            <a:ext cx="6978666" cy="4525963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MDPs have: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States 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Actions A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Transition function P(s’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altLang="ja-JP" dirty="0" err="1">
                <a:latin typeface="Calibri"/>
                <a:ea typeface="ＭＳ Ｐゴシック" pitchFamily="34" charset="-128"/>
                <a:cs typeface="Calibri"/>
              </a:rPr>
              <a:t>s,a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) (or T(</a:t>
            </a:r>
            <a:r>
              <a:rPr lang="en-US" altLang="ja-JP" dirty="0" err="1"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’))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Rewards R(</a:t>
            </a:r>
            <a:r>
              <a:rPr lang="en-US" dirty="0" err="1"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)</a:t>
            </a: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POMDPs add: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Observations O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Observation function P(</a:t>
            </a:r>
            <a:r>
              <a:rPr lang="en-US" dirty="0" err="1">
                <a:latin typeface="Calibri"/>
                <a:ea typeface="ＭＳ Ｐゴシック" pitchFamily="34" charset="-128"/>
                <a:cs typeface="Calibri"/>
              </a:rPr>
              <a:t>o|s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 (or O(</a:t>
            </a:r>
            <a:r>
              <a:rPr lang="en-US" dirty="0" err="1">
                <a:latin typeface="Calibri"/>
                <a:ea typeface="ＭＳ Ｐゴシック" pitchFamily="34" charset="-128"/>
                <a:cs typeface="Calibri"/>
              </a:rPr>
              <a:t>s,o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POMDPs are MDPs over belief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states b (distributions over 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ll be able to say more in a few lectures</a:t>
            </a: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9699" name="Group 4"/>
          <p:cNvGrpSpPr>
            <a:grpSpLocks/>
          </p:cNvGrpSpPr>
          <p:nvPr/>
        </p:nvGrpSpPr>
        <p:grpSpPr bwMode="auto">
          <a:xfrm>
            <a:off x="7772400" y="1447800"/>
            <a:ext cx="2209800" cy="2032000"/>
            <a:chOff x="2400" y="1401"/>
            <a:chExt cx="1392" cy="1280"/>
          </a:xfrm>
        </p:grpSpPr>
        <p:sp>
          <p:nvSpPr>
            <p:cNvPr id="29720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9721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9734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5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6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7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9722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9723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29730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1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2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33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9724" name="Text Box 17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29725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CC0000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29726" name="Text Box 19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3333FF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29727" name="Text Box 20"/>
            <p:cNvSpPr txBox="1">
              <a:spLocks noChangeArrowheads="1"/>
            </p:cNvSpPr>
            <p:nvPr/>
          </p:nvSpPr>
          <p:spPr bwMode="auto">
            <a:xfrm>
              <a:off x="2616" y="2261"/>
              <a:ext cx="5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 err="1">
                  <a:latin typeface="Calibri"/>
                  <a:cs typeface="Calibri"/>
                </a:rPr>
                <a:t>s,a,s</a:t>
              </a:r>
              <a:r>
                <a:rPr lang="en-US" sz="1800" dirty="0">
                  <a:latin typeface="Calibri"/>
                  <a:cs typeface="Calibri"/>
                </a:rPr>
                <a:t>’</a:t>
              </a:r>
            </a:p>
          </p:txBody>
        </p:sp>
        <p:sp>
          <p:nvSpPr>
            <p:cNvPr id="29728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9729" name="Text Box 22"/>
            <p:cNvSpPr txBox="1">
              <a:spLocks noChangeArrowheads="1"/>
            </p:cNvSpPr>
            <p:nvPr/>
          </p:nvSpPr>
          <p:spPr bwMode="auto">
            <a:xfrm>
              <a:off x="3173" y="2448"/>
              <a:ext cx="2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CC0000"/>
                  </a:solidFill>
                  <a:latin typeface="Calibri"/>
                  <a:cs typeface="Calibri"/>
                </a:rPr>
                <a:t>s'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7696200" y="3581400"/>
            <a:ext cx="2209800" cy="2032000"/>
            <a:chOff x="2400" y="1401"/>
            <a:chExt cx="1392" cy="1280"/>
          </a:xfrm>
        </p:grpSpPr>
        <p:sp>
          <p:nvSpPr>
            <p:cNvPr id="29702" name="AutoShape 24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9703" name="Group 25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9716" name="Line 26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7" name="Line 27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8" name="Line 28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9" name="Line 29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9704" name="Oval 30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9705" name="Group 31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29712" name="Line 32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3" name="Line 33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4" name="Line 34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715" name="Line 35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9706" name="Text Box 36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29707" name="Text Box 37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CC0000"/>
                  </a:solidFill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29708" name="Text Box 38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3333FF"/>
                  </a:solidFill>
                  <a:latin typeface="Calibri"/>
                  <a:cs typeface="Calibri"/>
                </a:rPr>
                <a:t>b, a</a:t>
              </a:r>
            </a:p>
          </p:txBody>
        </p:sp>
        <p:sp>
          <p:nvSpPr>
            <p:cNvPr id="29709" name="Text Box 39"/>
            <p:cNvSpPr txBox="1">
              <a:spLocks noChangeArrowheads="1"/>
            </p:cNvSpPr>
            <p:nvPr/>
          </p:nvSpPr>
          <p:spPr bwMode="auto">
            <a:xfrm>
              <a:off x="2616" y="2261"/>
              <a:ext cx="5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     o</a:t>
              </a:r>
            </a:p>
          </p:txBody>
        </p:sp>
        <p:sp>
          <p:nvSpPr>
            <p:cNvPr id="29710" name="AutoShape 40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9711" name="Text Box 41"/>
            <p:cNvSpPr txBox="1">
              <a:spLocks noChangeArrowheads="1"/>
            </p:cNvSpPr>
            <p:nvPr/>
          </p:nvSpPr>
          <p:spPr bwMode="auto">
            <a:xfrm>
              <a:off x="3173" y="2448"/>
              <a:ext cx="2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CC0000"/>
                  </a:solidFill>
                  <a:latin typeface="Calibri"/>
                  <a:cs typeface="Calibri"/>
                </a:rPr>
                <a:t>b'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4B6BBA-D876-BC48-8DFF-A4985369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30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829800" y="5244550"/>
            <a:ext cx="1633538" cy="1066800"/>
            <a:chOff x="4656" y="3504"/>
            <a:chExt cx="1029" cy="672"/>
          </a:xfrm>
        </p:grpSpPr>
        <p:sp>
          <p:nvSpPr>
            <p:cNvPr id="30795" name="Line 3"/>
            <p:cNvSpPr>
              <a:spLocks noChangeShapeType="1"/>
            </p:cNvSpPr>
            <p:nvPr/>
          </p:nvSpPr>
          <p:spPr bwMode="auto">
            <a:xfrm>
              <a:off x="4676" y="3504"/>
              <a:ext cx="43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796" name="Group 4"/>
            <p:cNvGrpSpPr>
              <a:grpSpLocks/>
            </p:cNvGrpSpPr>
            <p:nvPr/>
          </p:nvGrpSpPr>
          <p:grpSpPr bwMode="auto">
            <a:xfrm>
              <a:off x="4656" y="3528"/>
              <a:ext cx="1029" cy="648"/>
              <a:chOff x="4656" y="3528"/>
              <a:chExt cx="1029" cy="648"/>
            </a:xfrm>
          </p:grpSpPr>
          <p:grpSp>
            <p:nvGrpSpPr>
              <p:cNvPr id="30797" name="Group 5"/>
              <p:cNvGrpSpPr>
                <a:grpSpLocks/>
              </p:cNvGrpSpPr>
              <p:nvPr/>
            </p:nvGrpSpPr>
            <p:grpSpPr bwMode="auto">
              <a:xfrm>
                <a:off x="5108" y="3936"/>
                <a:ext cx="577" cy="240"/>
                <a:chOff x="5108" y="3936"/>
                <a:chExt cx="577" cy="386"/>
              </a:xfrm>
            </p:grpSpPr>
            <p:sp>
              <p:nvSpPr>
                <p:cNvPr id="30802" name="Line 6"/>
                <p:cNvSpPr>
                  <a:spLocks noChangeShapeType="1"/>
                </p:cNvSpPr>
                <p:nvPr/>
              </p:nvSpPr>
              <p:spPr bwMode="auto">
                <a:xfrm>
                  <a:off x="5146" y="3936"/>
                  <a:ext cx="1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30803" name="Line 7"/>
                <p:cNvSpPr>
                  <a:spLocks noChangeShapeType="1"/>
                </p:cNvSpPr>
                <p:nvPr/>
              </p:nvSpPr>
              <p:spPr bwMode="auto">
                <a:xfrm>
                  <a:off x="5146" y="3936"/>
                  <a:ext cx="539" cy="3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30804" name="Line 8"/>
                <p:cNvSpPr>
                  <a:spLocks noChangeShapeType="1"/>
                </p:cNvSpPr>
                <p:nvPr/>
              </p:nvSpPr>
              <p:spPr bwMode="auto">
                <a:xfrm>
                  <a:off x="5146" y="3936"/>
                  <a:ext cx="187" cy="38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  <p:sp>
              <p:nvSpPr>
                <p:cNvPr id="30805" name="Arc 9"/>
                <p:cNvSpPr>
                  <a:spLocks/>
                </p:cNvSpPr>
                <p:nvPr/>
              </p:nvSpPr>
              <p:spPr bwMode="auto">
                <a:xfrm rot="5400000">
                  <a:off x="5324" y="3912"/>
                  <a:ext cx="48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vert="eaVert" wrap="none" anchor="ctr"/>
                <a:lstStyle/>
                <a:p>
                  <a:endParaRPr lang="en-US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30798" name="Line 10"/>
              <p:cNvSpPr>
                <a:spLocks noChangeShapeType="1"/>
              </p:cNvSpPr>
              <p:nvPr/>
            </p:nvSpPr>
            <p:spPr bwMode="auto">
              <a:xfrm>
                <a:off x="4656" y="3528"/>
                <a:ext cx="644" cy="3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99" name="Line 11"/>
              <p:cNvSpPr>
                <a:spLocks noChangeShapeType="1"/>
              </p:cNvSpPr>
              <p:nvPr/>
            </p:nvSpPr>
            <p:spPr bwMode="auto">
              <a:xfrm>
                <a:off x="4676" y="3528"/>
                <a:ext cx="288" cy="3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800" name="Arc 12"/>
              <p:cNvSpPr>
                <a:spLocks/>
              </p:cNvSpPr>
              <p:nvPr/>
            </p:nvSpPr>
            <p:spPr bwMode="auto">
              <a:xfrm rot="5400000">
                <a:off x="4844" y="3528"/>
                <a:ext cx="144" cy="28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801" name="Oval 13"/>
              <p:cNvSpPr>
                <a:spLocks noChangeArrowheads="1"/>
              </p:cNvSpPr>
              <p:nvPr/>
            </p:nvSpPr>
            <p:spPr bwMode="auto">
              <a:xfrm>
                <a:off x="5060" y="3840"/>
                <a:ext cx="129" cy="129"/>
              </a:xfrm>
              <a:prstGeom prst="ellipse">
                <a:avLst/>
              </a:prstGeom>
              <a:solidFill>
                <a:srgbClr val="33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</p:grpSp>
      <p:sp>
        <p:nvSpPr>
          <p:cNvPr id="1445903" name="Line 15"/>
          <p:cNvSpPr>
            <a:spLocks noChangeShapeType="1"/>
          </p:cNvSpPr>
          <p:nvPr/>
        </p:nvSpPr>
        <p:spPr bwMode="auto">
          <a:xfrm>
            <a:off x="8839200" y="3796750"/>
            <a:ext cx="685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724" name="Rectangle 16"/>
          <p:cNvSpPr>
            <a:spLocks noGrp="1" noChangeArrowheads="1"/>
          </p:cNvSpPr>
          <p:nvPr>
            <p:ph type="title"/>
          </p:nvPr>
        </p:nvSpPr>
        <p:spPr>
          <a:xfrm>
            <a:off x="190500" y="21233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Example: Ghostbusters</a:t>
            </a:r>
          </a:p>
        </p:txBody>
      </p:sp>
      <p:sp>
        <p:nvSpPr>
          <p:cNvPr id="1445905" name="Rectangle 17"/>
          <p:cNvSpPr>
            <a:spLocks noGrp="1" noChangeArrowheads="1"/>
          </p:cNvSpPr>
          <p:nvPr>
            <p:ph idx="1"/>
          </p:nvPr>
        </p:nvSpPr>
        <p:spPr>
          <a:xfrm>
            <a:off x="1143000" y="1447800"/>
            <a:ext cx="5340536" cy="4525963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 (static) Ghostbusters: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Belief state determined by evidence to date {e}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Tree really over evidence sets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Probabilistic reasoning needed to evaluate new evidence given past evidence</a:t>
            </a: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Solving POMDPs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One way: use truncated </a:t>
            </a:r>
            <a:r>
              <a:rPr lang="en-US" dirty="0" err="1">
                <a:latin typeface="Calibri"/>
                <a:ea typeface="ＭＳ Ｐゴシック" pitchFamily="34" charset="-128"/>
                <a:cs typeface="Calibri"/>
              </a:rPr>
              <a:t>expectimax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 to compute approximate value of actions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What if you only considered busting or one sense followed by a bust?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You get a (one step) VPI-based agent!</a:t>
            </a:r>
          </a:p>
          <a:p>
            <a:pPr lvl="1" eaLnBrk="1" hangingPunct="1">
              <a:lnSpc>
                <a:spcPct val="80000"/>
              </a:lnSpc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9296400" y="1129750"/>
            <a:ext cx="2209800" cy="2028825"/>
            <a:chOff x="3648" y="1008"/>
            <a:chExt cx="1392" cy="1278"/>
          </a:xfrm>
        </p:grpSpPr>
        <p:sp>
          <p:nvSpPr>
            <p:cNvPr id="30777" name="AutoShape 19"/>
            <p:cNvSpPr>
              <a:spLocks noChangeArrowheads="1"/>
            </p:cNvSpPr>
            <p:nvPr/>
          </p:nvSpPr>
          <p:spPr bwMode="auto">
            <a:xfrm>
              <a:off x="4318" y="1095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778" name="Group 20"/>
            <p:cNvGrpSpPr>
              <a:grpSpLocks/>
            </p:cNvGrpSpPr>
            <p:nvPr/>
          </p:nvGrpSpPr>
          <p:grpSpPr bwMode="auto">
            <a:xfrm>
              <a:off x="3777" y="1224"/>
              <a:ext cx="1263" cy="361"/>
              <a:chOff x="1584" y="1680"/>
              <a:chExt cx="2352" cy="336"/>
            </a:xfrm>
          </p:grpSpPr>
          <p:sp>
            <p:nvSpPr>
              <p:cNvPr id="30791" name="Line 21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92" name="Line 22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93" name="Line 23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94" name="Line 2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0779" name="Oval 25"/>
            <p:cNvSpPr>
              <a:spLocks noChangeArrowheads="1"/>
            </p:cNvSpPr>
            <p:nvPr/>
          </p:nvSpPr>
          <p:spPr bwMode="auto">
            <a:xfrm>
              <a:off x="4112" y="1585"/>
              <a:ext cx="129" cy="129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780" name="Group 26"/>
            <p:cNvGrpSpPr>
              <a:grpSpLocks/>
            </p:cNvGrpSpPr>
            <p:nvPr/>
          </p:nvGrpSpPr>
          <p:grpSpPr bwMode="auto">
            <a:xfrm>
              <a:off x="3648" y="1714"/>
              <a:ext cx="1057" cy="386"/>
              <a:chOff x="1536" y="2400"/>
              <a:chExt cx="1584" cy="624"/>
            </a:xfrm>
          </p:grpSpPr>
          <p:sp>
            <p:nvSpPr>
              <p:cNvPr id="30787" name="Line 27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88" name="Line 2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89" name="Line 29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90" name="Line 3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0781" name="Text Box 31"/>
            <p:cNvSpPr txBox="1">
              <a:spLocks noChangeArrowheads="1"/>
            </p:cNvSpPr>
            <p:nvPr/>
          </p:nvSpPr>
          <p:spPr bwMode="auto">
            <a:xfrm>
              <a:off x="4272" y="1287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82" name="Text Box 32"/>
            <p:cNvSpPr txBox="1">
              <a:spLocks noChangeArrowheads="1"/>
            </p:cNvSpPr>
            <p:nvPr/>
          </p:nvSpPr>
          <p:spPr bwMode="auto">
            <a:xfrm>
              <a:off x="4464" y="1008"/>
              <a:ext cx="4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CC0000"/>
                  </a:solidFill>
                  <a:latin typeface="Calibri"/>
                  <a:cs typeface="Calibri"/>
                </a:rPr>
                <a:t>{e}</a:t>
              </a:r>
            </a:p>
          </p:txBody>
        </p:sp>
        <p:sp>
          <p:nvSpPr>
            <p:cNvPr id="30783" name="Text Box 33"/>
            <p:cNvSpPr txBox="1">
              <a:spLocks noChangeArrowheads="1"/>
            </p:cNvSpPr>
            <p:nvPr/>
          </p:nvSpPr>
          <p:spPr bwMode="auto">
            <a:xfrm>
              <a:off x="4224" y="1527"/>
              <a:ext cx="55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3333FF"/>
                  </a:solidFill>
                  <a:latin typeface="Calibri"/>
                  <a:cs typeface="Calibri"/>
                </a:rPr>
                <a:t>e, a</a:t>
              </a:r>
            </a:p>
          </p:txBody>
        </p:sp>
        <p:sp>
          <p:nvSpPr>
            <p:cNvPr id="30784" name="Text Box 34"/>
            <p:cNvSpPr txBox="1">
              <a:spLocks noChangeArrowheads="1"/>
            </p:cNvSpPr>
            <p:nvPr/>
          </p:nvSpPr>
          <p:spPr bwMode="auto">
            <a:xfrm>
              <a:off x="3864" y="1868"/>
              <a:ext cx="5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latin typeface="Calibri"/>
                  <a:cs typeface="Calibri"/>
                </a:rPr>
                <a:t>    e</a:t>
              </a:r>
              <a:r>
                <a:rPr lang="ja-JP" altLang="en-US" sz="1800" dirty="0">
                  <a:latin typeface="Calibri"/>
                  <a:cs typeface="Calibri"/>
                </a:rPr>
                <a:t>’</a:t>
              </a:r>
              <a:endParaRPr lang="en-US" sz="1800" dirty="0">
                <a:latin typeface="Calibri"/>
                <a:cs typeface="Calibri"/>
              </a:endParaRPr>
            </a:p>
          </p:txBody>
        </p:sp>
        <p:sp>
          <p:nvSpPr>
            <p:cNvPr id="30785" name="AutoShape 35"/>
            <p:cNvSpPr>
              <a:spLocks noChangeArrowheads="1"/>
            </p:cNvSpPr>
            <p:nvPr/>
          </p:nvSpPr>
          <p:spPr bwMode="auto">
            <a:xfrm>
              <a:off x="4267" y="2106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786" name="Text Box 36"/>
            <p:cNvSpPr txBox="1">
              <a:spLocks noChangeArrowheads="1"/>
            </p:cNvSpPr>
            <p:nvPr/>
          </p:nvSpPr>
          <p:spPr bwMode="auto">
            <a:xfrm>
              <a:off x="4325" y="2055"/>
              <a:ext cx="57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CC0000"/>
                  </a:solidFill>
                  <a:latin typeface="Calibri"/>
                  <a:cs typeface="Calibri"/>
                </a:rPr>
                <a:t>{e, e</a:t>
              </a:r>
              <a:r>
                <a:rPr lang="ja-JP" altLang="en-US" sz="1800">
                  <a:solidFill>
                    <a:srgbClr val="CC0000"/>
                  </a:solidFill>
                  <a:latin typeface="Calibri"/>
                  <a:cs typeface="Calibri"/>
                </a:rPr>
                <a:t>’</a:t>
              </a:r>
              <a:r>
                <a:rPr lang="en-US" altLang="ja-JP" sz="1800">
                  <a:solidFill>
                    <a:srgbClr val="CC0000"/>
                  </a:solidFill>
                  <a:latin typeface="Calibri"/>
                  <a:cs typeface="Calibri"/>
                </a:rPr>
                <a:t>}</a:t>
              </a:r>
              <a:endParaRPr lang="en-US" sz="1800">
                <a:solidFill>
                  <a:srgbClr val="CC0000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30727" name="Group 37"/>
          <p:cNvGrpSpPr>
            <a:grpSpLocks/>
          </p:cNvGrpSpPr>
          <p:nvPr/>
        </p:nvGrpSpPr>
        <p:grpSpPr bwMode="auto">
          <a:xfrm>
            <a:off x="7086600" y="1129750"/>
            <a:ext cx="2209800" cy="2032000"/>
            <a:chOff x="2400" y="1401"/>
            <a:chExt cx="1392" cy="1280"/>
          </a:xfrm>
        </p:grpSpPr>
        <p:sp>
          <p:nvSpPr>
            <p:cNvPr id="30759" name="AutoShape 38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760" name="Group 39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30773" name="Line 40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4" name="Line 41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5" name="Line 42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6" name="Line 43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0761" name="Oval 44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762" name="Group 45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0769" name="Line 46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0" name="Line 47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1" name="Line 48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772" name="Line 49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0763" name="Text Box 50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64" name="Text Box 51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CC0000"/>
                  </a:solidFill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30765" name="Text Box 52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3333FF"/>
                  </a:solidFill>
                  <a:latin typeface="Calibri"/>
                  <a:cs typeface="Calibri"/>
                </a:rPr>
                <a:t>b, a</a:t>
              </a:r>
            </a:p>
          </p:txBody>
        </p:sp>
        <p:sp>
          <p:nvSpPr>
            <p:cNvPr id="30767" name="AutoShape 54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768" name="Text Box 55"/>
            <p:cNvSpPr txBox="1">
              <a:spLocks noChangeArrowheads="1"/>
            </p:cNvSpPr>
            <p:nvPr/>
          </p:nvSpPr>
          <p:spPr bwMode="auto">
            <a:xfrm>
              <a:off x="3120" y="2448"/>
              <a:ext cx="3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CC0000"/>
                  </a:solidFill>
                  <a:latin typeface="Calibri"/>
                  <a:cs typeface="Calibri"/>
                </a:rPr>
                <a:t>b</a:t>
              </a:r>
              <a:r>
                <a:rPr lang="ja-JP" altLang="en-US" sz="1800" dirty="0">
                  <a:solidFill>
                    <a:srgbClr val="CC0000"/>
                  </a:solidFill>
                  <a:latin typeface="Calibri"/>
                  <a:cs typeface="Calibri"/>
                </a:rPr>
                <a:t>’</a:t>
              </a:r>
              <a:endParaRPr lang="en-US" sz="1800" dirty="0">
                <a:solidFill>
                  <a:srgbClr val="CC0000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1445944" name="AutoShape 56"/>
          <p:cNvSpPr>
            <a:spLocks noChangeArrowheads="1"/>
          </p:cNvSpPr>
          <p:nvPr/>
        </p:nvSpPr>
        <p:spPr bwMode="auto">
          <a:xfrm>
            <a:off x="8683625" y="3630063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45945" name="Line 57"/>
          <p:cNvSpPr>
            <a:spLocks noChangeShapeType="1"/>
          </p:cNvSpPr>
          <p:nvPr/>
        </p:nvSpPr>
        <p:spPr bwMode="auto">
          <a:xfrm flipH="1">
            <a:off x="7824788" y="3834850"/>
            <a:ext cx="982662" cy="573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46" name="Line 58"/>
          <p:cNvSpPr>
            <a:spLocks noChangeShapeType="1"/>
          </p:cNvSpPr>
          <p:nvPr/>
        </p:nvSpPr>
        <p:spPr bwMode="auto">
          <a:xfrm>
            <a:off x="8807450" y="3834850"/>
            <a:ext cx="1022350" cy="4905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47" name="Line 59"/>
          <p:cNvSpPr>
            <a:spLocks noChangeShapeType="1"/>
          </p:cNvSpPr>
          <p:nvPr/>
        </p:nvSpPr>
        <p:spPr bwMode="auto">
          <a:xfrm flipH="1">
            <a:off x="8077200" y="3834850"/>
            <a:ext cx="730250" cy="571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48" name="Line 60"/>
          <p:cNvSpPr>
            <a:spLocks noChangeShapeType="1"/>
          </p:cNvSpPr>
          <p:nvPr/>
        </p:nvSpPr>
        <p:spPr bwMode="auto">
          <a:xfrm flipH="1">
            <a:off x="8382000" y="3834850"/>
            <a:ext cx="425450" cy="571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49" name="Line 61"/>
          <p:cNvSpPr>
            <a:spLocks noChangeShapeType="1"/>
          </p:cNvSpPr>
          <p:nvPr/>
        </p:nvSpPr>
        <p:spPr bwMode="auto">
          <a:xfrm>
            <a:off x="9585325" y="4482550"/>
            <a:ext cx="15875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50" name="Line 62"/>
          <p:cNvSpPr>
            <a:spLocks noChangeShapeType="1"/>
          </p:cNvSpPr>
          <p:nvPr/>
        </p:nvSpPr>
        <p:spPr bwMode="auto">
          <a:xfrm>
            <a:off x="9585325" y="4482550"/>
            <a:ext cx="855663" cy="6127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51" name="Line 63"/>
          <p:cNvSpPr>
            <a:spLocks noChangeShapeType="1"/>
          </p:cNvSpPr>
          <p:nvPr/>
        </p:nvSpPr>
        <p:spPr bwMode="auto">
          <a:xfrm flipH="1">
            <a:off x="9277350" y="4482550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52" name="Line 64"/>
          <p:cNvSpPr>
            <a:spLocks noChangeShapeType="1"/>
          </p:cNvSpPr>
          <p:nvPr/>
        </p:nvSpPr>
        <p:spPr bwMode="auto">
          <a:xfrm>
            <a:off x="9585325" y="4482550"/>
            <a:ext cx="296863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53" name="Text Box 65"/>
          <p:cNvSpPr txBox="1">
            <a:spLocks noChangeArrowheads="1"/>
          </p:cNvSpPr>
          <p:nvPr/>
        </p:nvSpPr>
        <p:spPr bwMode="auto">
          <a:xfrm>
            <a:off x="7391400" y="381103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a</a:t>
            </a:r>
            <a:r>
              <a:rPr lang="en-US" sz="1800" baseline="-25000">
                <a:latin typeface="Calibri"/>
                <a:cs typeface="Calibri"/>
              </a:rPr>
              <a:t>bust</a:t>
            </a:r>
          </a:p>
        </p:txBody>
      </p:sp>
      <p:sp>
        <p:nvSpPr>
          <p:cNvPr id="1445954" name="Text Box 66"/>
          <p:cNvSpPr txBox="1">
            <a:spLocks noChangeArrowheads="1"/>
          </p:cNvSpPr>
          <p:nvPr/>
        </p:nvSpPr>
        <p:spPr bwMode="auto">
          <a:xfrm>
            <a:off x="8915400" y="3491950"/>
            <a:ext cx="68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CC0000"/>
                </a:solidFill>
                <a:latin typeface="Calibri"/>
                <a:cs typeface="Calibri"/>
              </a:rPr>
              <a:t>{e}</a:t>
            </a:r>
          </a:p>
        </p:txBody>
      </p:sp>
      <p:sp>
        <p:nvSpPr>
          <p:cNvPr id="1445955" name="Text Box 67"/>
          <p:cNvSpPr txBox="1">
            <a:spLocks noChangeArrowheads="1"/>
          </p:cNvSpPr>
          <p:nvPr/>
        </p:nvSpPr>
        <p:spPr bwMode="auto">
          <a:xfrm>
            <a:off x="9677400" y="4268238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3333FF"/>
                </a:solidFill>
                <a:latin typeface="Calibri"/>
                <a:cs typeface="Calibri"/>
              </a:rPr>
              <a:t>{e}, a</a:t>
            </a:r>
            <a:r>
              <a:rPr lang="en-US" sz="1800" baseline="-25000">
                <a:solidFill>
                  <a:srgbClr val="3333FF"/>
                </a:solidFill>
                <a:latin typeface="Calibri"/>
                <a:cs typeface="Calibri"/>
              </a:rPr>
              <a:t>sense</a:t>
            </a:r>
          </a:p>
        </p:txBody>
      </p:sp>
      <p:sp>
        <p:nvSpPr>
          <p:cNvPr id="1445956" name="Text Box 68"/>
          <p:cNvSpPr txBox="1">
            <a:spLocks noChangeArrowheads="1"/>
          </p:cNvSpPr>
          <p:nvPr/>
        </p:nvSpPr>
        <p:spPr bwMode="auto">
          <a:xfrm>
            <a:off x="8763000" y="4711150"/>
            <a:ext cx="1333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      e</a:t>
            </a:r>
            <a:r>
              <a:rPr lang="ja-JP" altLang="en-US" sz="1800">
                <a:latin typeface="Calibri"/>
                <a:cs typeface="Calibri"/>
              </a:rPr>
              <a:t>’</a:t>
            </a:r>
            <a:endParaRPr lang="en-US" sz="1800">
              <a:latin typeface="Calibri"/>
              <a:cs typeface="Calibri"/>
            </a:endParaRPr>
          </a:p>
        </p:txBody>
      </p:sp>
      <p:sp>
        <p:nvSpPr>
          <p:cNvPr id="1445957" name="AutoShape 69"/>
          <p:cNvSpPr>
            <a:spLocks noChangeArrowheads="1"/>
          </p:cNvSpPr>
          <p:nvPr/>
        </p:nvSpPr>
        <p:spPr bwMode="auto">
          <a:xfrm>
            <a:off x="9745663" y="5104850"/>
            <a:ext cx="244475" cy="195263"/>
          </a:xfrm>
          <a:prstGeom prst="triangle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1445958" name="Text Box 70"/>
          <p:cNvSpPr txBox="1">
            <a:spLocks noChangeArrowheads="1"/>
          </p:cNvSpPr>
          <p:nvPr/>
        </p:nvSpPr>
        <p:spPr bwMode="auto">
          <a:xfrm>
            <a:off x="9837738" y="5023888"/>
            <a:ext cx="906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en-US" sz="1800">
                <a:solidFill>
                  <a:srgbClr val="CC0000"/>
                </a:solidFill>
                <a:latin typeface="Calibri"/>
                <a:cs typeface="Calibri"/>
              </a:rPr>
              <a:t>{e, e</a:t>
            </a:r>
            <a:r>
              <a:rPr lang="ja-JP" altLang="en-US" sz="1800">
                <a:solidFill>
                  <a:srgbClr val="CC0000"/>
                </a:solidFill>
                <a:latin typeface="Calibri"/>
                <a:cs typeface="Calibri"/>
              </a:rPr>
              <a:t>’</a:t>
            </a:r>
            <a:r>
              <a:rPr lang="en-US" altLang="ja-JP" sz="1800">
                <a:solidFill>
                  <a:srgbClr val="CC0000"/>
                </a:solidFill>
                <a:latin typeface="Calibri"/>
                <a:cs typeface="Calibri"/>
              </a:rPr>
              <a:t>}</a:t>
            </a:r>
            <a:endParaRPr lang="en-US" sz="1800">
              <a:solidFill>
                <a:srgbClr val="CC0000"/>
              </a:solidFill>
              <a:latin typeface="Calibri"/>
              <a:cs typeface="Calibri"/>
            </a:endParaRPr>
          </a:p>
        </p:txBody>
      </p:sp>
      <p:sp>
        <p:nvSpPr>
          <p:cNvPr id="1445959" name="Text Box 71"/>
          <p:cNvSpPr txBox="1">
            <a:spLocks noChangeArrowheads="1"/>
          </p:cNvSpPr>
          <p:nvPr/>
        </p:nvSpPr>
        <p:spPr bwMode="auto">
          <a:xfrm>
            <a:off x="9829800" y="381103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a</a:t>
            </a:r>
            <a:r>
              <a:rPr lang="en-US" sz="1800" baseline="-25000">
                <a:latin typeface="Calibri"/>
                <a:cs typeface="Calibri"/>
              </a:rPr>
              <a:t>sense</a:t>
            </a:r>
          </a:p>
        </p:txBody>
      </p:sp>
      <p:sp>
        <p:nvSpPr>
          <p:cNvPr id="1445960" name="Line 72"/>
          <p:cNvSpPr>
            <a:spLocks noChangeShapeType="1"/>
          </p:cNvSpPr>
          <p:nvPr/>
        </p:nvSpPr>
        <p:spPr bwMode="auto">
          <a:xfrm>
            <a:off x="8839200" y="3834850"/>
            <a:ext cx="457200" cy="495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1" name="Rectangle 73"/>
          <p:cNvSpPr>
            <a:spLocks noChangeArrowheads="1"/>
          </p:cNvSpPr>
          <p:nvPr/>
        </p:nvSpPr>
        <p:spPr bwMode="auto">
          <a:xfrm rot="2700000">
            <a:off x="8039100" y="4390475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2" name="Text Box 74"/>
          <p:cNvSpPr txBox="1">
            <a:spLocks noChangeArrowheads="1"/>
          </p:cNvSpPr>
          <p:nvPr/>
        </p:nvSpPr>
        <p:spPr bwMode="auto">
          <a:xfrm>
            <a:off x="6934200" y="4558750"/>
            <a:ext cx="160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8000"/>
                </a:solidFill>
                <a:latin typeface="Calibri"/>
                <a:cs typeface="Calibri"/>
              </a:rPr>
              <a:t>U(a</a:t>
            </a:r>
            <a:r>
              <a:rPr lang="en-US" sz="1800" baseline="-25000">
                <a:solidFill>
                  <a:srgbClr val="008000"/>
                </a:solidFill>
                <a:latin typeface="Calibri"/>
                <a:cs typeface="Calibri"/>
              </a:rPr>
              <a:t>bust</a:t>
            </a:r>
            <a:r>
              <a:rPr lang="en-US" sz="1800">
                <a:solidFill>
                  <a:srgbClr val="008000"/>
                </a:solidFill>
                <a:latin typeface="Calibri"/>
                <a:cs typeface="Calibri"/>
              </a:rPr>
              <a:t>, {e})</a:t>
            </a:r>
            <a:endParaRPr lang="en-US" sz="1800" baseline="-2500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1445963" name="Arc 75"/>
          <p:cNvSpPr>
            <a:spLocks/>
          </p:cNvSpPr>
          <p:nvPr/>
        </p:nvSpPr>
        <p:spPr bwMode="auto">
          <a:xfrm rot="10800000">
            <a:off x="8229600" y="3872950"/>
            <a:ext cx="5334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4" name="Arc 76"/>
          <p:cNvSpPr>
            <a:spLocks/>
          </p:cNvSpPr>
          <p:nvPr/>
        </p:nvSpPr>
        <p:spPr bwMode="auto">
          <a:xfrm rot="5400000">
            <a:off x="9105900" y="3834850"/>
            <a:ext cx="2286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5" name="Oval 77"/>
          <p:cNvSpPr>
            <a:spLocks noChangeArrowheads="1"/>
          </p:cNvSpPr>
          <p:nvPr/>
        </p:nvSpPr>
        <p:spPr bwMode="auto">
          <a:xfrm>
            <a:off x="9448800" y="4330150"/>
            <a:ext cx="204788" cy="204788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6" name="Arc 78"/>
          <p:cNvSpPr>
            <a:spLocks/>
          </p:cNvSpPr>
          <p:nvPr/>
        </p:nvSpPr>
        <p:spPr bwMode="auto">
          <a:xfrm rot="5400000">
            <a:off x="9867900" y="4444450"/>
            <a:ext cx="76200" cy="762000"/>
          </a:xfrm>
          <a:custGeom>
            <a:avLst/>
            <a:gdLst>
              <a:gd name="T0" fmla="*/ 0 w 21600"/>
              <a:gd name="T1" fmla="*/ 0 h 21600"/>
              <a:gd name="T2" fmla="*/ 518160205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7" name="Line 79"/>
          <p:cNvSpPr>
            <a:spLocks noChangeShapeType="1"/>
          </p:cNvSpPr>
          <p:nvPr/>
        </p:nvSpPr>
        <p:spPr bwMode="auto">
          <a:xfrm flipH="1">
            <a:off x="8847138" y="5298525"/>
            <a:ext cx="982662" cy="573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8" name="Line 80"/>
          <p:cNvSpPr>
            <a:spLocks noChangeShapeType="1"/>
          </p:cNvSpPr>
          <p:nvPr/>
        </p:nvSpPr>
        <p:spPr bwMode="auto">
          <a:xfrm flipH="1">
            <a:off x="9099550" y="5298525"/>
            <a:ext cx="730250" cy="571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69" name="Line 81"/>
          <p:cNvSpPr>
            <a:spLocks noChangeShapeType="1"/>
          </p:cNvSpPr>
          <p:nvPr/>
        </p:nvSpPr>
        <p:spPr bwMode="auto">
          <a:xfrm flipH="1">
            <a:off x="9404350" y="5298525"/>
            <a:ext cx="425450" cy="571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70" name="Text Box 82"/>
          <p:cNvSpPr txBox="1">
            <a:spLocks noChangeArrowheads="1"/>
          </p:cNvSpPr>
          <p:nvPr/>
        </p:nvSpPr>
        <p:spPr bwMode="auto">
          <a:xfrm>
            <a:off x="8413750" y="5274713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a</a:t>
            </a:r>
            <a:r>
              <a:rPr lang="en-US" sz="1800" baseline="-25000">
                <a:latin typeface="Calibri"/>
                <a:cs typeface="Calibri"/>
              </a:rPr>
              <a:t>bust</a:t>
            </a:r>
          </a:p>
        </p:txBody>
      </p:sp>
      <p:sp>
        <p:nvSpPr>
          <p:cNvPr id="1445971" name="Rectangle 83"/>
          <p:cNvSpPr>
            <a:spLocks noChangeArrowheads="1"/>
          </p:cNvSpPr>
          <p:nvPr/>
        </p:nvSpPr>
        <p:spPr bwMode="auto">
          <a:xfrm rot="2700000">
            <a:off x="9061450" y="585415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72" name="Arc 84"/>
          <p:cNvSpPr>
            <a:spLocks/>
          </p:cNvSpPr>
          <p:nvPr/>
        </p:nvSpPr>
        <p:spPr bwMode="auto">
          <a:xfrm rot="10800000">
            <a:off x="9251950" y="5336625"/>
            <a:ext cx="5334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45973" name="Text Box 85"/>
          <p:cNvSpPr txBox="1">
            <a:spLocks noChangeArrowheads="1"/>
          </p:cNvSpPr>
          <p:nvPr/>
        </p:nvSpPr>
        <p:spPr bwMode="auto">
          <a:xfrm>
            <a:off x="7848600" y="593035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8000"/>
                </a:solidFill>
                <a:latin typeface="Calibri"/>
                <a:cs typeface="Calibri"/>
              </a:rPr>
              <a:t>U(a</a:t>
            </a:r>
            <a:r>
              <a:rPr lang="en-US" sz="1800" baseline="-25000">
                <a:solidFill>
                  <a:srgbClr val="008000"/>
                </a:solidFill>
                <a:latin typeface="Calibri"/>
                <a:cs typeface="Calibri"/>
              </a:rPr>
              <a:t>bust</a:t>
            </a:r>
            <a:r>
              <a:rPr lang="en-US" sz="1800">
                <a:solidFill>
                  <a:srgbClr val="008000"/>
                </a:solidFill>
                <a:latin typeface="Calibri"/>
                <a:cs typeface="Calibri"/>
              </a:rPr>
              <a:t>, {e, e</a:t>
            </a:r>
            <a:r>
              <a:rPr lang="ja-JP" altLang="en-US" sz="1800">
                <a:solidFill>
                  <a:srgbClr val="008000"/>
                </a:solidFill>
                <a:latin typeface="Calibri"/>
                <a:cs typeface="Calibri"/>
              </a:rPr>
              <a:t>’</a:t>
            </a:r>
            <a:r>
              <a:rPr lang="en-US" altLang="ja-JP" sz="1800">
                <a:solidFill>
                  <a:srgbClr val="008000"/>
                </a:solidFill>
                <a:latin typeface="Calibri"/>
                <a:cs typeface="Calibri"/>
              </a:rPr>
              <a:t>})</a:t>
            </a:r>
            <a:endParaRPr lang="en-US" sz="1800" baseline="-2500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87" name="Text Box 34"/>
          <p:cNvSpPr txBox="1">
            <a:spLocks noChangeArrowheads="1"/>
          </p:cNvSpPr>
          <p:nvPr/>
        </p:nvSpPr>
        <p:spPr bwMode="auto">
          <a:xfrm>
            <a:off x="7505700" y="2425150"/>
            <a:ext cx="800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    e</a:t>
            </a:r>
            <a:r>
              <a:rPr lang="ja-JP" altLang="en-US" sz="1800" dirty="0">
                <a:latin typeface="Calibri"/>
                <a:cs typeface="Calibri"/>
              </a:rPr>
              <a:t>’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44585E-E0D9-6A4A-8429-B48317D3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7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5903" grpId="0" animBg="1"/>
      <p:bldP spid="1445944" grpId="0" animBg="1"/>
      <p:bldP spid="1445945" grpId="0" animBg="1"/>
      <p:bldP spid="1445946" grpId="0" animBg="1"/>
      <p:bldP spid="1445947" grpId="0" animBg="1"/>
      <p:bldP spid="1445948" grpId="0" animBg="1"/>
      <p:bldP spid="1445949" grpId="0" animBg="1"/>
      <p:bldP spid="1445950" grpId="0" animBg="1"/>
      <p:bldP spid="1445951" grpId="0" animBg="1"/>
      <p:bldP spid="1445952" grpId="0" animBg="1"/>
      <p:bldP spid="1445953" grpId="0"/>
      <p:bldP spid="1445954" grpId="0"/>
      <p:bldP spid="1445955" grpId="0"/>
      <p:bldP spid="1445956" grpId="0"/>
      <p:bldP spid="1445957" grpId="0" animBg="1"/>
      <p:bldP spid="1445958" grpId="0"/>
      <p:bldP spid="1445959" grpId="0"/>
      <p:bldP spid="1445960" grpId="0" animBg="1"/>
      <p:bldP spid="1445961" grpId="0" animBg="1"/>
      <p:bldP spid="1445962" grpId="0"/>
      <p:bldP spid="1445963" grpId="0" animBg="1"/>
      <p:bldP spid="1445964" grpId="0" animBg="1"/>
      <p:bldP spid="1445965" grpId="0" animBg="1"/>
      <p:bldP spid="1445966" grpId="0" animBg="1"/>
      <p:bldP spid="1445967" grpId="0" animBg="1"/>
      <p:bldP spid="1445968" grpId="0" animBg="1"/>
      <p:bldP spid="1445969" grpId="0" animBg="1"/>
      <p:bldP spid="1445970" grpId="0"/>
      <p:bldP spid="1445971" grpId="0" animBg="1"/>
      <p:bldP spid="1445972" grpId="0" animBg="1"/>
      <p:bldP spid="14459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of Demo Ghostbusters with VPI</a:t>
            </a:r>
          </a:p>
        </p:txBody>
      </p:sp>
      <p:pic>
        <p:nvPicPr>
          <p:cNvPr id="5" name="Ghostbusters--with VPI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4590.77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5081" y="621143"/>
            <a:ext cx="9759457" cy="609966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DD7BA3-E143-C149-A99B-7F86E1361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6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More Generally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3152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General solutions map belief functions to actions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Can divide regions of belief space (set of belief functions) into policy regions (gets complex quickly)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Can build approximate policies using discretization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Can factor belief functions in various ways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Overall, POMDPs are very (actually PSPACE-) hard</a:t>
            </a:r>
            <a:endParaRPr lang="en-US" sz="2000" dirty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Most real problems are POMDPs, and we can rarely solve then in their full generality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0B7857-6784-2B4D-84F6-BC316744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2826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1FCE-E52E-9945-9D77-4809D51D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5E69-5F5B-124D-AC7D-FAECEF73E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networks composed of BNs, decision and utility nodes</a:t>
            </a:r>
          </a:p>
          <a:p>
            <a:r>
              <a:rPr lang="en-US" dirty="0"/>
              <a:t>Compute the optimal action based on MEU principals</a:t>
            </a:r>
          </a:p>
          <a:p>
            <a:r>
              <a:rPr lang="en-US" dirty="0"/>
              <a:t>Compute the value of information</a:t>
            </a:r>
          </a:p>
          <a:p>
            <a:pPr lvl="1"/>
            <a:r>
              <a:rPr lang="en-US" dirty="0"/>
              <a:t>Change in MEU given the new evidence</a:t>
            </a:r>
          </a:p>
          <a:p>
            <a:r>
              <a:rPr lang="en-US" dirty="0"/>
              <a:t>Next time: Hidden Markov Models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40B9A-9158-1C4F-9F84-8F388FD0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00F80-D634-F344-970A-7ACEAF4C152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108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EU}(\mathrm{leave}) = \sum_w P(w) U(\mathrm{leave},w)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44"/>
  <p:tag name="PICTUREFILESIZE" val="70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EU}(\mathrm{take}) = \sum_w P(w) U(\mathrm{take},w)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38"/>
  <p:tag name="PICTUREFILESIZE" val="765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7 \cdot 20 + 0.3 \cdot 70 = 35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05"/>
  <p:tag name="PICTUREFILESIZE" val="35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7 \cdot 100 + 0.3 \cdot 0 = 70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06"/>
  <p:tag name="PICTUREFILESIZE" val="29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MEU}(\o) = \max_a \mbox{EU}(a) = 70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21"/>
  <p:tag name="PICTUREFILESIZE" val="50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EU}(\mathrm{leave} | \mathrm{bad}) = \sum_w P(w | \mathrm{bad}) U(\mathrm{leave},w)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2"/>
  <p:tag name="PICTUREFILESIZE" val="96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34 \cdot 20 + 0.66 \cdot 70 = 53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16"/>
  <p:tag name="PICTUREFILESIZE" val="404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34 \cdot 100 + 0.66 \cdot 0 = 34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16"/>
  <p:tag name="PICTUREFILESIZE" val="37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EU}(\mathrm{take} | \mathrm{bad}) = \sum_w P(w | \mathrm{bad}) U(\mathrm{take},w)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6"/>
  <p:tag name="PICTUREFILESIZE" val="88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MEU}(F=\mathrm{bad}) = \max_a \mbox{EU}(a | \mathrm{bad}) = 53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71"/>
  <p:tag name="PICTUREFILESIZE" val="70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MEU}(\o) = \max_a \mbox{EU}(a) = 70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21"/>
  <p:tag name="PICTUREFILESIZE" val="508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MEU}(F=\mathrm{bad}) = \max_a \mbox{EU}(a | \mathrm{bad}) = 53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71"/>
  <p:tag name="PICTUREFILESIZE" val="70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mbox{MEU}(F=\mathrm{good}) = \max_a \mbox{EU}(a | \mathrm{good}) = 95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MAGNIFICATION" val="2000"/>
  <p:tag name="ORIGWIDTH" val="181"/>
  <p:tag name="PICTUREFILESIZE" val="756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\mbox{VPI}(E'|e) = \left( \sum_{e'} \, P(e'|e) \mbox{MEU}(e,e') \right) - \mbox{MEU}(e)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4"/>
  <p:tag name="PICTUREFILESIZE" val="5236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0.59 \cdot (95) + 0.41 \cdot (53) - 70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0"/>
  <p:tag name="PICTUREFILESIZE" val="508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77.8 - 70 = 7.8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6"/>
  <p:tag name="PICTUREFILESIZE" val="238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\mbox{VPI}(E'|e) = \mbox{MEU}(e,E') - \mbox{MEU}(e)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2"/>
  <p:tag name="PICTUREFILESIZE" val="2248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\mbox{MEU}(e) = \max_{a} \sum_s \, P(s|e)\;U(s,a)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048"/>
  <p:tag name="ORIGWIDTH" val="318"/>
  <p:tag name="PICTUREFILESIZE" val="3088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\mbox{MEU}(e, e') = \max_a \sum_s \, P(s|e,e')\;U(s,a)&#10;\]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58"/>
  <p:tag name="BOXHEIGHT" val="416"/>
  <p:tag name="BOXFONT" val="10"/>
  <p:tag name="BOXWRAP" val="False"/>
  <p:tag name="WORKAROUNDTRANSPARENCYBUG" val="False"/>
  <p:tag name="ALLOWFONTSUBSTITUTION" val="False"/>
  <p:tag name="BITMAPFORMAT" val="png16m"/>
  <p:tag name="ORIGWIDTH" val="368"/>
  <p:tag name="PICTUREFILESIZE" val="3489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\mbox{MEU}(e, E') = \sum_{e'} P(e' | e) \mbox{MEU}(e,e')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0"/>
  <p:tag name="PICTUREFILESIZE" val="3186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$&#10;\mbox{VPI}(E_j,E_k|e) = \mbox{VPI}(E_j | e) + \mbox{VPI}(E_k | e, E_j)&#10;$}\\[10pt]&#10;\mat{$&#10;\phantom{\mbox{VPI}_{e}(E_j,E_k)} = \mbox{VPI}(E_k | e) + \mbox{VPI}(E_j | e, E_k)&#10;$}&#10;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9"/>
  <p:tag name="PICTUREFILESIZE" val="5611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\mbox{VPI}(E_j,E_k | e) \neq \mbox{VPI}(E_j | e) + \mbox{VPI}(E_k | e)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85"/>
  <p:tag name="PICTUREFILESIZE" val="2697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\forall E',e : \mbox{VPI}(E'|e)\geq 0\&#10;\]}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6"/>
  <p:tag name="PICTUREFILESIZE" val="157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1456</Words>
  <Application>Microsoft Macintosh PowerPoint</Application>
  <PresentationFormat>Widescreen</PresentationFormat>
  <Paragraphs>394</Paragraphs>
  <Slides>27</Slides>
  <Notes>4</Notes>
  <HiddenSlides>3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ＭＳ Ｐゴシック</vt:lpstr>
      <vt:lpstr>Arial</vt:lpstr>
      <vt:lpstr>Calibri</vt:lpstr>
      <vt:lpstr>Calibri Light</vt:lpstr>
      <vt:lpstr>Wingdings</vt:lpstr>
      <vt:lpstr>Office Theme</vt:lpstr>
      <vt:lpstr>CSCE-420: Artificial Intelligence  Decision Networks and Value of Information</vt:lpstr>
      <vt:lpstr>Announcements </vt:lpstr>
      <vt:lpstr>Decision Networks</vt:lpstr>
      <vt:lpstr>Unused art</vt:lpstr>
      <vt:lpstr>Decision Networks</vt:lpstr>
      <vt:lpstr>Decision Networks</vt:lpstr>
      <vt:lpstr>Decision Networks</vt:lpstr>
      <vt:lpstr>Decision Networks</vt:lpstr>
      <vt:lpstr>Decisions as Outcome Trees</vt:lpstr>
      <vt:lpstr>Example: Decision Networks</vt:lpstr>
      <vt:lpstr>Decisions as Outcome Trees</vt:lpstr>
      <vt:lpstr>Video of Demo Ghostbusters with Probability</vt:lpstr>
      <vt:lpstr>Ghostbusters Decision Network</vt:lpstr>
      <vt:lpstr>Value of Information</vt:lpstr>
      <vt:lpstr>Value of Information</vt:lpstr>
      <vt:lpstr>VPI Example: Weather</vt:lpstr>
      <vt:lpstr>Value of Information</vt:lpstr>
      <vt:lpstr>VPI Properties</vt:lpstr>
      <vt:lpstr>Quick VPI Questions</vt:lpstr>
      <vt:lpstr>Value of Imperfect Information?</vt:lpstr>
      <vt:lpstr>VPI Question</vt:lpstr>
      <vt:lpstr>POMDPs</vt:lpstr>
      <vt:lpstr>POMDPs</vt:lpstr>
      <vt:lpstr>Example: Ghostbusters</vt:lpstr>
      <vt:lpstr>Video of Demo Ghostbusters with VPI</vt:lpstr>
      <vt:lpstr>More Generally</vt:lpstr>
      <vt:lpstr>What did we learn?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CSCE-625: Artificial Intelligence  Decision Networks and Value of Information</dc:title>
  <dc:creator>Guni Sharon</dc:creator>
  <cp:lastModifiedBy>Sharon, Guni</cp:lastModifiedBy>
  <cp:revision>10</cp:revision>
  <dcterms:created xsi:type="dcterms:W3CDTF">2020-07-06T19:59:41Z</dcterms:created>
  <dcterms:modified xsi:type="dcterms:W3CDTF">2024-03-28T17:21:14Z</dcterms:modified>
</cp:coreProperties>
</file>