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3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4.xml" ContentType="application/vnd.openxmlformats-officedocument.presentationml.notesSlid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9" r:id="rId2"/>
    <p:sldId id="321" r:id="rId3"/>
    <p:sldId id="257" r:id="rId4"/>
    <p:sldId id="307" r:id="rId5"/>
    <p:sldId id="344" r:id="rId6"/>
    <p:sldId id="298" r:id="rId7"/>
    <p:sldId id="299" r:id="rId8"/>
    <p:sldId id="309" r:id="rId9"/>
    <p:sldId id="329" r:id="rId10"/>
    <p:sldId id="262" r:id="rId11"/>
    <p:sldId id="261" r:id="rId12"/>
    <p:sldId id="285" r:id="rId13"/>
    <p:sldId id="336" r:id="rId14"/>
    <p:sldId id="264" r:id="rId15"/>
    <p:sldId id="337" r:id="rId16"/>
    <p:sldId id="304" r:id="rId17"/>
    <p:sldId id="339" r:id="rId18"/>
    <p:sldId id="330" r:id="rId19"/>
    <p:sldId id="328" r:id="rId20"/>
    <p:sldId id="325" r:id="rId21"/>
    <p:sldId id="326" r:id="rId22"/>
    <p:sldId id="340" r:id="rId23"/>
    <p:sldId id="324" r:id="rId24"/>
    <p:sldId id="491" r:id="rId25"/>
    <p:sldId id="490" r:id="rId26"/>
    <p:sldId id="293" r:id="rId27"/>
    <p:sldId id="286" r:id="rId28"/>
    <p:sldId id="332" r:id="rId29"/>
    <p:sldId id="333" r:id="rId30"/>
    <p:sldId id="277" r:id="rId31"/>
    <p:sldId id="317" r:id="rId32"/>
    <p:sldId id="334" r:id="rId33"/>
    <p:sldId id="269" r:id="rId34"/>
    <p:sldId id="272" r:id="rId35"/>
    <p:sldId id="341" r:id="rId36"/>
    <p:sldId id="301" r:id="rId37"/>
    <p:sldId id="345" r:id="rId38"/>
    <p:sldId id="297" r:id="rId39"/>
    <p:sldId id="323" r:id="rId40"/>
    <p:sldId id="48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D2716-B819-C145-A96E-4C7695A59C97}" type="datetimeFigureOut">
              <a:rPr lang="en-US" smtClean="0"/>
              <a:t>3/27/25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E7F13-6F95-624F-920E-63BA845ED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30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 AI winter --- logic (exceptions,</a:t>
            </a:r>
            <a:r>
              <a:rPr lang="en-US" baseline="0" dirty="0"/>
              <a:t> etc.  +  so much knowledge --- can learn)</a:t>
            </a:r>
          </a:p>
          <a:p>
            <a:endParaRPr lang="en-US" baseline="0" dirty="0"/>
          </a:p>
          <a:p>
            <a:r>
              <a:rPr lang="en-US" dirty="0"/>
              <a:t>Diagnosis: temperature, blood</a:t>
            </a:r>
            <a:r>
              <a:rPr lang="en-US" baseline="0" dirty="0"/>
              <a:t> pressure, types of pain </a:t>
            </a:r>
            <a:r>
              <a:rPr lang="en-US" baseline="0" dirty="0">
                <a:sym typeface="Wingdings"/>
              </a:rPr>
              <a:t> disease</a:t>
            </a:r>
          </a:p>
          <a:p>
            <a:endParaRPr lang="en-US" baseline="0" dirty="0">
              <a:sym typeface="Wingdings"/>
            </a:endParaRPr>
          </a:p>
          <a:p>
            <a:r>
              <a:rPr lang="en-US" baseline="0" dirty="0">
                <a:sym typeface="Wingdings"/>
              </a:rPr>
              <a:t>Speech: temporal signal of pressure variation  words and sentences</a:t>
            </a:r>
          </a:p>
          <a:p>
            <a:endParaRPr lang="en-US" baseline="0" dirty="0">
              <a:sym typeface="Wingdings"/>
            </a:endParaRPr>
          </a:p>
          <a:p>
            <a:r>
              <a:rPr lang="en-US" baseline="0" dirty="0">
                <a:sym typeface="Wingdings"/>
              </a:rPr>
              <a:t>Tracking objects: e.g. helicopter you saw in last lecture, combines </a:t>
            </a:r>
            <a:r>
              <a:rPr lang="en-US" baseline="0" dirty="0" err="1">
                <a:sym typeface="Wingdings"/>
              </a:rPr>
              <a:t>gps</a:t>
            </a:r>
            <a:r>
              <a:rPr lang="en-US" baseline="0" dirty="0">
                <a:sym typeface="Wingdings"/>
              </a:rPr>
              <a:t> data with accelerometers, gyros and magnetic compass to infer its position and orientation using probabilistic reasoning</a:t>
            </a:r>
          </a:p>
          <a:p>
            <a:endParaRPr lang="en-US" baseline="0" dirty="0">
              <a:sym typeface="Wingdings"/>
            </a:endParaRPr>
          </a:p>
          <a:p>
            <a:r>
              <a:rPr lang="en-US" dirty="0"/>
              <a:t>Robot mapping: turns out if you put a camera on the helicopter, it would not only be able to fly upside down, but also build</a:t>
            </a:r>
            <a:r>
              <a:rPr lang="en-US" baseline="0" dirty="0"/>
              <a:t> a map of the environment!</a:t>
            </a:r>
          </a:p>
          <a:p>
            <a:endParaRPr lang="en-US" baseline="0" dirty="0"/>
          </a:p>
          <a:p>
            <a:r>
              <a:rPr lang="en-US" baseline="0" dirty="0"/>
              <a:t>Genetics: discovery of gene interactions from gene expression data</a:t>
            </a:r>
          </a:p>
          <a:p>
            <a:endParaRPr lang="en-US" baseline="0" dirty="0"/>
          </a:p>
          <a:p>
            <a:r>
              <a:rPr lang="en-US" baseline="0" dirty="0"/>
              <a:t>Error correcting codes: which we use on pretty much all our digital communication lines.  They ensure that even in the presence of noise (which is everywhere) we can communicate reliably.</a:t>
            </a:r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OK: how do we collect all that knowledge in general?  --- Part III</a:t>
            </a:r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Good news: We are going to learn about the tools that got us out of AI winter</a:t>
            </a:r>
          </a:p>
          <a:p>
            <a:r>
              <a:rPr lang="en-US" baseline="0" dirty="0"/>
              <a:t>The other news: It’s going to get very mathematical!  Total shift in gears compared to what we have looked at before.  </a:t>
            </a:r>
          </a:p>
          <a:p>
            <a:r>
              <a:rPr lang="en-US" baseline="0" dirty="0"/>
              <a:t>And yet other news: Time for a fresh start --- which might help if you fell behind in the past weeks.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81D889-D7E9-4039-B45C-46427384892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547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“sort this list”  or “add these two numbers”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81D889-D7E9-4039-B45C-46427384892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1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“sort this list”  or “add these two numbers”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81D889-D7E9-4039-B45C-46427384892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7E4B1-CE46-E643-8007-F244B14B421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96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33373-C4FA-3844-9FCB-5363E560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448608-92CF-EF4E-AFDD-F8E8A66E8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4F1E7-5E57-B14C-8ADE-78F4442F5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3B90-147E-414F-BB38-169B5398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A56FA-77AA-9248-BFE5-8C4F0947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389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2D44-481D-2D4D-AD69-19BC8143C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40AD5-9769-7344-94A2-831764A09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E1CF4-C4AC-A14D-9CA7-74418A9C5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0CF78-F35A-9643-9A47-63D68D6A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3EB9C-1689-744D-889F-6049EDCCD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89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3C538-C90E-0749-BCDA-9F1D3576E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2B7447-4D5D-2340-9BB3-5882850E1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CD287-D514-0546-B760-21C923B40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AA9A1-F047-CC42-A262-3C5BC776C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5F99C-D223-054D-BADA-AC2A1AE39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724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4D4BD-FCFF-0840-A885-8681F0E13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E79DB-B05D-F747-8051-5B8E8B2D30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64857-EC24-D14A-B002-7F922E809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59359-FCD6-0F46-B576-7FF3CA28A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C3DB41-1C67-1C40-9FFC-39CE16441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5C5FD-C338-1943-AF4A-9B645B18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2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23F1-216C-5941-91D0-7A8F1EE16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089BB-06A2-194E-AC9E-DBE43AA7B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02C754-01F1-C74B-A40D-2D69298AC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4034E0-6EFA-2D4B-91A5-F5AE077E51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FE3B12-2A14-BA42-95E7-148FE98AD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C54772-61A8-3A4E-AEC0-35A1EE2E1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4E7CD2-B095-664E-9E12-67C1CBEBE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B1E261-4700-414B-91BE-457CC7A93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56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51EA-D116-2948-B545-0AD72765D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2FFA80-C862-DA47-8DCA-88CE14DA1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0C39AF-080A-AF40-9904-E80384C8D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95743D-86C7-7342-B611-50111011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38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63DBDC-C88B-B141-995F-7819A38D2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ECCF3A-4C0A-624E-B37B-1553B1307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D4D17-8136-1344-945D-BCD355BC9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02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64FED-E2CA-C145-B8C9-1C5DD2ECB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9EAE3-A194-DA42-98A4-7EEFA6803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B6619-B875-3448-B162-094BE985F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E948A2-DC29-7B48-B749-1BDC78852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57074-317D-7043-99F3-0C5E24720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57E83-4142-194B-A917-AD42370A7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9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62C14-7BF6-744D-8BD4-253198F6A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8409A7-189F-8D41-819B-E6DB4043C2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EA030-8E61-144A-81C8-134AA2DD7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4AE265-7220-8540-A53B-E066874AE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02CE37-A7B9-4A46-9AC3-80829A428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27FF08-AB02-054C-A99E-D67193D6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2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AFAED-8CCE-8349-9553-F397E9C3F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91000A-6DC5-6945-8183-B60552D0B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D37E4-7B29-1B4D-AB71-BCD8A895D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C3610-A359-CC47-BE55-10B7F8FF5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C15E4-14B3-A246-82E1-DF8A98045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5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B7B334-4183-FE43-AC06-A042E42CFE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2118C9-EDC9-2446-BAC3-4EA817F2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84B2A-31E8-424B-86F9-BE3E83B80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91A1F-657D-F647-8761-F8BA6C78A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A62AC-0B66-434B-AAB8-7D24F28D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27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7114B7-80CF-944F-B145-460C554D2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F3A7F-C80F-7340-9B93-DA05AE36F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A20A7-3C36-3D4B-BA85-F683101CEB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A33F6-003A-DA4B-B193-3E6D617CBDD1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05749-1114-4D4E-8E50-B85E032B5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5DB75-4326-464C-B650-F3F349AF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5E139-8048-4E4E-A974-3C44E6DB5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1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png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11.png"/><Relationship Id="rId17" Type="http://schemas.openxmlformats.org/officeDocument/2006/relationships/image" Target="../media/image18.png"/><Relationship Id="rId2" Type="http://schemas.openxmlformats.org/officeDocument/2006/relationships/tags" Target="../tags/tag4.xml"/><Relationship Id="rId16" Type="http://schemas.openxmlformats.org/officeDocument/2006/relationships/image" Target="../media/image17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10.png"/><Relationship Id="rId5" Type="http://schemas.openxmlformats.org/officeDocument/2006/relationships/tags" Target="../tags/tag7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0.png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5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24.png"/><Relationship Id="rId5" Type="http://schemas.openxmlformats.org/officeDocument/2006/relationships/tags" Target="../tags/tag16.xml"/><Relationship Id="rId10" Type="http://schemas.openxmlformats.org/officeDocument/2006/relationships/image" Target="../media/image23.png"/><Relationship Id="rId4" Type="http://schemas.openxmlformats.org/officeDocument/2006/relationships/tags" Target="../tags/tag15.xml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23.xml"/><Relationship Id="rId7" Type="http://schemas.openxmlformats.org/officeDocument/2006/relationships/image" Target="../media/image10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2.png"/><Relationship Id="rId4" Type="http://schemas.openxmlformats.org/officeDocument/2006/relationships/tags" Target="../tags/tag24.xml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27.xml"/><Relationship Id="rId7" Type="http://schemas.openxmlformats.org/officeDocument/2006/relationships/image" Target="../media/image33.png"/><Relationship Id="rId12" Type="http://schemas.openxmlformats.org/officeDocument/2006/relationships/image" Target="../media/image32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7.png"/><Relationship Id="rId5" Type="http://schemas.openxmlformats.org/officeDocument/2006/relationships/tags" Target="../tags/tag29.xml"/><Relationship Id="rId10" Type="http://schemas.openxmlformats.org/officeDocument/2006/relationships/image" Target="../media/image36.png"/><Relationship Id="rId4" Type="http://schemas.openxmlformats.org/officeDocument/2006/relationships/tags" Target="../tags/tag28.xml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26.png"/><Relationship Id="rId17" Type="http://schemas.openxmlformats.org/officeDocument/2006/relationships/image" Target="../media/image43.png"/><Relationship Id="rId2" Type="http://schemas.openxmlformats.org/officeDocument/2006/relationships/tags" Target="../tags/tag31.xml"/><Relationship Id="rId16" Type="http://schemas.openxmlformats.org/officeDocument/2006/relationships/image" Target="../media/image42.png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38.png"/><Relationship Id="rId5" Type="http://schemas.openxmlformats.org/officeDocument/2006/relationships/tags" Target="../tags/tag34.xml"/><Relationship Id="rId15" Type="http://schemas.openxmlformats.org/officeDocument/2006/relationships/image" Target="../media/image41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5.pn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43.xml"/><Relationship Id="rId7" Type="http://schemas.openxmlformats.org/officeDocument/2006/relationships/image" Target="../media/image47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4.xml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image" Target="../media/image50.png"/><Relationship Id="rId18" Type="http://schemas.openxmlformats.org/officeDocument/2006/relationships/image" Target="../media/image54.png"/><Relationship Id="rId3" Type="http://schemas.openxmlformats.org/officeDocument/2006/relationships/tags" Target="../tags/tag47.xml"/><Relationship Id="rId21" Type="http://schemas.openxmlformats.org/officeDocument/2006/relationships/image" Target="../media/image57.png"/><Relationship Id="rId7" Type="http://schemas.openxmlformats.org/officeDocument/2006/relationships/tags" Target="../tags/tag51.xml"/><Relationship Id="rId12" Type="http://schemas.openxmlformats.org/officeDocument/2006/relationships/image" Target="../media/image49.png"/><Relationship Id="rId17" Type="http://schemas.openxmlformats.org/officeDocument/2006/relationships/image" Target="../media/image53.png"/><Relationship Id="rId2" Type="http://schemas.openxmlformats.org/officeDocument/2006/relationships/tags" Target="../tags/tag46.xml"/><Relationship Id="rId16" Type="http://schemas.openxmlformats.org/officeDocument/2006/relationships/image" Target="../media/image26.png"/><Relationship Id="rId20" Type="http://schemas.openxmlformats.org/officeDocument/2006/relationships/image" Target="../media/image56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49.xml"/><Relationship Id="rId15" Type="http://schemas.openxmlformats.org/officeDocument/2006/relationships/image" Target="../media/image52.png"/><Relationship Id="rId10" Type="http://schemas.openxmlformats.org/officeDocument/2006/relationships/tags" Target="../tags/tag54.xml"/><Relationship Id="rId19" Type="http://schemas.openxmlformats.org/officeDocument/2006/relationships/image" Target="../media/image55.png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image" Target="../media/image58.png"/><Relationship Id="rId18" Type="http://schemas.openxmlformats.org/officeDocument/2006/relationships/image" Target="../media/image62.png"/><Relationship Id="rId3" Type="http://schemas.openxmlformats.org/officeDocument/2006/relationships/tags" Target="../tags/tag57.xml"/><Relationship Id="rId21" Type="http://schemas.openxmlformats.org/officeDocument/2006/relationships/image" Target="../media/image65.png"/><Relationship Id="rId7" Type="http://schemas.openxmlformats.org/officeDocument/2006/relationships/tags" Target="../tags/tag61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26.png"/><Relationship Id="rId2" Type="http://schemas.openxmlformats.org/officeDocument/2006/relationships/tags" Target="../tags/tag56.xml"/><Relationship Id="rId16" Type="http://schemas.openxmlformats.org/officeDocument/2006/relationships/image" Target="../media/image61.png"/><Relationship Id="rId20" Type="http://schemas.openxmlformats.org/officeDocument/2006/relationships/image" Target="../media/image64.png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tags" Target="../tags/tag65.xml"/><Relationship Id="rId5" Type="http://schemas.openxmlformats.org/officeDocument/2006/relationships/tags" Target="../tags/tag59.xml"/><Relationship Id="rId15" Type="http://schemas.openxmlformats.org/officeDocument/2006/relationships/image" Target="../media/image60.png"/><Relationship Id="rId23" Type="http://schemas.openxmlformats.org/officeDocument/2006/relationships/image" Target="../media/image66.png"/><Relationship Id="rId10" Type="http://schemas.openxmlformats.org/officeDocument/2006/relationships/tags" Target="../tags/tag64.xml"/><Relationship Id="rId19" Type="http://schemas.openxmlformats.org/officeDocument/2006/relationships/image" Target="../media/image63.png"/><Relationship Id="rId4" Type="http://schemas.openxmlformats.org/officeDocument/2006/relationships/tags" Target="../tags/tag58.xml"/><Relationship Id="rId9" Type="http://schemas.openxmlformats.org/officeDocument/2006/relationships/tags" Target="../tags/tag63.xml"/><Relationship Id="rId14" Type="http://schemas.openxmlformats.org/officeDocument/2006/relationships/image" Target="../media/image59.png"/><Relationship Id="rId22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68.xml"/><Relationship Id="rId7" Type="http://schemas.openxmlformats.org/officeDocument/2006/relationships/image" Target="../media/image57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9.xml"/><Relationship Id="rId9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3" Type="http://schemas.openxmlformats.org/officeDocument/2006/relationships/tags" Target="../tags/tag73.xml"/><Relationship Id="rId21" Type="http://schemas.openxmlformats.org/officeDocument/2006/relationships/image" Target="../media/image79.png"/><Relationship Id="rId7" Type="http://schemas.openxmlformats.org/officeDocument/2006/relationships/tags" Target="../tags/tag77.xml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tags" Target="../tags/tag72.xml"/><Relationship Id="rId16" Type="http://schemas.openxmlformats.org/officeDocument/2006/relationships/image" Target="../media/image74.png"/><Relationship Id="rId20" Type="http://schemas.openxmlformats.org/officeDocument/2006/relationships/image" Target="../media/image78.png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75.xml"/><Relationship Id="rId15" Type="http://schemas.openxmlformats.org/officeDocument/2006/relationships/image" Target="../media/image73.png"/><Relationship Id="rId23" Type="http://schemas.openxmlformats.org/officeDocument/2006/relationships/image" Target="../media/image81.emf"/><Relationship Id="rId10" Type="http://schemas.openxmlformats.org/officeDocument/2006/relationships/tags" Target="../tags/tag80.xml"/><Relationship Id="rId19" Type="http://schemas.openxmlformats.org/officeDocument/2006/relationships/image" Target="../media/image77.png"/><Relationship Id="rId4" Type="http://schemas.openxmlformats.org/officeDocument/2006/relationships/tags" Target="../tags/tag74.xml"/><Relationship Id="rId9" Type="http://schemas.openxmlformats.org/officeDocument/2006/relationships/tags" Target="../tags/tag79.xml"/><Relationship Id="rId14" Type="http://schemas.openxmlformats.org/officeDocument/2006/relationships/image" Target="../media/image72.png"/><Relationship Id="rId22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85.xml"/><Relationship Id="rId7" Type="http://schemas.openxmlformats.org/officeDocument/2006/relationships/image" Target="../media/image86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8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6.xml"/><Relationship Id="rId9" Type="http://schemas.openxmlformats.org/officeDocument/2006/relationships/image" Target="../media/image8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image" Target="../media/image93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emf"/><Relationship Id="rId5" Type="http://schemas.openxmlformats.org/officeDocument/2006/relationships/image" Target="../media/image97.emf"/><Relationship Id="rId4" Type="http://schemas.openxmlformats.org/officeDocument/2006/relationships/image" Target="../media/image96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NULL"/><Relationship Id="rId3" Type="http://schemas.openxmlformats.org/officeDocument/2006/relationships/tags" Target="../tags/tag94.xml"/><Relationship Id="rId7" Type="http://schemas.openxmlformats.org/officeDocument/2006/relationships/image" Target="../media/image85.png"/><Relationship Id="rId12" Type="http://schemas.openxmlformats.org/officeDocument/2006/relationships/image" Target="NUL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91.png"/><Relationship Id="rId5" Type="http://schemas.openxmlformats.org/officeDocument/2006/relationships/slideLayout" Target="../slideLayouts/slideLayout2.xml"/><Relationship Id="rId10" Type="http://schemas.openxmlformats.org/officeDocument/2006/relationships/image" Target="NULL"/><Relationship Id="rId4" Type="http://schemas.openxmlformats.org/officeDocument/2006/relationships/tags" Target="../tags/tag95.xml"/><Relationship Id="rId9" Type="http://schemas.openxmlformats.org/officeDocument/2006/relationships/image" Target="../media/image92.png"/><Relationship Id="rId14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6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99.xml"/><Relationship Id="rId7" Type="http://schemas.openxmlformats.org/officeDocument/2006/relationships/image" Target="../media/image47.pn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0.xml"/><Relationship Id="rId9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103.xml"/><Relationship Id="rId7" Type="http://schemas.openxmlformats.org/officeDocument/2006/relationships/image" Target="../media/image102.pn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10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4.xml"/><Relationship Id="rId9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1BB7BF-2C7E-2B45-BDB0-7849436B1FBB}"/>
              </a:ext>
            </a:extLst>
          </p:cNvPr>
          <p:cNvSpPr/>
          <p:nvPr/>
        </p:nvSpPr>
        <p:spPr>
          <a:xfrm>
            <a:off x="3966358" y="2541319"/>
            <a:ext cx="4524499" cy="3241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sz="6000" dirty="0"/>
              <a:t>CSCE-420: Artificial Intelligence </a:t>
            </a:r>
            <a:br>
              <a:rPr lang="en-US" sz="6000" dirty="0"/>
            </a:br>
            <a:r>
              <a:rPr lang="en-US" sz="4800" dirty="0"/>
              <a:t>Probability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1800" dirty="0"/>
              <a:t>Based on slides by: </a:t>
            </a:r>
            <a:r>
              <a:rPr lang="nl" sz="1800" dirty="0"/>
              <a:t>Pieter Abbeel, Dan Klein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1CFCB7-9220-3B46-BC00-B1AB5120E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795" y="2541319"/>
            <a:ext cx="4862945" cy="32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57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CSCE-420</a:t>
            </a:r>
            <a:r>
              <a:rPr lang="en-US" dirty="0">
                <a:ea typeface="ＭＳ Ｐゴシック" pitchFamily="34" charset="-128"/>
              </a:rPr>
              <a:t> Outline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90688"/>
            <a:ext cx="83820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So far</a:t>
            </a:r>
            <a:r>
              <a:rPr lang="en-US" altLang="ja-JP" sz="2800" dirty="0">
                <a:ea typeface="ＭＳ Ｐゴシック" pitchFamily="34" charset="-128"/>
              </a:rPr>
              <a:t>: Planning</a:t>
            </a:r>
            <a:r>
              <a:rPr lang="en-US" altLang="ja-JP" dirty="0">
                <a:ea typeface="ＭＳ Ｐゴシック" pitchFamily="34" charset="-128"/>
              </a:rPr>
              <a:t> in deterministic/stochastic, known/unknown environments</a:t>
            </a:r>
            <a:endParaRPr lang="en-US" altLang="ja-JP" sz="2800" dirty="0">
              <a:ea typeface="ＭＳ Ｐゴシック" pitchFamily="34" charset="-128"/>
            </a:endParaRPr>
          </a:p>
          <a:p>
            <a:pPr lvl="3">
              <a:lnSpc>
                <a:spcPct val="9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ja-JP" sz="2800" dirty="0">
                <a:ea typeface="ＭＳ Ｐゴシック" pitchFamily="34" charset="-128"/>
              </a:rPr>
              <a:t>Next: Probabilistic Reasoning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Bayesian inference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Value of information</a:t>
            </a:r>
            <a:endParaRPr lang="en-US" sz="2400" dirty="0"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Hidden Markov Models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Later: Supervised Learning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683" y="2791618"/>
            <a:ext cx="5381661" cy="37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88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Background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68988" y="1724990"/>
            <a:ext cx="6502411" cy="5078097"/>
          </a:xfrm>
        </p:spPr>
        <p:txBody>
          <a:bodyPr/>
          <a:lstStyle/>
          <a:p>
            <a:pPr eaLnBrk="1" hangingPunct="1"/>
            <a:r>
              <a:rPr lang="en-US" sz="2800" dirty="0"/>
              <a:t>Probability</a:t>
            </a:r>
            <a:endParaRPr lang="en-US" sz="300" dirty="0"/>
          </a:p>
          <a:p>
            <a:pPr lvl="1" eaLnBrk="1" hangingPunct="1"/>
            <a:r>
              <a:rPr lang="en-US" sz="2400" dirty="0"/>
              <a:t>Random Variables</a:t>
            </a:r>
          </a:p>
          <a:p>
            <a:pPr lvl="1" eaLnBrk="1" hangingPunct="1"/>
            <a:r>
              <a:rPr lang="en-US" sz="2400" dirty="0"/>
              <a:t>Joint and Marginal Distributions</a:t>
            </a:r>
          </a:p>
          <a:p>
            <a:pPr lvl="1" eaLnBrk="1" hangingPunct="1"/>
            <a:r>
              <a:rPr lang="en-US" sz="2400" dirty="0"/>
              <a:t>Conditional Distribution</a:t>
            </a:r>
          </a:p>
          <a:p>
            <a:pPr lvl="1" eaLnBrk="1" hangingPunct="1"/>
            <a:r>
              <a:rPr lang="en-US" sz="2400" dirty="0"/>
              <a:t>Product Rule, Chain Rule, Bayes’ Rule</a:t>
            </a:r>
          </a:p>
          <a:p>
            <a:pPr lvl="1" eaLnBrk="1" hangingPunct="1"/>
            <a:r>
              <a:rPr lang="en-US" sz="2400" dirty="0"/>
              <a:t>Inference</a:t>
            </a:r>
          </a:p>
          <a:p>
            <a:pPr lvl="1" eaLnBrk="1" hangingPunct="1"/>
            <a:r>
              <a:rPr lang="en-US" sz="2400" dirty="0"/>
              <a:t>Independence</a:t>
            </a:r>
            <a:endParaRPr lang="en-US" sz="2000" dirty="0"/>
          </a:p>
          <a:p>
            <a:pPr eaLnBrk="1" hangingPunct="1"/>
            <a:r>
              <a:rPr lang="en-US" sz="2800" dirty="0"/>
              <a:t>You’ll need all this stuff A LOT for the next few weeks, so make sure you go over it now!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787" y="1840406"/>
            <a:ext cx="4704859" cy="474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3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Inference in Ghostbusters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821722" y="1695322"/>
            <a:ext cx="4366503" cy="3756660"/>
          </a:xfrm>
        </p:spPr>
        <p:txBody>
          <a:bodyPr/>
          <a:lstStyle/>
          <a:p>
            <a:r>
              <a:rPr lang="en-US" sz="2400" dirty="0"/>
              <a:t>A ghost is in the grid somewhere</a:t>
            </a:r>
          </a:p>
          <a:p>
            <a:r>
              <a:rPr lang="en-US" sz="2400" dirty="0"/>
              <a:t>Sensor readings tell how close a square is to the ghost</a:t>
            </a:r>
          </a:p>
          <a:p>
            <a:pPr lvl="1"/>
            <a:r>
              <a:rPr lang="en-US" sz="2000" dirty="0"/>
              <a:t>On the ghost: red</a:t>
            </a:r>
          </a:p>
          <a:p>
            <a:pPr lvl="1"/>
            <a:r>
              <a:rPr lang="en-US" sz="2000" dirty="0"/>
              <a:t>1 or 2 away: orange</a:t>
            </a:r>
          </a:p>
          <a:p>
            <a:pPr lvl="1"/>
            <a:r>
              <a:rPr lang="en-US" sz="2000" dirty="0"/>
              <a:t>3 or 4 away: yellow</a:t>
            </a:r>
          </a:p>
          <a:p>
            <a:pPr lvl="1"/>
            <a:r>
              <a:rPr lang="en-US" sz="2000" dirty="0"/>
              <a:t>5+ away: green</a:t>
            </a:r>
          </a:p>
        </p:txBody>
      </p:sp>
      <p:pic>
        <p:nvPicPr>
          <p:cNvPr id="6148" name="Picture 2" descr="\\.host\Shared Folders\Shared with PC\ghostbust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498" y="1798422"/>
            <a:ext cx="4448175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Group 242"/>
          <p:cNvGraphicFramePr>
            <a:graphicFrameLocks noGrp="1"/>
          </p:cNvGraphicFramePr>
          <p:nvPr/>
        </p:nvGraphicFramePr>
        <p:xfrm>
          <a:off x="1470007" y="5701911"/>
          <a:ext cx="7367588" cy="792408"/>
        </p:xfrm>
        <a:graphic>
          <a:graphicData uri="http://schemas.openxmlformats.org/drawingml/2006/table">
            <a:tbl>
              <a:tblPr/>
              <a:tblGrid>
                <a:gridCol w="1841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P(red | 3)</a:t>
                      </a:r>
                    </a:p>
                  </a:txBody>
                  <a:tcPr marL="91435" marR="91435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P(orange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P(yellow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P(green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marL="91435" marR="91435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28719" y="5074849"/>
            <a:ext cx="8194675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  Sensors are noisy, but we know P(Color | Distance)</a:t>
            </a:r>
          </a:p>
          <a:p>
            <a:pPr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endParaRPr lang="en-US" sz="24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167" name="TextBox 7"/>
          <p:cNvSpPr txBox="1">
            <a:spLocks noChangeArrowheads="1"/>
          </p:cNvSpPr>
          <p:nvPr/>
        </p:nvSpPr>
        <p:spPr bwMode="auto">
          <a:xfrm>
            <a:off x="7725714" y="6488668"/>
            <a:ext cx="453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[Demo: Ghostbuster – no probability (L12D1) ]</a:t>
            </a:r>
          </a:p>
        </p:txBody>
      </p:sp>
    </p:spTree>
    <p:extLst>
      <p:ext uri="{BB962C8B-B14F-4D97-AF65-F5344CB8AC3E}">
        <p14:creationId xmlns:p14="http://schemas.microsoft.com/office/powerpoint/2010/main" val="383558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Ghostbuster – No probability</a:t>
            </a:r>
          </a:p>
        </p:txBody>
      </p:sp>
      <p:pic>
        <p:nvPicPr>
          <p:cNvPr id="5" name="Ghostbusters - No probability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6064.210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9686" y="1134315"/>
            <a:ext cx="8572628" cy="535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0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3333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Uncertainty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38513"/>
            <a:ext cx="6944139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General situation:</a:t>
            </a:r>
            <a:endParaRPr lang="en-US" sz="1800" dirty="0"/>
          </a:p>
          <a:p>
            <a:pPr lvl="1" eaLnBrk="1" hangingPunct="1">
              <a:lnSpc>
                <a:spcPct val="80000"/>
              </a:lnSpc>
            </a:pPr>
            <a:r>
              <a:rPr lang="en-US" b="1" dirty="0"/>
              <a:t>Observed variables (evidence)</a:t>
            </a:r>
            <a:r>
              <a:rPr lang="en-US" dirty="0"/>
              <a:t>: Agent knows certain things about the state of the world (e.g., sensor readings or symptoms)</a:t>
            </a:r>
            <a:endParaRPr lang="en-US" sz="1400" dirty="0"/>
          </a:p>
          <a:p>
            <a:pPr lvl="1" eaLnBrk="1" hangingPunct="1">
              <a:lnSpc>
                <a:spcPct val="80000"/>
              </a:lnSpc>
            </a:pPr>
            <a:r>
              <a:rPr lang="en-US" b="1" dirty="0"/>
              <a:t>Unobserved variables</a:t>
            </a:r>
            <a:r>
              <a:rPr lang="en-US" dirty="0"/>
              <a:t>: Agent needs to reason about other aspects (e.g. where an object is or what disease is present)</a:t>
            </a:r>
            <a:endParaRPr lang="en-US" sz="1400" dirty="0"/>
          </a:p>
          <a:p>
            <a:pPr lvl="1" eaLnBrk="1" hangingPunct="1">
              <a:lnSpc>
                <a:spcPct val="80000"/>
              </a:lnSpc>
            </a:pPr>
            <a:r>
              <a:rPr lang="en-US" b="1" dirty="0"/>
              <a:t>Model</a:t>
            </a:r>
            <a:r>
              <a:rPr lang="en-US" dirty="0"/>
              <a:t>: Agent knows something about how the known variables relate to the unknown variables</a:t>
            </a: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dirty="0"/>
              <a:t>Probabilistic reasoning gives us a framework for managing our beliefs and knowledge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8542273" y="1526975"/>
          <a:ext cx="1387475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2430476" imgH="2430476" progId="MSPhotoEd.3">
                  <p:embed/>
                </p:oleObj>
              </mc:Choice>
              <mc:Fallback>
                <p:oleObj name="Photo Editor Photo" r:id="rId2" imgW="2430476" imgH="2430476" progId="MSPhotoEd.3">
                  <p:embed/>
                  <p:pic>
                    <p:nvPicPr>
                      <p:cNvPr id="10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clrChange>
                          <a:clrFrom>
                            <a:srgbClr val="000000"/>
                          </a:clrFrom>
                          <a:clrTo>
                            <a:srgbClr val="000000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2273" y="1526975"/>
                        <a:ext cx="1387475" cy="138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/>
        </p:nvGraphicFramePr>
        <p:xfrm>
          <a:off x="8542273" y="3127175"/>
          <a:ext cx="1425575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4" imgW="2491956" imgH="2491956" progId="MSPhotoEd.3">
                  <p:embed/>
                </p:oleObj>
              </mc:Choice>
              <mc:Fallback>
                <p:oleObj name="Photo Editor Photo" r:id="rId4" imgW="2491956" imgH="2491956" progId="MSPhotoEd.3">
                  <p:embed/>
                  <p:pic>
                    <p:nvPicPr>
                      <p:cNvPr id="10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000000"/>
                          </a:clrFrom>
                          <a:clrTo>
                            <a:srgbClr val="000000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2273" y="3127175"/>
                        <a:ext cx="1425575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1" name="Group 13"/>
          <p:cNvGrpSpPr>
            <a:grpSpLocks/>
          </p:cNvGrpSpPr>
          <p:nvPr/>
        </p:nvGrpSpPr>
        <p:grpSpPr bwMode="auto">
          <a:xfrm>
            <a:off x="8534336" y="4727375"/>
            <a:ext cx="1414462" cy="1439863"/>
            <a:chOff x="4027" y="3072"/>
            <a:chExt cx="891" cy="907"/>
          </a:xfrm>
        </p:grpSpPr>
        <p:graphicFrame>
          <p:nvGraphicFramePr>
            <p:cNvPr id="1028" name="Object 8"/>
            <p:cNvGraphicFramePr>
              <a:graphicFrameLocks noChangeAspect="1"/>
            </p:cNvGraphicFramePr>
            <p:nvPr/>
          </p:nvGraphicFramePr>
          <p:xfrm>
            <a:off x="4032" y="3072"/>
            <a:ext cx="886" cy="8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6" imgW="2461473" imgH="2446232" progId="MSPhotoEd.3">
                    <p:embed/>
                  </p:oleObj>
                </mc:Choice>
                <mc:Fallback>
                  <p:oleObj name="Photo Editor Photo" r:id="rId6" imgW="2461473" imgH="2446232" progId="MSPhotoEd.3">
                    <p:embed/>
                    <p:pic>
                      <p:nvPicPr>
                        <p:cNvPr id="1028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clrChange>
                            <a:clrFrom>
                              <a:srgbClr val="000000"/>
                            </a:clrFrom>
                            <a:clrTo>
                              <a:srgbClr val="000000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2" y="3072"/>
                          <a:ext cx="886" cy="8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33" name="Picture 12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143" r="62584" b="-1559"/>
            <a:stretch>
              <a:fillRect/>
            </a:stretch>
          </p:blipFill>
          <p:spPr bwMode="auto">
            <a:xfrm>
              <a:off x="4027" y="3643"/>
              <a:ext cx="33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4996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Random Variables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98013" y="1421905"/>
            <a:ext cx="7669413" cy="4729164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2400" dirty="0"/>
              <a:t>A random variable is some aspect of the world about which we (may) have uncertainty</a:t>
            </a:r>
          </a:p>
          <a:p>
            <a:pPr lvl="8">
              <a:lnSpc>
                <a:spcPct val="90000"/>
              </a:lnSpc>
            </a:pPr>
            <a:endParaRPr lang="en-US" sz="12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R = Is it raining?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 = Is it hot or cold?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 = How long will it take to drive to work?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L = Where is the ghost?</a:t>
            </a:r>
          </a:p>
          <a:p>
            <a:pPr lvl="2">
              <a:lnSpc>
                <a:spcPct val="90000"/>
              </a:lnSpc>
            </a:pP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We denote random variables with capital letters</a:t>
            </a:r>
          </a:p>
          <a:p>
            <a:pPr lvl="2">
              <a:lnSpc>
                <a:spcPct val="90000"/>
              </a:lnSpc>
            </a:pP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Random variables have domains</a:t>
            </a:r>
          </a:p>
          <a:p>
            <a:pPr lvl="8">
              <a:lnSpc>
                <a:spcPct val="90000"/>
              </a:lnSpc>
            </a:pPr>
            <a:endParaRPr lang="en-US" sz="12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R in {true, false}   (often write as {+r, </a:t>
            </a:r>
            <a:r>
              <a:rPr lang="en-US" sz="2000" dirty="0">
                <a:sym typeface="Symbol" pitchFamily="18" charset="2"/>
              </a:rPr>
              <a:t>-</a:t>
            </a:r>
            <a:r>
              <a:rPr lang="en-US" sz="2000" dirty="0"/>
              <a:t>r})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 in {hot, cold}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 in [0, </a:t>
            </a:r>
            <a:r>
              <a:rPr lang="en-US" sz="2000" dirty="0">
                <a:sym typeface="Symbol" pitchFamily="18" charset="2"/>
              </a:rPr>
              <a:t>)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L in possible locations, maybe {(0,0), (0,1), …}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820" y="1332374"/>
            <a:ext cx="4094076" cy="412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098" y="1849773"/>
            <a:ext cx="6882626" cy="4706149"/>
          </a:xfrm>
        </p:spPr>
        <p:txBody>
          <a:bodyPr/>
          <a:lstStyle/>
          <a:p>
            <a:r>
              <a:rPr lang="en-US" sz="2400" dirty="0"/>
              <a:t>Associate a probability with each value</a:t>
            </a:r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Temperature: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</p:txBody>
      </p:sp>
      <p:graphicFrame>
        <p:nvGraphicFramePr>
          <p:cNvPr id="5" name="Group 56"/>
          <p:cNvGraphicFramePr>
            <a:graphicFrameLocks noGrp="1"/>
          </p:cNvGraphicFramePr>
          <p:nvPr/>
        </p:nvGraphicFramePr>
        <p:xfrm>
          <a:off x="3527323" y="3884723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9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498" y="3506898"/>
            <a:ext cx="73183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70"/>
          <p:cNvGraphicFramePr>
            <a:graphicFrameLocks noGrp="1"/>
          </p:cNvGraphicFramePr>
          <p:nvPr/>
        </p:nvGraphicFramePr>
        <p:xfrm>
          <a:off x="9748222" y="3636086"/>
          <a:ext cx="1922463" cy="1857375"/>
        </p:xfrm>
        <a:graphic>
          <a:graphicData uri="http://schemas.openxmlformats.org/drawingml/2006/table">
            <a:tbl>
              <a:tblPr/>
              <a:tblGrid>
                <a:gridCol w="115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fog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meteor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Picture 9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6709" y="3189898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99" y="3235290"/>
            <a:ext cx="2544888" cy="238294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94" y="3352677"/>
            <a:ext cx="3211282" cy="2140854"/>
          </a:xfrm>
          <a:prstGeom prst="rect">
            <a:avLst/>
          </a:prstGeom>
        </p:spPr>
      </p:pic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6488267" y="1681879"/>
            <a:ext cx="4709342" cy="156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400" dirty="0"/>
          </a:p>
          <a:p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Weather: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6150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7517598" y="2087039"/>
            <a:ext cx="4432664" cy="3137521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/>
              <a:t>	Shorthand notation: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000" dirty="0"/>
              <a:t>OK </a:t>
            </a:r>
            <a:r>
              <a:rPr lang="en-US" sz="2000" i="1" dirty="0"/>
              <a:t>if</a:t>
            </a:r>
            <a:r>
              <a:rPr lang="en-US" sz="2000" dirty="0"/>
              <a:t> all domain entries are unique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192" y="1576662"/>
            <a:ext cx="7996176" cy="5100119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Random variables are affiliated with distributions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  <a:p>
            <a:r>
              <a:rPr lang="en-US" sz="2400" dirty="0"/>
              <a:t>A distribution is a TABLE of probability per value</a:t>
            </a:r>
          </a:p>
          <a:p>
            <a:pPr lvl="8"/>
            <a:endParaRPr lang="en-US" sz="1200" dirty="0"/>
          </a:p>
          <a:p>
            <a:r>
              <a:rPr lang="en-US" sz="2400" dirty="0"/>
              <a:t>An outcome probability is a single number</a:t>
            </a:r>
          </a:p>
          <a:p>
            <a:pPr lvl="2"/>
            <a:endParaRPr lang="en-US" sz="1600" dirty="0"/>
          </a:p>
          <a:p>
            <a:endParaRPr lang="en-US" sz="2400" dirty="0"/>
          </a:p>
          <a:p>
            <a:r>
              <a:rPr lang="en-US" sz="2400" dirty="0"/>
              <a:t>Must have:                                                 and</a:t>
            </a:r>
          </a:p>
        </p:txBody>
      </p:sp>
      <p:graphicFrame>
        <p:nvGraphicFramePr>
          <p:cNvPr id="5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311794"/>
              </p:ext>
            </p:extLst>
          </p:nvPr>
        </p:nvGraphicFramePr>
        <p:xfrm>
          <a:off x="1360963" y="2543898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9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138" y="2166073"/>
            <a:ext cx="73183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765095"/>
              </p:ext>
            </p:extLst>
          </p:nvPr>
        </p:nvGraphicFramePr>
        <p:xfrm>
          <a:off x="3410425" y="2543898"/>
          <a:ext cx="1922463" cy="1857375"/>
        </p:xfrm>
        <a:graphic>
          <a:graphicData uri="http://schemas.openxmlformats.org/drawingml/2006/table">
            <a:tbl>
              <a:tblPr/>
              <a:tblGrid>
                <a:gridCol w="115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fog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meteor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Picture 9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913" y="2172423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479" y="5609881"/>
            <a:ext cx="28511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8064" y="6162437"/>
            <a:ext cx="2583980" cy="2987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4588" y="6064638"/>
            <a:ext cx="2492511" cy="56715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3848" y="3913865"/>
            <a:ext cx="3627379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3387" y="2875546"/>
            <a:ext cx="3179555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0015" y="3402174"/>
            <a:ext cx="3373612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6830" y="4508533"/>
            <a:ext cx="328405" cy="597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1809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Joint Distributions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10277" y="1685065"/>
            <a:ext cx="9043868" cy="4953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2400" dirty="0"/>
              <a:t>A </a:t>
            </a:r>
            <a:r>
              <a:rPr lang="en-US" sz="2400" i="1" dirty="0"/>
              <a:t>joint distribution</a:t>
            </a:r>
            <a:r>
              <a:rPr lang="en-US" sz="2400" dirty="0"/>
              <a:t> over a set of random variables: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sz="2400" dirty="0"/>
              <a:t>	specifies a real number for each assignment (or </a:t>
            </a:r>
            <a:r>
              <a:rPr lang="en-US" sz="2400" i="1" dirty="0"/>
              <a:t>outcome</a:t>
            </a:r>
            <a:r>
              <a:rPr lang="en-US" sz="2400" dirty="0"/>
              <a:t>): </a:t>
            </a:r>
          </a:p>
          <a:p>
            <a:pPr lvl="2" eaLnBrk="1" hangingPunct="1">
              <a:lnSpc>
                <a:spcPct val="80000"/>
              </a:lnSpc>
            </a:pPr>
            <a:endParaRPr lang="en-US" sz="1800" dirty="0"/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5">
              <a:lnSpc>
                <a:spcPct val="80000"/>
              </a:lnSpc>
            </a:pP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Must obey: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7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Size of distribution if n variables with domain sizes d?</a:t>
            </a:r>
          </a:p>
          <a:p>
            <a:pPr lvl="4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For all but the smallest distributions, impractical to write out!</a:t>
            </a:r>
          </a:p>
        </p:txBody>
      </p:sp>
      <p:pic>
        <p:nvPicPr>
          <p:cNvPr id="922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867" y="1776796"/>
            <a:ext cx="1803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6710" y="2598255"/>
            <a:ext cx="4867275" cy="2986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46" name="Picture 1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422" y="3147324"/>
            <a:ext cx="2445348" cy="328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527" y="4014082"/>
            <a:ext cx="283686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5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710" y="4620735"/>
            <a:ext cx="4359275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10734" name="Group 46"/>
          <p:cNvGraphicFramePr>
            <a:graphicFrameLocks noGrp="1"/>
          </p:cNvGraphicFramePr>
          <p:nvPr/>
        </p:nvGraphicFramePr>
        <p:xfrm>
          <a:off x="8747249" y="3420332"/>
          <a:ext cx="2354953" cy="1981200"/>
        </p:xfrm>
        <a:graphic>
          <a:graphicData uri="http://schemas.openxmlformats.org/drawingml/2006/table">
            <a:tbl>
              <a:tblPr/>
              <a:tblGrid>
                <a:gridCol w="776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Picture 11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182" y="2953153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96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Probabilistic Models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33388" y="1568450"/>
            <a:ext cx="5278437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A probabilistic model is a joint distribution over a set of random variables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Probabilistic models: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(Random) variables with domains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Assignments are called </a:t>
            </a:r>
            <a:r>
              <a:rPr lang="en-US" sz="1800" i="1" dirty="0"/>
              <a:t>outcomes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Joint distributions: say whether assignments (outcomes) are likely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i="1" dirty="0"/>
              <a:t>Normalized:</a:t>
            </a:r>
            <a:r>
              <a:rPr lang="en-US" sz="1800" dirty="0"/>
              <a:t> sum to 1.0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Ideally: only certain variables directly interact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Constraint satisfaction problems: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Variables with domains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Constraints: state whether assignments are possible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Ideally: only certain variables directly interact</a:t>
            </a:r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</p:txBody>
      </p:sp>
      <p:graphicFrame>
        <p:nvGraphicFramePr>
          <p:cNvPr id="1009904" name="Group 240"/>
          <p:cNvGraphicFramePr>
            <a:graphicFrameLocks noGrp="1"/>
          </p:cNvGraphicFramePr>
          <p:nvPr/>
        </p:nvGraphicFramePr>
        <p:xfrm>
          <a:off x="5773738" y="190817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09906" name="Group 242"/>
          <p:cNvGraphicFramePr>
            <a:graphicFrameLocks noGrp="1"/>
          </p:cNvGraphicFramePr>
          <p:nvPr/>
        </p:nvGraphicFramePr>
        <p:xfrm>
          <a:off x="5765800" y="455612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97" name="TextBox 6"/>
          <p:cNvSpPr txBox="1">
            <a:spLocks noChangeArrowheads="1"/>
          </p:cNvSpPr>
          <p:nvPr/>
        </p:nvSpPr>
        <p:spPr bwMode="auto">
          <a:xfrm>
            <a:off x="5989638" y="1425575"/>
            <a:ext cx="2403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Distribution over T,W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010275" y="4089400"/>
            <a:ext cx="2389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Constraint over T,W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837" y="4420499"/>
            <a:ext cx="2621134" cy="20390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247" y="1807215"/>
            <a:ext cx="2962741" cy="208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7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Events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76429" y="1718587"/>
            <a:ext cx="7141779" cy="512433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An </a:t>
            </a:r>
            <a:r>
              <a:rPr lang="en-US" sz="2800" i="1" dirty="0"/>
              <a:t>event</a:t>
            </a:r>
            <a:r>
              <a:rPr lang="en-US" sz="2800" dirty="0"/>
              <a:t> is a set E of outcomes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marL="3657417" lvl="8" indent="0">
              <a:lnSpc>
                <a:spcPct val="80000"/>
              </a:lnSpc>
              <a:buNone/>
            </a:pPr>
            <a:endParaRPr lang="en-US" sz="2800" dirty="0"/>
          </a:p>
          <a:p>
            <a:pPr marL="3657417" lvl="8" indent="0">
              <a:lnSpc>
                <a:spcPct val="80000"/>
              </a:lnSpc>
              <a:buNone/>
            </a:pPr>
            <a:endParaRPr lang="en-US" sz="1600" dirty="0"/>
          </a:p>
          <a:p>
            <a:pPr eaLnBrk="1" hangingPunct="1">
              <a:lnSpc>
                <a:spcPct val="120000"/>
              </a:lnSpc>
            </a:pPr>
            <a:r>
              <a:rPr lang="en-US" sz="2800" dirty="0"/>
              <a:t>From a joint distribution, we can calculate the probability of any event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 AND sunny?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 OR sunny?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120000"/>
              </a:lnSpc>
            </a:pPr>
            <a:r>
              <a:rPr lang="en-US" sz="2800" dirty="0"/>
              <a:t>Typically, the events we care about are </a:t>
            </a:r>
            <a:r>
              <a:rPr lang="en-US" sz="2800" i="1" dirty="0"/>
              <a:t>partial assignments</a:t>
            </a:r>
            <a:r>
              <a:rPr lang="en-US" sz="2800" dirty="0"/>
              <a:t>, like P(T=hot)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graphicFrame>
        <p:nvGraphicFramePr>
          <p:cNvPr id="1036292" name="Group 4"/>
          <p:cNvGraphicFramePr>
            <a:graphicFrameLocks noGrp="1"/>
          </p:cNvGraphicFramePr>
          <p:nvPr/>
        </p:nvGraphicFramePr>
        <p:xfrm>
          <a:off x="8278788" y="3136489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294" name="Picture 3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83" y="2121833"/>
            <a:ext cx="4049019" cy="625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029" y="2640876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91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Events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381540" y="2206633"/>
            <a:ext cx="5937860" cy="51243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P(+x,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P(+x)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P(-y OR +x) 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graphicFrame>
        <p:nvGraphicFramePr>
          <p:cNvPr id="1036292" name="Group 4"/>
          <p:cNvGraphicFramePr>
            <a:graphicFrameLocks noGrp="1"/>
          </p:cNvGraphicFramePr>
          <p:nvPr/>
        </p:nvGraphicFramePr>
        <p:xfrm>
          <a:off x="8427184" y="2787599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93355" y="2291986"/>
            <a:ext cx="1149651" cy="2986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1816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Marginal Distributions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66131" y="1481950"/>
            <a:ext cx="9810929" cy="45259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/>
              <a:t>Marginal distributions are sub-tables which eliminate variables </a:t>
            </a:r>
          </a:p>
          <a:p>
            <a:pPr eaLnBrk="1" hangingPunct="1"/>
            <a:r>
              <a:rPr lang="en-US" sz="2400" dirty="0"/>
              <a:t>Marginalization (summing out): Combine collapsed rows by adding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179886"/>
              </p:ext>
            </p:extLst>
          </p:nvPr>
        </p:nvGraphicFramePr>
        <p:xfrm>
          <a:off x="845073" y="3815816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12796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896959"/>
              </p:ext>
            </p:extLst>
          </p:nvPr>
        </p:nvGraphicFramePr>
        <p:xfrm>
          <a:off x="6902940" y="3480858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2797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840617"/>
              </p:ext>
            </p:extLst>
          </p:nvPr>
        </p:nvGraphicFramePr>
        <p:xfrm>
          <a:off x="6916027" y="5322831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12817" name="Line 81"/>
          <p:cNvSpPr>
            <a:spLocks noChangeShapeType="1"/>
          </p:cNvSpPr>
          <p:nvPr/>
        </p:nvSpPr>
        <p:spPr bwMode="auto">
          <a:xfrm flipV="1">
            <a:off x="3770242" y="4214340"/>
            <a:ext cx="2760198" cy="53199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2818" name="Line 82"/>
          <p:cNvSpPr>
            <a:spLocks noChangeShapeType="1"/>
          </p:cNvSpPr>
          <p:nvPr/>
        </p:nvSpPr>
        <p:spPr bwMode="auto">
          <a:xfrm>
            <a:off x="3770242" y="4963434"/>
            <a:ext cx="2743200" cy="53199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2348" name="Picture 6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111" y="3357029"/>
            <a:ext cx="1177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27" name="Picture 9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339" y="3058347"/>
            <a:ext cx="7318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277" y="4918019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31" name="Picture 95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74" y="2510895"/>
            <a:ext cx="571658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325" y="3655479"/>
            <a:ext cx="2954357" cy="193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1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2817" grpId="0" animBg="1"/>
      <p:bldP spid="10128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Marginal Distributions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381086"/>
              </p:ext>
            </p:extLst>
          </p:nvPr>
        </p:nvGraphicFramePr>
        <p:xfrm>
          <a:off x="463607" y="3135938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12796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625265"/>
              </p:ext>
            </p:extLst>
          </p:nvPr>
        </p:nvGraphicFramePr>
        <p:xfrm>
          <a:off x="7268971" y="2554913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2797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368496"/>
              </p:ext>
            </p:extLst>
          </p:nvPr>
        </p:nvGraphicFramePr>
        <p:xfrm>
          <a:off x="7268971" y="4383713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12817" name="Line 81"/>
          <p:cNvSpPr>
            <a:spLocks noChangeShapeType="1"/>
          </p:cNvSpPr>
          <p:nvPr/>
        </p:nvSpPr>
        <p:spPr bwMode="auto">
          <a:xfrm flipV="1">
            <a:off x="3820933" y="3257716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2818" name="Line 82"/>
          <p:cNvSpPr>
            <a:spLocks noChangeShapeType="1"/>
          </p:cNvSpPr>
          <p:nvPr/>
        </p:nvSpPr>
        <p:spPr bwMode="auto">
          <a:xfrm>
            <a:off x="3820933" y="4828456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6555" y="2677151"/>
            <a:ext cx="1148104" cy="2982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9619" y="3506953"/>
            <a:ext cx="2582940" cy="61214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6950" y="2150101"/>
            <a:ext cx="791580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1566" y="5058643"/>
            <a:ext cx="2551748" cy="5670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0005" y="3978901"/>
            <a:ext cx="761332" cy="2985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118" y="2975360"/>
            <a:ext cx="2954357" cy="193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699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Conditional Probabilities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35463" y="1874760"/>
            <a:ext cx="8562975" cy="4680978"/>
          </a:xfrm>
        </p:spPr>
        <p:txBody>
          <a:bodyPr/>
          <a:lstStyle/>
          <a:p>
            <a:pPr eaLnBrk="1" hangingPunct="1"/>
            <a:r>
              <a:rPr lang="en-US" sz="2400" dirty="0"/>
              <a:t>Derived from the joint probability</a:t>
            </a:r>
          </a:p>
          <a:p>
            <a:pPr lvl="1" eaLnBrk="1" hangingPunct="1"/>
            <a:r>
              <a:rPr lang="en-US" sz="2000" dirty="0">
                <a:solidFill>
                  <a:schemeClr val="accent2"/>
                </a:solidFill>
              </a:rPr>
              <a:t>The </a:t>
            </a:r>
            <a:r>
              <a:rPr lang="en-US" sz="2000" i="1" dirty="0">
                <a:solidFill>
                  <a:schemeClr val="accent2"/>
                </a:solidFill>
              </a:rPr>
              <a:t>definition</a:t>
            </a:r>
            <a:r>
              <a:rPr lang="en-US" sz="2000" dirty="0">
                <a:solidFill>
                  <a:schemeClr val="accent2"/>
                </a:solidFill>
              </a:rPr>
              <a:t> of a conditional probability</a:t>
            </a:r>
          </a:p>
        </p:txBody>
      </p:sp>
      <p:pic>
        <p:nvPicPr>
          <p:cNvPr id="12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016" y="2674406"/>
            <a:ext cx="2373312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Group 7"/>
          <p:cNvGraphicFramePr>
            <a:graphicFrameLocks noGrp="1"/>
          </p:cNvGraphicFramePr>
          <p:nvPr/>
        </p:nvGraphicFramePr>
        <p:xfrm>
          <a:off x="762000" y="428630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3343" name="Group 21"/>
          <p:cNvGrpSpPr>
            <a:grpSpLocks/>
          </p:cNvGrpSpPr>
          <p:nvPr/>
        </p:nvGrpSpPr>
        <p:grpSpPr bwMode="auto">
          <a:xfrm>
            <a:off x="9119609" y="2128367"/>
            <a:ext cx="2197100" cy="1272154"/>
            <a:chOff x="5105400" y="2512724"/>
            <a:chExt cx="2895600" cy="1676400"/>
          </a:xfrm>
        </p:grpSpPr>
        <p:sp>
          <p:nvSpPr>
            <p:cNvPr id="13347" name="Oval 33"/>
            <p:cNvSpPr>
              <a:spLocks noChangeArrowheads="1"/>
            </p:cNvSpPr>
            <p:nvPr/>
          </p:nvSpPr>
          <p:spPr bwMode="auto">
            <a:xfrm>
              <a:off x="5105400" y="2512724"/>
              <a:ext cx="1828800" cy="1676400"/>
            </a:xfrm>
            <a:prstGeom prst="ellipse">
              <a:avLst/>
            </a:prstGeom>
            <a:solidFill>
              <a:srgbClr val="3333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8" name="Oval 34"/>
            <p:cNvSpPr>
              <a:spLocks noChangeArrowheads="1"/>
            </p:cNvSpPr>
            <p:nvPr/>
          </p:nvSpPr>
          <p:spPr bwMode="auto">
            <a:xfrm>
              <a:off x="6172200" y="2512724"/>
              <a:ext cx="1828800" cy="1676400"/>
            </a:xfrm>
            <a:prstGeom prst="ellipse">
              <a:avLst/>
            </a:prstGeom>
            <a:solidFill>
              <a:srgbClr val="FF33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1" name="Picture 2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3900542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8332" y="4595176"/>
            <a:ext cx="3269608" cy="3135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8624252" y="1719959"/>
            <a:ext cx="3174853" cy="215464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400630" y="3430617"/>
            <a:ext cx="666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9786"/>
                </a:solidFill>
                <a:latin typeface="Calibri"/>
                <a:cs typeface="Calibri"/>
              </a:rPr>
              <a:t>P(b)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85138" y="3424254"/>
            <a:ext cx="666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accent2"/>
                </a:solidFill>
                <a:latin typeface="Calibri"/>
                <a:cs typeface="Calibri"/>
              </a:rPr>
              <a:t>P(a)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66362" y="1762219"/>
            <a:ext cx="862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E57071"/>
                </a:solidFill>
                <a:latin typeface="Calibri"/>
                <a:cs typeface="Calibri"/>
              </a:rPr>
              <a:t>P(</a:t>
            </a:r>
            <a:r>
              <a:rPr lang="en-US" sz="2000" i="1" dirty="0" err="1">
                <a:solidFill>
                  <a:srgbClr val="E57071"/>
                </a:solidFill>
                <a:latin typeface="Calibri"/>
                <a:cs typeface="Calibri"/>
              </a:rPr>
              <a:t>a,b</a:t>
            </a:r>
            <a:r>
              <a:rPr lang="en-US" sz="2000" i="1" dirty="0">
                <a:solidFill>
                  <a:srgbClr val="E57071"/>
                </a:solidFill>
                <a:latin typeface="Calibri"/>
                <a:cs typeface="Calibri"/>
              </a:rPr>
              <a:t>)</a:t>
            </a:r>
          </a:p>
        </p:txBody>
      </p:sp>
      <p:pic>
        <p:nvPicPr>
          <p:cNvPr id="15" name="Picture 14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4883" y="4396029"/>
            <a:ext cx="2836647" cy="73155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3115" y="4412346"/>
            <a:ext cx="836064" cy="65690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5435" y="4632788"/>
            <a:ext cx="821135" cy="22394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Picture 25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7662" y="5512346"/>
            <a:ext cx="5643434" cy="29859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Picture 27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7759" y="6016293"/>
            <a:ext cx="1701988" cy="2538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6023" y="6021270"/>
            <a:ext cx="806205" cy="22394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Rectangular Callout 10"/>
          <p:cNvSpPr/>
          <p:nvPr/>
        </p:nvSpPr>
        <p:spPr>
          <a:xfrm>
            <a:off x="4784956" y="5413671"/>
            <a:ext cx="6020880" cy="997942"/>
          </a:xfrm>
          <a:prstGeom prst="wedgeRectCallout">
            <a:avLst>
              <a:gd name="adj1" fmla="val -1035"/>
              <a:gd name="adj2" fmla="val -81872"/>
            </a:avLst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5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Conditional Probabilities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37229"/>
              </p:ext>
            </p:extLst>
          </p:nvPr>
        </p:nvGraphicFramePr>
        <p:xfrm>
          <a:off x="838200" y="2743749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1148" y="2284962"/>
            <a:ext cx="1148104" cy="2982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Rectangle 3"/>
          <p:cNvSpPr>
            <a:spLocks noGrp="1" noChangeArrowheads="1"/>
          </p:cNvSpPr>
          <p:nvPr>
            <p:ph idx="1"/>
          </p:nvPr>
        </p:nvSpPr>
        <p:spPr>
          <a:xfrm>
            <a:off x="4187628" y="2185588"/>
            <a:ext cx="5937860" cy="51243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P(+x |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P(-x |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P(-y | +x) 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pic>
        <p:nvPicPr>
          <p:cNvPr id="6" name="Picture 6" descr="txp_fig">
            <a:extLst>
              <a:ext uri="{FF2B5EF4-FFF2-40B4-BE49-F238E27FC236}">
                <a16:creationId xmlns:a16="http://schemas.microsoft.com/office/drawing/2014/main" id="{072D6B1A-A777-1B42-87B4-97C4FA35B2E0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56" y="5314991"/>
            <a:ext cx="2373312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06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34" charset="-128"/>
              </a:rPr>
              <a:t>Conditional Distributions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>
                <a:solidFill>
                  <a:schemeClr val="tx1"/>
                </a:solidFill>
                <a:ea typeface="ＭＳ Ｐゴシック" pitchFamily="34" charset="-128"/>
              </a:rPr>
              <a:t>Conditional distributions are probability distributions over some variables given fixed values of others</a:t>
            </a:r>
          </a:p>
        </p:txBody>
      </p:sp>
      <p:pic>
        <p:nvPicPr>
          <p:cNvPr id="13316" name="Picture 5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988" y="2961482"/>
            <a:ext cx="207168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667281"/>
              </p:ext>
            </p:extLst>
          </p:nvPr>
        </p:nvGraphicFramePr>
        <p:xfrm>
          <a:off x="7675562" y="4122738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5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081138"/>
              </p:ext>
            </p:extLst>
          </p:nvPr>
        </p:nvGraphicFramePr>
        <p:xfrm>
          <a:off x="2828925" y="3402807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0.8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9" name="Picture 5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4818857"/>
            <a:ext cx="216217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9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640074"/>
              </p:ext>
            </p:extLst>
          </p:nvPr>
        </p:nvGraphicFramePr>
        <p:xfrm>
          <a:off x="2833688" y="5260182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5115" name="Picture 5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987" y="3698876"/>
            <a:ext cx="11795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116" name="TextBox 55"/>
          <p:cNvSpPr txBox="1">
            <a:spLocks noChangeArrowheads="1"/>
          </p:cNvSpPr>
          <p:nvPr/>
        </p:nvSpPr>
        <p:spPr bwMode="auto">
          <a:xfrm>
            <a:off x="2430463" y="2404270"/>
            <a:ext cx="2743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accent2"/>
                </a:solidFill>
                <a:latin typeface="Calibri"/>
                <a:cs typeface="Calibri"/>
              </a:rPr>
              <a:t>Conditional Distributions</a:t>
            </a:r>
          </a:p>
        </p:txBody>
      </p:sp>
      <p:sp>
        <p:nvSpPr>
          <p:cNvPr id="45117" name="TextBox 56"/>
          <p:cNvSpPr txBox="1">
            <a:spLocks noChangeArrowheads="1"/>
          </p:cNvSpPr>
          <p:nvPr/>
        </p:nvSpPr>
        <p:spPr bwMode="auto">
          <a:xfrm>
            <a:off x="8086725" y="3071813"/>
            <a:ext cx="2587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accent2"/>
                </a:solidFill>
                <a:latin typeface="Calibri"/>
                <a:cs typeface="Calibri"/>
              </a:rPr>
              <a:t>Joint Distribution</a:t>
            </a:r>
          </a:p>
        </p:txBody>
      </p:sp>
      <p:sp>
        <p:nvSpPr>
          <p:cNvPr id="60" name="Left Brace 59"/>
          <p:cNvSpPr/>
          <p:nvPr/>
        </p:nvSpPr>
        <p:spPr>
          <a:xfrm>
            <a:off x="2260600" y="2939257"/>
            <a:ext cx="207963" cy="35179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2" name="Picture 6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8" y="4115595"/>
            <a:ext cx="312737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21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Conditional Distributions</a:t>
            </a:r>
            <a:endParaRPr lang="en-US" dirty="0"/>
          </a:p>
        </p:txBody>
      </p:sp>
      <p:graphicFrame>
        <p:nvGraphicFramePr>
          <p:cNvPr id="15" name="Group 7"/>
          <p:cNvGraphicFramePr>
            <a:graphicFrameLocks noGrp="1"/>
          </p:cNvGraphicFramePr>
          <p:nvPr/>
        </p:nvGraphicFramePr>
        <p:xfrm>
          <a:off x="303920" y="3102146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9729" y="4777781"/>
            <a:ext cx="1909108" cy="2178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Picture 29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693" y="5202189"/>
            <a:ext cx="3963475" cy="5179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51684" name="Picture 1051683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1641" y="4628880"/>
            <a:ext cx="1960986" cy="5179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51687" name="Picture 1051686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1787" y="5820987"/>
            <a:ext cx="1846854" cy="4862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78" y="2617154"/>
            <a:ext cx="1267467" cy="3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4886" y="1985833"/>
            <a:ext cx="1954844" cy="22310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4815" y="2414780"/>
            <a:ext cx="4058427" cy="5205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84" y="1831680"/>
            <a:ext cx="2018590" cy="5205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1982" y="2968286"/>
            <a:ext cx="1891099" cy="4887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8" name="Group 46"/>
          <p:cNvGraphicFramePr>
            <a:graphicFrameLocks noGrp="1"/>
          </p:cNvGraphicFramePr>
          <p:nvPr/>
        </p:nvGraphicFramePr>
        <p:xfrm>
          <a:off x="10246121" y="365996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51682" name="Picture 1051681" descr="txp_fig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677" y="3198001"/>
            <a:ext cx="1745932" cy="313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5" name="Line 45"/>
          <p:cNvSpPr>
            <a:spLocks noChangeShapeType="1"/>
          </p:cNvSpPr>
          <p:nvPr/>
        </p:nvSpPr>
        <p:spPr bwMode="auto">
          <a:xfrm>
            <a:off x="3791013" y="3971222"/>
            <a:ext cx="5772525" cy="317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1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382430" y="4081070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976224"/>
              </p:ext>
            </p:extLst>
          </p:nvPr>
        </p:nvGraphicFramePr>
        <p:xfrm>
          <a:off x="413250" y="4610614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51689" name="Group 1051688"/>
          <p:cNvGrpSpPr/>
          <p:nvPr/>
        </p:nvGrpSpPr>
        <p:grpSpPr bwMode="auto">
          <a:xfrm>
            <a:off x="5642474" y="1818094"/>
            <a:ext cx="4783673" cy="1968715"/>
            <a:chOff x="3830658" y="4628880"/>
            <a:chExt cx="5101206" cy="1477080"/>
          </a:xfrm>
        </p:grpSpPr>
        <p:pic>
          <p:nvPicPr>
            <p:cNvPr id="27" name="Picture 26" descr="txp_fig.png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30658" y="4759927"/>
              <a:ext cx="2046540" cy="1953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30" name="Picture 29" descr="txp_fig.png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78325" y="5133446"/>
              <a:ext cx="3553539" cy="45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51684" name="Picture 1051683" descr="txp_fig.png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81865" y="4628880"/>
              <a:ext cx="1758164" cy="45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51687" name="Picture 1051686" descr="txp_fig.png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55099" y="5678047"/>
              <a:ext cx="1655837" cy="42791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6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108" y="4125622"/>
            <a:ext cx="1267467" cy="3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"/>
          <p:cNvGrpSpPr/>
          <p:nvPr/>
        </p:nvGrpSpPr>
        <p:grpSpPr bwMode="auto">
          <a:xfrm>
            <a:off x="586410" y="1690687"/>
            <a:ext cx="4447574" cy="1981199"/>
            <a:chOff x="3711749" y="2025130"/>
            <a:chExt cx="5117028" cy="1431867"/>
          </a:xfrm>
        </p:grpSpPr>
        <p:pic>
          <p:nvPicPr>
            <p:cNvPr id="6" name="Picture 5" descr="txp_fig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11749" y="2160935"/>
              <a:ext cx="1722173" cy="1965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8" name="Picture 17" descr="txp_fig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53396" y="2538828"/>
              <a:ext cx="3575381" cy="45862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1" name="Picture 20" descr="txp_fig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70372" y="2025130"/>
              <a:ext cx="1778331" cy="45862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4" name="Picture 23" descr="txp_fig.pn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42091" y="3026454"/>
              <a:ext cx="1666015" cy="43054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aphicFrame>
        <p:nvGraphicFramePr>
          <p:cNvPr id="5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324914"/>
              </p:ext>
            </p:extLst>
          </p:nvPr>
        </p:nvGraphicFramePr>
        <p:xfrm>
          <a:off x="10355451" y="5038832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51682" name="Picture 105168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0007" y="4576869"/>
            <a:ext cx="1745932" cy="313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981188" y="5526068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387449"/>
              </p:ext>
            </p:extLst>
          </p:nvPr>
        </p:nvGraphicFramePr>
        <p:xfrm>
          <a:off x="5417814" y="5094203"/>
          <a:ext cx="1922485" cy="1188720"/>
        </p:xfrm>
        <a:graphic>
          <a:graphicData uri="http://schemas.openxmlformats.org/drawingml/2006/table">
            <a:tbl>
              <a:tblPr/>
              <a:tblGrid>
                <a:gridCol w="630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7857072" y="5482438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8" name="Picture 27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1805" y="4687803"/>
            <a:ext cx="1119543" cy="2985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873784" y="4129790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74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 animBg="1"/>
      <p:bldP spid="22" grpId="0" animBg="1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/>
        </p:nvGraphicFramePr>
        <p:xfrm>
          <a:off x="303920" y="2557826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6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78" y="2072834"/>
            <a:ext cx="1267467" cy="3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8" name="Group 46"/>
          <p:cNvGraphicFramePr>
            <a:graphicFrameLocks noGrp="1"/>
          </p:cNvGraphicFramePr>
          <p:nvPr/>
        </p:nvGraphicFramePr>
        <p:xfrm>
          <a:off x="10246121" y="298604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51682" name="Picture 105168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677" y="2524081"/>
            <a:ext cx="1745932" cy="313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871858" y="3473280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" name="Group 31"/>
          <p:cNvGraphicFramePr>
            <a:graphicFrameLocks noGrp="1"/>
          </p:cNvGraphicFramePr>
          <p:nvPr/>
        </p:nvGraphicFramePr>
        <p:xfrm>
          <a:off x="5308484" y="3041415"/>
          <a:ext cx="1922485" cy="1188720"/>
        </p:xfrm>
        <a:graphic>
          <a:graphicData uri="http://schemas.openxmlformats.org/drawingml/2006/table">
            <a:tbl>
              <a:tblPr/>
              <a:tblGrid>
                <a:gridCol w="630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7747742" y="3429650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273100" y="2028282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8" name="Picture 27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2475" y="2635015"/>
            <a:ext cx="1119543" cy="2985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764454" y="2077002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" name="Picture 6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846" y="5097039"/>
            <a:ext cx="55848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042BD-0390-7D49-AA17-5A24260BF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Proof:</a:t>
            </a:r>
          </a:p>
        </p:txBody>
      </p:sp>
    </p:spTree>
    <p:extLst>
      <p:ext uri="{BB962C8B-B14F-4D97-AF65-F5344CB8AC3E}">
        <p14:creationId xmlns:p14="http://schemas.microsoft.com/office/powerpoint/2010/main" val="2237347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/>
        </p:nvGraphicFramePr>
        <p:xfrm>
          <a:off x="303920" y="297147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4822" y="2486483"/>
            <a:ext cx="1235379" cy="32087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871858" y="3886929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8038022" y="3843299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273100" y="2441931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989421" y="2490651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P(X | Y=-y) ?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7063465-57B1-3442-B32C-656E9CDF9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055144"/>
              </p:ext>
            </p:extLst>
          </p:nvPr>
        </p:nvGraphicFramePr>
        <p:xfrm>
          <a:off x="5432678" y="3273219"/>
          <a:ext cx="1910888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5444">
                  <a:extLst>
                    <a:ext uri="{9D8B030D-6E8A-4147-A177-3AD203B41FA5}">
                      <a16:colId xmlns:a16="http://schemas.microsoft.com/office/drawing/2014/main" val="4131549979"/>
                    </a:ext>
                  </a:extLst>
                </a:gridCol>
                <a:gridCol w="955444">
                  <a:extLst>
                    <a:ext uri="{9D8B030D-6E8A-4147-A177-3AD203B41FA5}">
                      <a16:colId xmlns:a16="http://schemas.microsoft.com/office/drawing/2014/main" val="3392713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97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2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917239"/>
                  </a:ext>
                </a:extLst>
              </a:tr>
            </a:tbl>
          </a:graphicData>
        </a:graphic>
      </p:graphicFrame>
      <p:graphicFrame>
        <p:nvGraphicFramePr>
          <p:cNvPr id="11" name="Table 3">
            <a:extLst>
              <a:ext uri="{FF2B5EF4-FFF2-40B4-BE49-F238E27FC236}">
                <a16:creationId xmlns:a16="http://schemas.microsoft.com/office/drawing/2014/main" id="{DE3CF692-4ABA-3046-8FF4-E1852CCB93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868339"/>
              </p:ext>
            </p:extLst>
          </p:nvPr>
        </p:nvGraphicFramePr>
        <p:xfrm>
          <a:off x="9977192" y="3273219"/>
          <a:ext cx="1910888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5444">
                  <a:extLst>
                    <a:ext uri="{9D8B030D-6E8A-4147-A177-3AD203B41FA5}">
                      <a16:colId xmlns:a16="http://schemas.microsoft.com/office/drawing/2014/main" val="4131549979"/>
                    </a:ext>
                  </a:extLst>
                </a:gridCol>
                <a:gridCol w="955444">
                  <a:extLst>
                    <a:ext uri="{9D8B030D-6E8A-4147-A177-3AD203B41FA5}">
                      <a16:colId xmlns:a16="http://schemas.microsoft.com/office/drawing/2014/main" val="3392713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97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2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917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2239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3"/>
          <p:cNvSpPr>
            <a:spLocks noGrp="1" noChangeArrowheads="1"/>
          </p:cNvSpPr>
          <p:nvPr>
            <p:ph idx="1"/>
          </p:nvPr>
        </p:nvSpPr>
        <p:spPr>
          <a:xfrm>
            <a:off x="484911" y="1690688"/>
            <a:ext cx="84709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(Dictionary) To bring or restore to a normal condition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Procedure:</a:t>
            </a:r>
          </a:p>
          <a:p>
            <a:pPr lvl="1"/>
            <a:r>
              <a:rPr lang="en-US" sz="2000" dirty="0"/>
              <a:t>Step 1: Compute Z = sum over all entries</a:t>
            </a:r>
          </a:p>
          <a:p>
            <a:pPr lvl="1"/>
            <a:r>
              <a:rPr lang="en-US" sz="2000" dirty="0"/>
              <a:t>Step 2: Divide every entry by Z</a:t>
            </a:r>
          </a:p>
          <a:p>
            <a:pPr lvl="1"/>
            <a:endParaRPr lang="en-US" sz="2000" dirty="0"/>
          </a:p>
          <a:p>
            <a:r>
              <a:rPr lang="en-US" sz="2400" dirty="0"/>
              <a:t>Example 1</a:t>
            </a:r>
          </a:p>
          <a:p>
            <a:pPr lvl="1"/>
            <a:endParaRPr lang="en-US" sz="20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To Normalize</a:t>
            </a:r>
          </a:p>
        </p:txBody>
      </p:sp>
      <p:sp>
        <p:nvSpPr>
          <p:cNvPr id="1051690" name="Rectangular Callout 1051689"/>
          <p:cNvSpPr/>
          <p:nvPr/>
        </p:nvSpPr>
        <p:spPr>
          <a:xfrm>
            <a:off x="7595803" y="2234234"/>
            <a:ext cx="3343352" cy="362880"/>
          </a:xfrm>
          <a:prstGeom prst="wedgeRectCallout">
            <a:avLst>
              <a:gd name="adj1" fmla="val -54811"/>
              <a:gd name="adj2" fmla="val -142495"/>
            </a:avLst>
          </a:prstGeom>
          <a:noFill/>
          <a:ln w="25400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All entries sum to ONE</a:t>
            </a:r>
          </a:p>
        </p:txBody>
      </p:sp>
      <p:sp>
        <p:nvSpPr>
          <p:cNvPr id="1051691" name="Rounded Rectangle 1051690"/>
          <p:cNvSpPr/>
          <p:nvPr/>
        </p:nvSpPr>
        <p:spPr>
          <a:xfrm>
            <a:off x="5158016" y="1694779"/>
            <a:ext cx="2256576" cy="40608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9" name="Group 46"/>
          <p:cNvGraphicFramePr>
            <a:graphicFrameLocks noGrp="1"/>
          </p:cNvGraphicFramePr>
          <p:nvPr/>
        </p:nvGraphicFramePr>
        <p:xfrm>
          <a:off x="342241" y="4690918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Line 45"/>
          <p:cNvSpPr>
            <a:spLocks noChangeShapeType="1"/>
          </p:cNvSpPr>
          <p:nvPr/>
        </p:nvSpPr>
        <p:spPr bwMode="auto">
          <a:xfrm>
            <a:off x="2180717" y="5307324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1692" name="TextBox 1051691"/>
          <p:cNvSpPr txBox="1"/>
          <p:nvPr/>
        </p:nvSpPr>
        <p:spPr>
          <a:xfrm>
            <a:off x="1905841" y="5489194"/>
            <a:ext cx="1330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 = 0.5</a:t>
            </a:r>
          </a:p>
        </p:txBody>
      </p:sp>
      <p:graphicFrame>
        <p:nvGraphicFramePr>
          <p:cNvPr id="52" name="Group 46"/>
          <p:cNvGraphicFramePr>
            <a:graphicFrameLocks noGrp="1"/>
          </p:cNvGraphicFramePr>
          <p:nvPr/>
        </p:nvGraphicFramePr>
        <p:xfrm>
          <a:off x="3492426" y="4713718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5599354" y="3861521"/>
            <a:ext cx="5195946" cy="13988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Example 2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54" name="Group 7"/>
          <p:cNvGraphicFramePr>
            <a:graphicFrameLocks noGrp="1"/>
          </p:cNvGraphicFramePr>
          <p:nvPr/>
        </p:nvGraphicFramePr>
        <p:xfrm>
          <a:off x="5795010" y="4637674"/>
          <a:ext cx="2270544" cy="1854201"/>
        </p:xfrm>
        <a:graphic>
          <a:graphicData uri="http://schemas.openxmlformats.org/drawingml/2006/table">
            <a:tbl>
              <a:tblPr/>
              <a:tblGrid>
                <a:gridCol w="756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2135993" y="4751674"/>
            <a:ext cx="12236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Normalize</a:t>
            </a:r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>
            <a:off x="8371882" y="5468364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8321623" y="5624314"/>
            <a:ext cx="8454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Z = 50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01241" y="4981834"/>
            <a:ext cx="12236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Normalize</a:t>
            </a:r>
          </a:p>
        </p:txBody>
      </p:sp>
      <p:graphicFrame>
        <p:nvGraphicFramePr>
          <p:cNvPr id="60" name="Group 7"/>
          <p:cNvGraphicFramePr>
            <a:graphicFrameLocks noGrp="1"/>
          </p:cNvGraphicFramePr>
          <p:nvPr/>
        </p:nvGraphicFramePr>
        <p:xfrm>
          <a:off x="9567213" y="4634554"/>
          <a:ext cx="2270544" cy="1854201"/>
        </p:xfrm>
        <a:graphic>
          <a:graphicData uri="http://schemas.openxmlformats.org/drawingml/2006/table">
            <a:tbl>
              <a:tblPr/>
              <a:tblGrid>
                <a:gridCol w="756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4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1690" grpId="0" animBg="1"/>
      <p:bldP spid="1051691" grpId="0" animBg="1"/>
      <p:bldP spid="50" grpId="0" animBg="1"/>
      <p:bldP spid="1051692" grpId="0"/>
      <p:bldP spid="55" grpId="0" animBg="1"/>
      <p:bldP spid="56" grpId="0" animBg="1"/>
      <p:bldP spid="57" grpId="0" animBg="1"/>
      <p:bldP spid="5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Background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28376" y="1672835"/>
            <a:ext cx="6502411" cy="507809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Probability</a:t>
            </a:r>
          </a:p>
          <a:p>
            <a:pPr lvl="8"/>
            <a:endParaRPr lang="en-US" sz="300" dirty="0"/>
          </a:p>
          <a:p>
            <a:pPr lvl="1" eaLnBrk="1" hangingPunct="1">
              <a:buFont typeface=".Apple Color Emoji UI"/>
              <a:buChar char="✅"/>
            </a:pPr>
            <a:r>
              <a:rPr lang="en-US" sz="2400" dirty="0"/>
              <a:t>  Random Variables</a:t>
            </a:r>
          </a:p>
          <a:p>
            <a:pPr lvl="1" eaLnBrk="1" hangingPunct="1">
              <a:buFont typeface=".Apple Color Emoji UI"/>
              <a:buChar char="✅"/>
            </a:pPr>
            <a:r>
              <a:rPr lang="en-US" sz="2400" dirty="0"/>
              <a:t>  Joint and Marginal Distributions</a:t>
            </a:r>
          </a:p>
          <a:p>
            <a:pPr lvl="1" eaLnBrk="1" hangingPunct="1">
              <a:buFont typeface=".Apple Color Emoji UI"/>
              <a:buChar char="✅"/>
            </a:pPr>
            <a:r>
              <a:rPr lang="en-US" sz="2400" dirty="0"/>
              <a:t>  Conditional Distribution</a:t>
            </a:r>
          </a:p>
          <a:p>
            <a:pPr lvl="1" eaLnBrk="1" hangingPunct="1">
              <a:buFont typeface=".Apple Color Emoji UI"/>
              <a:buChar char="✅"/>
            </a:pPr>
            <a:r>
              <a:rPr lang="en-US" sz="2400" dirty="0"/>
              <a:t>  Product Rule, Chain Rule, Normalization</a:t>
            </a:r>
          </a:p>
          <a:p>
            <a:pPr lvl="1"/>
            <a:r>
              <a:rPr lang="en-US" sz="2400" dirty="0"/>
              <a:t>  Bayes’ Rule</a:t>
            </a:r>
          </a:p>
          <a:p>
            <a:pPr lvl="1" eaLnBrk="1" hangingPunct="1"/>
            <a:r>
              <a:rPr lang="en-US" sz="2400" dirty="0"/>
              <a:t>  Inference</a:t>
            </a:r>
          </a:p>
          <a:p>
            <a:pPr lvl="1" eaLnBrk="1" hangingPunct="1"/>
            <a:r>
              <a:rPr lang="en-US" sz="2400" dirty="0"/>
              <a:t>  Independence</a:t>
            </a:r>
            <a:endParaRPr lang="en-US" sz="2000" dirty="0"/>
          </a:p>
          <a:p>
            <a:pPr eaLnBrk="1" hangingPunct="1"/>
            <a:r>
              <a:rPr lang="en-US" sz="2800" dirty="0"/>
              <a:t>You’ll need all this stuff A LOT for the next few weeks, so make sure you go over it now!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787" y="1840406"/>
            <a:ext cx="4704859" cy="474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19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126" y="1713238"/>
            <a:ext cx="4344873" cy="4020298"/>
          </a:xfrm>
          <a:prstGeom prst="rect">
            <a:avLst/>
          </a:prstGeom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Probabilistic Inference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67056" y="1713237"/>
            <a:ext cx="7480070" cy="4773049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Probabilistic inference: compute a desired probability from other known probabilities (e.g. conditional from joint)</a:t>
            </a:r>
          </a:p>
          <a:p>
            <a:pPr eaLnBrk="1" hangingPunct="1"/>
            <a:r>
              <a:rPr lang="en-US" dirty="0"/>
              <a:t>We generally compute conditional probabilities </a:t>
            </a:r>
          </a:p>
          <a:p>
            <a:pPr lvl="1" eaLnBrk="1" hangingPunct="1"/>
            <a:r>
              <a:rPr lang="en-US" dirty="0"/>
              <a:t>P(on time | no reported accidents) = 0.90</a:t>
            </a:r>
          </a:p>
          <a:p>
            <a:pPr lvl="1" eaLnBrk="1" hangingPunct="1"/>
            <a:r>
              <a:rPr lang="en-US" dirty="0"/>
              <a:t>These represent the agent’s </a:t>
            </a:r>
            <a:r>
              <a:rPr lang="en-US" i="1" dirty="0"/>
              <a:t>beliefs</a:t>
            </a:r>
            <a:r>
              <a:rPr lang="en-US" dirty="0"/>
              <a:t> given the evidence</a:t>
            </a:r>
            <a:endParaRPr lang="en-US" sz="2800" dirty="0"/>
          </a:p>
          <a:p>
            <a:pPr eaLnBrk="1" hangingPunct="1"/>
            <a:r>
              <a:rPr lang="en-US" dirty="0"/>
              <a:t>Probabilities change with new evidence:</a:t>
            </a:r>
          </a:p>
          <a:p>
            <a:pPr lvl="1" eaLnBrk="1" hangingPunct="1"/>
            <a:r>
              <a:rPr lang="en-US" dirty="0"/>
              <a:t>P(on time | no accidents, 5 a.m.) = 0.95</a:t>
            </a:r>
          </a:p>
          <a:p>
            <a:pPr lvl="1" eaLnBrk="1" hangingPunct="1"/>
            <a:r>
              <a:rPr lang="en-US" dirty="0"/>
              <a:t>P(on time | no accidents, 5 a.m., raining) = 0.80</a:t>
            </a:r>
          </a:p>
          <a:p>
            <a:pPr lvl="1" eaLnBrk="1" hangingPunct="1"/>
            <a:r>
              <a:rPr lang="en-US" dirty="0"/>
              <a:t>Observing new evidence causes </a:t>
            </a:r>
            <a:r>
              <a:rPr lang="en-US" i="1" dirty="0"/>
              <a:t>beliefs to be updated</a:t>
            </a:r>
          </a:p>
        </p:txBody>
      </p:sp>
    </p:spTree>
    <p:extLst>
      <p:ext uri="{BB962C8B-B14F-4D97-AF65-F5344CB8AC3E}">
        <p14:creationId xmlns:p14="http://schemas.microsoft.com/office/powerpoint/2010/main" val="405725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9583" y="59726"/>
            <a:ext cx="12192000" cy="1143000"/>
          </a:xfrm>
        </p:spPr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044483" name="Rectangle 3"/>
          <p:cNvSpPr>
            <a:spLocks noGrp="1" noChangeArrowheads="1"/>
          </p:cNvSpPr>
          <p:nvPr>
            <p:ph idx="1"/>
          </p:nvPr>
        </p:nvSpPr>
        <p:spPr>
          <a:xfrm>
            <a:off x="637801" y="1315984"/>
            <a:ext cx="8229600" cy="132753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General case: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Evidence variables: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Query* variable: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Hidden variables:</a:t>
            </a:r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</p:txBody>
      </p:sp>
      <p:pic>
        <p:nvPicPr>
          <p:cNvPr id="18436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225" y="1751150"/>
            <a:ext cx="157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173" y="1654581"/>
            <a:ext cx="20955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6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28" y="1963482"/>
            <a:ext cx="1698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2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672" y="2235785"/>
            <a:ext cx="9588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7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04" y="1873689"/>
            <a:ext cx="2067441" cy="35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467" y="5859959"/>
            <a:ext cx="188595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740" y="5765737"/>
            <a:ext cx="32575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00" name="AutoShape 20"/>
          <p:cNvSpPr>
            <a:spLocks/>
          </p:cNvSpPr>
          <p:nvPr/>
        </p:nvSpPr>
        <p:spPr bwMode="auto">
          <a:xfrm rot="-5400000">
            <a:off x="6468168" y="5199365"/>
            <a:ext cx="174830" cy="2134655"/>
          </a:xfrm>
          <a:prstGeom prst="leftBrace">
            <a:avLst>
              <a:gd name="adj1" fmla="val 10833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44501" name="Picture 21" descr="txp_fi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183" y="6383882"/>
            <a:ext cx="157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5" name="AutoShape 22"/>
          <p:cNvSpPr>
            <a:spLocks/>
          </p:cNvSpPr>
          <p:nvPr/>
        </p:nvSpPr>
        <p:spPr bwMode="auto">
          <a:xfrm>
            <a:off x="5729673" y="1616266"/>
            <a:ext cx="228600" cy="914400"/>
          </a:xfrm>
          <a:prstGeom prst="rightBrace">
            <a:avLst>
              <a:gd name="adj1" fmla="val 3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Text Box 23"/>
          <p:cNvSpPr txBox="1">
            <a:spLocks noChangeArrowheads="1"/>
          </p:cNvSpPr>
          <p:nvPr/>
        </p:nvSpPr>
        <p:spPr bwMode="auto">
          <a:xfrm>
            <a:off x="6016456" y="1955715"/>
            <a:ext cx="152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 dirty="0">
                <a:latin typeface="Calibri" pitchFamily="34" charset="0"/>
                <a:cs typeface="Calibri" pitchFamily="34" charset="0"/>
              </a:rPr>
              <a:t>All variables</a:t>
            </a:r>
          </a:p>
        </p:txBody>
      </p:sp>
      <p:sp>
        <p:nvSpPr>
          <p:cNvPr id="18447" name="TextBox 20"/>
          <p:cNvSpPr txBox="1">
            <a:spLocks noChangeArrowheads="1"/>
          </p:cNvSpPr>
          <p:nvPr/>
        </p:nvSpPr>
        <p:spPr bwMode="auto">
          <a:xfrm>
            <a:off x="10457690" y="1104419"/>
            <a:ext cx="155733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i="1" dirty="0">
                <a:latin typeface="Calibri" pitchFamily="34" charset="0"/>
                <a:cs typeface="Calibri" pitchFamily="34" charset="0"/>
              </a:rPr>
              <a:t>* Works fine with multiple query variables, too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8459176" y="1319235"/>
            <a:ext cx="3997028" cy="86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We want:</a:t>
            </a:r>
          </a:p>
          <a:p>
            <a:pPr lvl="1">
              <a:lnSpc>
                <a:spcPct val="80000"/>
              </a:lnSpc>
            </a:pPr>
            <a:endParaRPr lang="en-US" sz="1600" dirty="0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37801" y="2905809"/>
            <a:ext cx="2826696" cy="102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1: Select the entries consistent with the evidence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4074097" y="2901163"/>
            <a:ext cx="3822722" cy="63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2: Sum out H to get joint of Query and evidence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8596568" y="2892764"/>
            <a:ext cx="2786348" cy="463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3: Normalize</a:t>
            </a:r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79" y="3774241"/>
            <a:ext cx="3561300" cy="20482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417" y="3557772"/>
            <a:ext cx="3114039" cy="2076026"/>
          </a:xfrm>
          <a:prstGeom prst="rect">
            <a:avLst/>
          </a:prstGeom>
        </p:spPr>
      </p:pic>
      <p:pic>
        <p:nvPicPr>
          <p:cNvPr id="5" name="Picture 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934" y="5461481"/>
            <a:ext cx="2463800" cy="584200"/>
          </a:xfrm>
          <a:prstGeom prst="rect">
            <a:avLst/>
          </a:prstGeom>
        </p:spPr>
      </p:pic>
      <p:pic>
        <p:nvPicPr>
          <p:cNvPr id="6" name="Picture 5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68424" y="6044471"/>
            <a:ext cx="3657600" cy="533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496" y="3485394"/>
            <a:ext cx="1123188" cy="151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07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0" grpId="0" animBg="1"/>
      <p:bldP spid="18447" grpId="0"/>
      <p:bldP spid="17" grpId="0"/>
      <p:bldP spid="18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97908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909955"/>
              </p:ext>
            </p:extLst>
          </p:nvPr>
        </p:nvGraphicFramePr>
        <p:xfrm>
          <a:off x="8050259" y="2306634"/>
          <a:ext cx="3484335" cy="3333753"/>
        </p:xfrm>
        <a:graphic>
          <a:graphicData uri="http://schemas.openxmlformats.org/drawingml/2006/table">
            <a:tbl>
              <a:tblPr/>
              <a:tblGrid>
                <a:gridCol w="103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Group 155">
            <a:extLst>
              <a:ext uri="{FF2B5EF4-FFF2-40B4-BE49-F238E27FC236}">
                <a16:creationId xmlns:a16="http://schemas.microsoft.com/office/drawing/2014/main" id="{97490732-9737-254B-BB76-557D3994EB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98836"/>
              </p:ext>
            </p:extLst>
          </p:nvPr>
        </p:nvGraphicFramePr>
        <p:xfrm>
          <a:off x="2567979" y="1797908"/>
          <a:ext cx="1619250" cy="111125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Group 155">
            <a:extLst>
              <a:ext uri="{FF2B5EF4-FFF2-40B4-BE49-F238E27FC236}">
                <a16:creationId xmlns:a16="http://schemas.microsoft.com/office/drawing/2014/main" id="{D8FC4FEB-2A6B-164F-A90E-3DC6B4F6C0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157205"/>
              </p:ext>
            </p:extLst>
          </p:nvPr>
        </p:nvGraphicFramePr>
        <p:xfrm>
          <a:off x="2769806" y="3505263"/>
          <a:ext cx="1619250" cy="111125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155">
            <a:extLst>
              <a:ext uri="{FF2B5EF4-FFF2-40B4-BE49-F238E27FC236}">
                <a16:creationId xmlns:a16="http://schemas.microsoft.com/office/drawing/2014/main" id="{A055C945-D5F6-B14A-A441-6F3197154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916686"/>
              </p:ext>
            </p:extLst>
          </p:nvPr>
        </p:nvGraphicFramePr>
        <p:xfrm>
          <a:off x="3332117" y="5288692"/>
          <a:ext cx="1619250" cy="1142399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6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473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929086" y="1411489"/>
            <a:ext cx="8696827" cy="42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dirty="0"/>
              <a:t>Obvious problems: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dirty="0"/>
              <a:t>Worst-case time complexity O(</a:t>
            </a:r>
            <a:r>
              <a:rPr lang="en-US" dirty="0" err="1"/>
              <a:t>d</a:t>
            </a:r>
            <a:r>
              <a:rPr lang="en-US" baseline="30000" dirty="0" err="1"/>
              <a:t>n</a:t>
            </a:r>
            <a:r>
              <a:rPr lang="en-US" dirty="0"/>
              <a:t>) </a:t>
            </a:r>
          </a:p>
          <a:p>
            <a:pPr lvl="6">
              <a:lnSpc>
                <a:spcPct val="80000"/>
              </a:lnSpc>
            </a:pP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dirty="0"/>
              <a:t>Space complexity O(</a:t>
            </a:r>
            <a:r>
              <a:rPr lang="en-US" dirty="0" err="1"/>
              <a:t>d</a:t>
            </a:r>
            <a:r>
              <a:rPr lang="en-US" baseline="30000" dirty="0" err="1"/>
              <a:t>n</a:t>
            </a:r>
            <a:r>
              <a:rPr lang="en-US" dirty="0"/>
              <a:t>) to store the joint distribution</a:t>
            </a:r>
          </a:p>
          <a:p>
            <a:pPr lvl="1">
              <a:lnSpc>
                <a:spcPct val="80000"/>
              </a:lnSpc>
            </a:pPr>
            <a:endParaRPr lang="en-US" dirty="0"/>
          </a:p>
          <a:p>
            <a:pPr lvl="1">
              <a:lnSpc>
                <a:spcPct val="80000"/>
              </a:lnSpc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by Enumeration</a:t>
            </a:r>
          </a:p>
        </p:txBody>
      </p:sp>
    </p:spTree>
    <p:extLst>
      <p:ext uri="{BB962C8B-B14F-4D97-AF65-F5344CB8AC3E}">
        <p14:creationId xmlns:p14="http://schemas.microsoft.com/office/powerpoint/2010/main" val="13620340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Product Rule</a:t>
            </a:r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>
          <a:xfrm>
            <a:off x="669420" y="1895954"/>
            <a:ext cx="8767362" cy="4757043"/>
          </a:xfrm>
        </p:spPr>
        <p:txBody>
          <a:bodyPr/>
          <a:lstStyle/>
          <a:p>
            <a:pPr eaLnBrk="1" hangingPunct="1"/>
            <a:r>
              <a:rPr lang="en-US" sz="2400" dirty="0"/>
              <a:t>Sometimes have conditional distributions but want the joint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pic>
        <p:nvPicPr>
          <p:cNvPr id="1027080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808" y="2678690"/>
            <a:ext cx="3098354" cy="92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9369" y="2842208"/>
            <a:ext cx="5906965" cy="5992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27216" name="AutoShape 144"/>
          <p:cNvSpPr>
            <a:spLocks noChangeArrowheads="1"/>
          </p:cNvSpPr>
          <p:nvPr/>
        </p:nvSpPr>
        <p:spPr bwMode="auto">
          <a:xfrm>
            <a:off x="7080125" y="2951336"/>
            <a:ext cx="914400" cy="381000"/>
          </a:xfrm>
          <a:prstGeom prst="leftRightArrow">
            <a:avLst>
              <a:gd name="adj1" fmla="val 50000"/>
              <a:gd name="adj2" fmla="val 48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707" y="4111125"/>
            <a:ext cx="5651673" cy="177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272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Product Rule</a:t>
            </a:r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>
          <a:xfrm>
            <a:off x="893005" y="1369120"/>
            <a:ext cx="7987470" cy="475704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Example:</a:t>
            </a:r>
          </a:p>
          <a:p>
            <a:pPr eaLnBrk="1" hangingPunct="1"/>
            <a:endParaRPr lang="en-US" sz="2400" dirty="0"/>
          </a:p>
        </p:txBody>
      </p:sp>
      <p:graphicFrame>
        <p:nvGraphicFramePr>
          <p:cNvPr id="1027084" name="Group 12"/>
          <p:cNvGraphicFramePr>
            <a:graphicFrameLocks noGrp="1"/>
          </p:cNvGraphicFramePr>
          <p:nvPr/>
        </p:nvGraphicFramePr>
        <p:xfrm>
          <a:off x="1383150" y="4492081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27160" name="Group 88"/>
          <p:cNvGraphicFramePr>
            <a:graphicFrameLocks noGrp="1"/>
          </p:cNvGraphicFramePr>
          <p:nvPr/>
        </p:nvGraphicFramePr>
        <p:xfrm>
          <a:off x="3592950" y="3987256"/>
          <a:ext cx="22098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3" name="Picture 9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963" y="3536406"/>
            <a:ext cx="11938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7213" name="Group 141"/>
          <p:cNvGraphicFramePr>
            <a:graphicFrameLocks noGrp="1"/>
          </p:cNvGraphicFramePr>
          <p:nvPr/>
        </p:nvGraphicFramePr>
        <p:xfrm>
          <a:off x="7479150" y="4006306"/>
          <a:ext cx="23622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0.08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0.72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0.14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0.06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4" name="Picture 9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238" y="3534819"/>
            <a:ext cx="12414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215" name="AutoShape 143"/>
          <p:cNvSpPr>
            <a:spLocks noChangeArrowheads="1"/>
          </p:cNvSpPr>
          <p:nvPr/>
        </p:nvSpPr>
        <p:spPr bwMode="auto">
          <a:xfrm>
            <a:off x="6107550" y="4768306"/>
            <a:ext cx="990600" cy="533400"/>
          </a:xfrm>
          <a:prstGeom prst="leftRightArrow">
            <a:avLst>
              <a:gd name="adj1" fmla="val 50000"/>
              <a:gd name="adj2" fmla="val 371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250" y="4099969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207875" y="4424234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201518" y="4824663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234852" y="5175487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248339" y="5546151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9698" y="1827213"/>
            <a:ext cx="5906965" cy="5992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4976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0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600200"/>
                <a:ext cx="10738022" cy="4806950"/>
              </a:xfrm>
            </p:spPr>
            <p:txBody>
              <a:bodyPr>
                <a:normAutofit/>
              </a:bodyPr>
              <a:lstStyle/>
              <a:p>
                <a:pPr eaLnBrk="1" hangingPunct="1"/>
                <a:r>
                  <a:rPr lang="en-US" sz="2400" dirty="0"/>
                  <a:t>More generally, can always write any joint distribution as an incremental product of conditional distributions</a:t>
                </a:r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2400" dirty="0"/>
                  <a:t>Proof:</a:t>
                </a:r>
              </a:p>
              <a:p>
                <a:pPr marL="0" indent="0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∏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,…,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,…,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…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2150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10738022" cy="4806950"/>
              </a:xfrm>
              <a:blipFill>
                <a:blip r:embed="rId4"/>
                <a:stretch>
                  <a:fillRect l="-1773" t="-1583" r="-1182" b="-30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508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8" y="2894013"/>
            <a:ext cx="5707062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8" y="3440112"/>
            <a:ext cx="4964113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68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18" y="1628745"/>
            <a:ext cx="7963334" cy="466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47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Bayes’ Rule</a:t>
            </a:r>
          </a:p>
        </p:txBody>
      </p:sp>
      <p:sp>
        <p:nvSpPr>
          <p:cNvPr id="1017859" name="Rectangle 3"/>
          <p:cNvSpPr>
            <a:spLocks noGrp="1" noChangeArrowheads="1"/>
          </p:cNvSpPr>
          <p:nvPr>
            <p:ph idx="1"/>
          </p:nvPr>
        </p:nvSpPr>
        <p:spPr>
          <a:xfrm>
            <a:off x="929340" y="1666251"/>
            <a:ext cx="9135240" cy="5105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Two ways to factor a joint distribution over two variables: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Dividing, we get: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Why is this at all helpful?</a:t>
            </a: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Lets us build one conditional from its reverse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Often one conditional is tricky but the other one is simple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Foundation of many systems we’ll see later 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In the running for most important AI equation!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101786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672" y="2280613"/>
            <a:ext cx="31035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786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991" y="3429000"/>
            <a:ext cx="3087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7865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286" y="2287678"/>
            <a:ext cx="201453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66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Inference with Bayes’ Rule</a:t>
            </a:r>
          </a:p>
        </p:txBody>
      </p:sp>
      <p:sp>
        <p:nvSpPr>
          <p:cNvPr id="102093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/>
              <a:t>Example: Diagnostic probability from causal probability: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Example:</a:t>
            </a:r>
          </a:p>
          <a:p>
            <a:pPr lvl="1" eaLnBrk="1" hangingPunct="1"/>
            <a:r>
              <a:rPr lang="en-US" sz="2000" dirty="0"/>
              <a:t>M: meningitis, S: stiff neck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lvl="4"/>
            <a:endParaRPr lang="en-US" sz="12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r>
              <a:rPr lang="en-US" sz="2000" dirty="0"/>
              <a:t>Note: posterior probability of meningitis still very small</a:t>
            </a:r>
          </a:p>
          <a:p>
            <a:pPr lvl="1" eaLnBrk="1" hangingPunct="1"/>
            <a:r>
              <a:rPr lang="en-US" sz="2000" dirty="0"/>
              <a:t>Note: you should still get stiff necks checked out!  Why?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454900" y="3471863"/>
            <a:ext cx="239713" cy="10001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6" name="TextBox 14"/>
          <p:cNvSpPr txBox="1">
            <a:spLocks noChangeArrowheads="1"/>
          </p:cNvSpPr>
          <p:nvPr/>
        </p:nvSpPr>
        <p:spPr bwMode="auto">
          <a:xfrm>
            <a:off x="7818438" y="3641725"/>
            <a:ext cx="12017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Example</a:t>
            </a:r>
          </a:p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givens</a:t>
            </a:r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637" y="4229084"/>
            <a:ext cx="2580388" cy="32474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44" y="4939910"/>
            <a:ext cx="11345311" cy="566936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426" y="3479892"/>
            <a:ext cx="2228287" cy="317102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097" y="3831425"/>
            <a:ext cx="2381074" cy="316906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674" y="2157709"/>
            <a:ext cx="5445919" cy="7128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8B1681-21BA-CA42-A847-10E0D441BBF9}"/>
              </a:ext>
            </a:extLst>
          </p:cNvPr>
          <p:cNvSpPr txBox="1"/>
          <p:nvPr/>
        </p:nvSpPr>
        <p:spPr>
          <a:xfrm>
            <a:off x="9909845" y="5605436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=0.0079</a:t>
            </a:r>
          </a:p>
        </p:txBody>
      </p:sp>
    </p:spTree>
    <p:extLst>
      <p:ext uri="{BB962C8B-B14F-4D97-AF65-F5344CB8AC3E}">
        <p14:creationId xmlns:p14="http://schemas.microsoft.com/office/powerpoint/2010/main" val="5414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9466" grpId="0"/>
      <p:bldP spid="19466" grpId="1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Bayes’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P(W | dry) ? </a:t>
            </a:r>
          </a:p>
        </p:txBody>
      </p:sp>
      <p:graphicFrame>
        <p:nvGraphicFramePr>
          <p:cNvPr id="5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173405"/>
              </p:ext>
            </p:extLst>
          </p:nvPr>
        </p:nvGraphicFramePr>
        <p:xfrm>
          <a:off x="3458608" y="2314575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Group 88"/>
          <p:cNvGraphicFramePr>
            <a:graphicFrameLocks noGrp="1"/>
          </p:cNvGraphicFramePr>
          <p:nvPr/>
        </p:nvGraphicFramePr>
        <p:xfrm>
          <a:off x="5679166" y="1871364"/>
          <a:ext cx="22098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179" y="1420514"/>
            <a:ext cx="11938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708" y="1922463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xp_fig">
            <a:extLst>
              <a:ext uri="{FF2B5EF4-FFF2-40B4-BE49-F238E27FC236}">
                <a16:creationId xmlns:a16="http://schemas.microsoft.com/office/drawing/2014/main" id="{CECE98A9-44C2-744A-B719-A3635248F261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343" y="1341438"/>
            <a:ext cx="3087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34A6E4-BB21-4F40-8D4C-8100DA735CF9}"/>
                  </a:ext>
                </a:extLst>
              </p:cNvPr>
              <p:cNvSpPr txBox="1"/>
              <p:nvPr/>
            </p:nvSpPr>
            <p:spPr>
              <a:xfrm>
                <a:off x="759906" y="4850057"/>
                <a:ext cx="3342838" cy="6499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𝑑𝑟𝑦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𝑑𝑟𝑦</m:t>
                              </m:r>
                            </m:e>
                          </m: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34A6E4-BB21-4F40-8D4C-8100DA735C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906" y="4850057"/>
                <a:ext cx="3342838" cy="649922"/>
              </a:xfrm>
              <a:prstGeom prst="rect">
                <a:avLst/>
              </a:prstGeom>
              <a:blipFill>
                <a:blip r:embed="rId10"/>
                <a:stretch>
                  <a:fillRect l="-1141" r="-1901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4" descr="txp_fig">
            <a:extLst>
              <a:ext uri="{FF2B5EF4-FFF2-40B4-BE49-F238E27FC236}">
                <a16:creationId xmlns:a16="http://schemas.microsoft.com/office/drawing/2014/main" id="{17376D71-079C-7F4B-9615-B57872E91CD9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405" y="2484438"/>
            <a:ext cx="31035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FA6FD1C-BCF9-C844-8721-36EB716E03E2}"/>
                  </a:ext>
                </a:extLst>
              </p:cNvPr>
              <p:cNvSpPr txBox="1"/>
              <p:nvPr/>
            </p:nvSpPr>
            <p:spPr>
              <a:xfrm>
                <a:off x="1516521" y="5805347"/>
                <a:ext cx="12405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FA6FD1C-BCF9-C844-8721-36EB716E0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521" y="5805347"/>
                <a:ext cx="1240531" cy="307777"/>
              </a:xfrm>
              <a:prstGeom prst="rect">
                <a:avLst/>
              </a:prstGeom>
              <a:blipFill>
                <a:blip r:embed="rId12"/>
                <a:stretch>
                  <a:fillRect l="-3030" r="-3030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D1F8791-3A4D-C242-82DF-8FA352775301}"/>
                  </a:ext>
                </a:extLst>
              </p:cNvPr>
              <p:cNvSpPr txBox="1"/>
              <p:nvPr/>
            </p:nvSpPr>
            <p:spPr>
              <a:xfrm>
                <a:off x="4737000" y="4956636"/>
                <a:ext cx="28463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D1F8791-3A4D-C242-82DF-8FA352775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000" y="4956636"/>
                <a:ext cx="2846357" cy="307777"/>
              </a:xfrm>
              <a:prstGeom prst="rect">
                <a:avLst/>
              </a:prstGeom>
              <a:blipFill>
                <a:blip r:embed="rId13"/>
                <a:stretch>
                  <a:fillRect l="-889" r="-2222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Group 88">
            <a:extLst>
              <a:ext uri="{FF2B5EF4-FFF2-40B4-BE49-F238E27FC236}">
                <a16:creationId xmlns:a16="http://schemas.microsoft.com/office/drawing/2014/main" id="{255CC6ED-8326-ED49-9602-28139A215A49}"/>
              </a:ext>
            </a:extLst>
          </p:cNvPr>
          <p:cNvGraphicFramePr>
            <a:graphicFrameLocks noGrp="1"/>
          </p:cNvGraphicFramePr>
          <p:nvPr/>
        </p:nvGraphicFramePr>
        <p:xfrm>
          <a:off x="9408576" y="4682319"/>
          <a:ext cx="2490952" cy="1847944"/>
        </p:xfrm>
        <a:graphic>
          <a:graphicData uri="http://schemas.openxmlformats.org/drawingml/2006/table">
            <a:tbl>
              <a:tblPr/>
              <a:tblGrid>
                <a:gridCol w="934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0.08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0.72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0.14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0.06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E63FCF-C0E9-7F4A-BBF4-E7F91CEC23EE}"/>
                  </a:ext>
                </a:extLst>
              </p:cNvPr>
              <p:cNvSpPr txBox="1"/>
              <p:nvPr/>
            </p:nvSpPr>
            <p:spPr>
              <a:xfrm>
                <a:off x="2609485" y="5795056"/>
                <a:ext cx="551433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0.78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E63FCF-C0E9-7F4A-BBF4-E7F91CEC2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9485" y="5795056"/>
                <a:ext cx="551433" cy="307777"/>
              </a:xfrm>
              <a:prstGeom prst="rect">
                <a:avLst/>
              </a:prstGeom>
              <a:blipFill>
                <a:blip r:embed="rId14"/>
                <a:stretch>
                  <a:fillRect l="-6667" r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18DCF95-711E-FB44-9929-2CD0E99F371B}"/>
              </a:ext>
            </a:extLst>
          </p:cNvPr>
          <p:cNvCxnSpPr/>
          <p:nvPr/>
        </p:nvCxnSpPr>
        <p:spPr>
          <a:xfrm flipH="1">
            <a:off x="3268717" y="5606291"/>
            <a:ext cx="6139859" cy="3529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0543A47-54DE-0F42-97C2-C4091586FB6F}"/>
              </a:ext>
            </a:extLst>
          </p:cNvPr>
          <p:cNvCxnSpPr>
            <a:cxnSpLocks/>
          </p:cNvCxnSpPr>
          <p:nvPr/>
        </p:nvCxnSpPr>
        <p:spPr>
          <a:xfrm flipH="1" flipV="1">
            <a:off x="3268717" y="6047032"/>
            <a:ext cx="6139859" cy="2970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1DE7C0F-6BDC-C641-BDD9-FDBC71B1CF2F}"/>
              </a:ext>
            </a:extLst>
          </p:cNvPr>
          <p:cNvCxnSpPr>
            <a:cxnSpLocks/>
          </p:cNvCxnSpPr>
          <p:nvPr/>
        </p:nvCxnSpPr>
        <p:spPr>
          <a:xfrm flipH="1">
            <a:off x="3391308" y="3770878"/>
            <a:ext cx="2286060" cy="10791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1CDD5F8-99A5-3D4A-82A6-69ACC2F65842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3844923" y="3429000"/>
            <a:ext cx="328060" cy="15984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84C4157-EC49-3642-93AE-B1CA7CF63681}"/>
              </a:ext>
            </a:extLst>
          </p:cNvPr>
          <p:cNvCxnSpPr>
            <a:cxnSpLocks/>
          </p:cNvCxnSpPr>
          <p:nvPr/>
        </p:nvCxnSpPr>
        <p:spPr>
          <a:xfrm>
            <a:off x="7713661" y="5195756"/>
            <a:ext cx="16246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57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683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124" y="3982656"/>
            <a:ext cx="25050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Ghostbusters, Revisited</a:t>
            </a:r>
          </a:p>
        </p:txBody>
      </p:sp>
      <p:sp>
        <p:nvSpPr>
          <p:cNvPr id="105267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805075"/>
            <a:ext cx="8032771" cy="4455876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Let’s say we have two distributions: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</a:rPr>
              <a:t>Prior distribution </a:t>
            </a:r>
            <a:r>
              <a:rPr lang="en-US" sz="2400" dirty="0"/>
              <a:t>over ghost location: P(G)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Let’s say this is uniform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Sensor reading model: P(R | G)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Given: we know what our sensors do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R = reading color measured at (1,1)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E.g. P(R = yellow | G=(1,1)) = 0.1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We can calculate the </a:t>
            </a:r>
            <a:r>
              <a:rPr lang="en-US" sz="2800" dirty="0">
                <a:solidFill>
                  <a:srgbClr val="C00000"/>
                </a:solidFill>
              </a:rPr>
              <a:t>posterior distribution</a:t>
            </a:r>
            <a:r>
              <a:rPr lang="en-US" sz="2800" dirty="0"/>
              <a:t> P(</a:t>
            </a:r>
            <a:r>
              <a:rPr lang="en-US" sz="2800" dirty="0" err="1"/>
              <a:t>G|r</a:t>
            </a:r>
            <a:r>
              <a:rPr lang="en-US" sz="2800" dirty="0"/>
              <a:t>) over ghost locations given a reading using Bayes’ rule:</a:t>
            </a:r>
          </a:p>
        </p:txBody>
      </p:sp>
      <p:pic>
        <p:nvPicPr>
          <p:cNvPr id="24580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474" y="1468056"/>
            <a:ext cx="24320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37" y="5902854"/>
            <a:ext cx="29400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7512446" y="6488668"/>
            <a:ext cx="47047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[Demo: Ghostbuster – with probability (L12D2) ]</a:t>
            </a:r>
          </a:p>
        </p:txBody>
      </p:sp>
    </p:spTree>
    <p:extLst>
      <p:ext uri="{BB962C8B-B14F-4D97-AF65-F5344CB8AC3E}">
        <p14:creationId xmlns:p14="http://schemas.microsoft.com/office/powerpoint/2010/main" val="226013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Ghostbusters with Probability</a:t>
            </a:r>
          </a:p>
        </p:txBody>
      </p:sp>
      <p:pic>
        <p:nvPicPr>
          <p:cNvPr id="5" name="Ghostbusters - With probability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0127.728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2639" y="1121835"/>
            <a:ext cx="8386722" cy="524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8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Conditional Distributions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tx1"/>
                </a:solidFill>
              </a:rPr>
              <a:t>Conditional distributions are probability distributions over some variables given fixed values of others</a:t>
            </a:r>
          </a:p>
        </p:txBody>
      </p:sp>
      <p:pic>
        <p:nvPicPr>
          <p:cNvPr id="13316" name="Picture 5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2943225"/>
            <a:ext cx="207168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" name="Group 7"/>
          <p:cNvGraphicFramePr>
            <a:graphicFrameLocks noGrp="1"/>
          </p:cNvGraphicFramePr>
          <p:nvPr/>
        </p:nvGraphicFramePr>
        <p:xfrm>
          <a:off x="5416550" y="3435350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5" name="Group 60"/>
          <p:cNvGraphicFramePr>
            <a:graphicFrameLocks noGrp="1"/>
          </p:cNvGraphicFramePr>
          <p:nvPr/>
        </p:nvGraphicFramePr>
        <p:xfrm>
          <a:off x="1708150" y="3384550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9" name="Picture 5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4800600"/>
            <a:ext cx="216217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9" name="Group 60"/>
          <p:cNvGraphicFramePr>
            <a:graphicFrameLocks noGrp="1"/>
          </p:cNvGraphicFramePr>
          <p:nvPr/>
        </p:nvGraphicFramePr>
        <p:xfrm>
          <a:off x="1712913" y="5241925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396" name="Picture 5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3011488"/>
            <a:ext cx="1179513" cy="29845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</p:pic>
      <p:sp>
        <p:nvSpPr>
          <p:cNvPr id="14397" name="TextBox 55"/>
          <p:cNvSpPr txBox="1">
            <a:spLocks noChangeArrowheads="1"/>
          </p:cNvSpPr>
          <p:nvPr/>
        </p:nvSpPr>
        <p:spPr bwMode="auto">
          <a:xfrm>
            <a:off x="1309688" y="2386013"/>
            <a:ext cx="2743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Conditional Distributions</a:t>
            </a:r>
          </a:p>
        </p:txBody>
      </p:sp>
      <p:sp>
        <p:nvSpPr>
          <p:cNvPr id="14398" name="TextBox 56"/>
          <p:cNvSpPr txBox="1">
            <a:spLocks noChangeArrowheads="1"/>
          </p:cNvSpPr>
          <p:nvPr/>
        </p:nvSpPr>
        <p:spPr bwMode="auto">
          <a:xfrm>
            <a:off x="5827713" y="2384425"/>
            <a:ext cx="2587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Joint Distribution</a:t>
            </a:r>
          </a:p>
        </p:txBody>
      </p:sp>
      <p:sp>
        <p:nvSpPr>
          <p:cNvPr id="60" name="Left Brace 59"/>
          <p:cNvSpPr/>
          <p:nvPr/>
        </p:nvSpPr>
        <p:spPr>
          <a:xfrm>
            <a:off x="1139825" y="2921000"/>
            <a:ext cx="207963" cy="35179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2" name="Picture 6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4097338"/>
            <a:ext cx="312737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07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Normalization Trick</a:t>
            </a:r>
          </a:p>
        </p:txBody>
      </p:sp>
      <p:sp>
        <p:nvSpPr>
          <p:cNvPr id="1051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77238" cy="4525963"/>
          </a:xfrm>
        </p:spPr>
        <p:txBody>
          <a:bodyPr>
            <a:normAutofit fontScale="5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A trick to get a whole conditional distribution at once: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Select the joint probabilities matching the evidence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Normalize the selection (make it sum to one)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Why does this work? Sum of selection is P(evidence)!  (P(r), here)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 </a:t>
            </a:r>
          </a:p>
        </p:txBody>
      </p:sp>
      <p:graphicFrame>
        <p:nvGraphicFramePr>
          <p:cNvPr id="1051652" name="Group 4"/>
          <p:cNvGraphicFramePr>
            <a:graphicFrameLocks noGrp="1"/>
          </p:cNvGraphicFramePr>
          <p:nvPr/>
        </p:nvGraphicFramePr>
        <p:xfrm>
          <a:off x="611188" y="3203575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51678" name="Line 30"/>
          <p:cNvSpPr>
            <a:spLocks noChangeShapeType="1"/>
          </p:cNvSpPr>
          <p:nvPr/>
        </p:nvSpPr>
        <p:spPr bwMode="auto">
          <a:xfrm>
            <a:off x="2973388" y="4011613"/>
            <a:ext cx="8159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51679" name="Group 31"/>
          <p:cNvGraphicFramePr>
            <a:graphicFrameLocks noGrp="1"/>
          </p:cNvGraphicFramePr>
          <p:nvPr/>
        </p:nvGraphicFramePr>
        <p:xfrm>
          <a:off x="3883025" y="3582988"/>
          <a:ext cx="1866900" cy="1114425"/>
        </p:xfrm>
        <a:graphic>
          <a:graphicData uri="http://schemas.openxmlformats.org/drawingml/2006/table">
            <a:tbl>
              <a:tblPr/>
              <a:tblGrid>
                <a:gridCol w="611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51693" name="Line 45"/>
          <p:cNvSpPr>
            <a:spLocks noChangeShapeType="1"/>
          </p:cNvSpPr>
          <p:nvPr/>
        </p:nvSpPr>
        <p:spPr bwMode="auto">
          <a:xfrm>
            <a:off x="5881688" y="3979863"/>
            <a:ext cx="8064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51694" name="Group 46"/>
          <p:cNvGraphicFramePr>
            <a:graphicFrameLocks noGrp="1"/>
          </p:cNvGraphicFramePr>
          <p:nvPr/>
        </p:nvGraphicFramePr>
        <p:xfrm>
          <a:off x="6859588" y="3582988"/>
          <a:ext cx="15811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51708" name="Text Box 60"/>
          <p:cNvSpPr txBox="1">
            <a:spLocks noChangeArrowheads="1"/>
          </p:cNvSpPr>
          <p:nvPr/>
        </p:nvSpPr>
        <p:spPr bwMode="auto">
          <a:xfrm>
            <a:off x="2944813" y="4194175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 pitchFamily="34" charset="0"/>
                <a:cs typeface="Calibri" pitchFamily="34" charset="0"/>
              </a:rPr>
              <a:t>Select</a:t>
            </a:r>
          </a:p>
        </p:txBody>
      </p:sp>
      <p:sp>
        <p:nvSpPr>
          <p:cNvPr id="1051709" name="Text Box 61"/>
          <p:cNvSpPr txBox="1">
            <a:spLocks noChangeArrowheads="1"/>
          </p:cNvSpPr>
          <p:nvPr/>
        </p:nvSpPr>
        <p:spPr bwMode="auto">
          <a:xfrm>
            <a:off x="5745163" y="4162425"/>
            <a:ext cx="1295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>
                <a:latin typeface="Calibri" pitchFamily="34" charset="0"/>
                <a:cs typeface="Calibri" pitchFamily="34" charset="0"/>
              </a:rPr>
              <a:t>Normalize</a:t>
            </a:r>
          </a:p>
        </p:txBody>
      </p:sp>
      <p:pic>
        <p:nvPicPr>
          <p:cNvPr id="1051710" name="Picture 62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5" y="3176588"/>
            <a:ext cx="10001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711" name="Picture 63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3121025"/>
            <a:ext cx="969962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715" name="Picture 6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663" y="5803900"/>
            <a:ext cx="55848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30" name="Picture 5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2771775"/>
            <a:ext cx="11795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1678" grpId="0" animBg="1"/>
      <p:bldP spid="1051693" grpId="0" animBg="1"/>
      <p:bldP spid="1051708" grpId="0"/>
      <p:bldP spid="105170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5E69-5F5B-124D-AC7D-FAECEF73E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/>
              <a:t> Random variables and events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Probability distribution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Joint distribution and marginal distribution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Conditional probabilities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Probabilistic inference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Bayes’ rule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Bayesian inference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Next Time: Bayes’ networks</a:t>
            </a:r>
          </a:p>
        </p:txBody>
      </p:sp>
    </p:spTree>
    <p:extLst>
      <p:ext uri="{BB962C8B-B14F-4D97-AF65-F5344CB8AC3E}">
        <p14:creationId xmlns:p14="http://schemas.microsoft.com/office/powerpoint/2010/main" val="31580647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ain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1"/>
  <p:tag name="PICTUREFILESIZE" val="827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 \ \, P(X=x) \ge 0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3"/>
  <p:tag name="PICTUREFILESIZE" val="844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sum_x P(X=x) =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7"/>
  <p:tag name="PICTUREFILESIZE" val="888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ain) = P(W=rain),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3"/>
  <p:tag name="PICTUREFILESIZE" val="1194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&#10;\[&#10;P(hot) = P(T = hot),  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3"/>
  <p:tag name="PICTUREFILESIZE" val="965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&#10;\[&#10;P(cold) = P(T = cold),  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6"/>
  <p:tag name="PICTUREFILESIZE" val="1044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dots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{X_1, X_2, \ldots X_n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=x_1, X_2=x_2, \ldots X_n=x_n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6"/>
  <p:tag name="PICTUREFILESIZE" val="1302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P(x_1, x_2, \ldots x_n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49"/>
  <p:tag name="PICTUREFILESIZE" val="69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, x_2, \ldots x_n) \ge 0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874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_{(x_1, x_2, \ldots x_n)} P(x_1, x_2, \ldots x_n) = 1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2"/>
  <p:tag name="PICTUREFILESIZE" val="1611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E) = \sum_{(x_1 \ldots x_n) \in E}P(x_1 \ldots 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1"/>
  <p:tag name="PICTUREFILESIZE" val="1623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 = x_1) = \sum_{x_2} P(X_1 = x_1, X_2 = x_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83"/>
  <p:tag name="PICTUREFILESIZE" val="1913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) = \sum_{y} 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3"/>
  <p:tag name="PICTUREFILESIZE" val="1117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28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= \sum_{x} 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1"/>
  <p:tag name="PICTUREFILESIZE" val="1045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300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a | b) = \frac{P(a, b)}{P(b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59"/>
  <p:tag name="PICTUREFILESIZE" val="1248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s | T=c) = ???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9"/>
  <p:tag name="PICTUREFILESIZE" val="874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=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5}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6"/>
  <p:tag name="PICTUREFILESIZE" val="365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5"/>
  <p:tag name="PICTUREFILESIZE" val="169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P(W = s ,T = c) + P(W = r,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78"/>
  <p:tag name="PICTUREFILESIZE" val="1365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2 + 0.3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430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5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4"/>
  <p:tag name="PICTUREFILESIZE" val="181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a | b) = \frac{P(a, b)}{P(b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59"/>
  <p:tag name="PICTUREFILESIZE" val="1248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ho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9"/>
  <p:tag name="PICTUREFILESIZE" val="724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cold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5"/>
  <p:tag name="PICTUREFILESIZE" val="749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5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 | T=c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4"/>
  <p:tag name="PICTUREFILESIZE" val="708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W = s, T=c) + P(W = r,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27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9"/>
  <p:tag name="PICTUREFILESIZE" val="1162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3}{0.2 + 0.3} = 0.6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66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&#10;\documentclass{slides}\pagestyle{empty}&#10;&#10;\begin{document}&#10;\[&#10;P(W=s | T= c ) = 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84"/>
  <p:tag name="PICTUREFILESIZE" val="722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W = s, T=c) + P(W = r, 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44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2 + 0.3} 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15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 |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569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 |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569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,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453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&#10;\documentclass{slides}\pagestyle{empty}&#10;&#10;\begin{document}&#10;\[&#10;P(W=s | T= c ) = 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84"/>
  <p:tag name="PICTUREFILESIZE" val="722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W = s, T=c) + P(W = r, 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44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2 + 0.3} 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15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 | T=c) = ???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0"/>
  <p:tag name="PICTUREFILESIZE" val="859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W = s, T=c) + P(W = r,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27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9"/>
  <p:tag name="PICTUREFILESIZE" val="1162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3}{0.2 + 0.3} = 0.6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66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 |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569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,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453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 | x_2) = \frac{P(x_1, x_2)}{P(x_2)} = \frac{P(x_1, x_2)}{\sum_{x_1} P(x_1, x_2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74"/>
  <p:tag name="PICTUREFILESIZE" val="2950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1, X_2, \ldots X_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E_1 \ldots E_k = e_1 \ldots e_k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5"/>
  <p:tag name="PICTUREFILESIZE" val="609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48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H_1 \ldots H_r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85"/>
  <p:tag name="PICTUREFILESIZE" val="232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Q | e_1 \ldots e_k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28"/>
  <p:tag name="PICTUREFILESIZE" val="678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Q, e_1 \ldots e_k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708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sum_{h_1 \ldots h_r} P(Q, h_1 \ldots h_r, e_1 \ldots e_k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1"/>
  <p:tag name="PICTUREFILESIZE" val="1551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1, X_2, \ldots X_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\[&#10;Z = \sum_{q} P(Q, e_1 \cdots e_k)&#10;\]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97"/>
  <p:tag name="PICTUREFILESIZE" val="825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\[&#10;P( Q | e_1 \cdots e_k )  = \frac{1}{Z}  P(Q, e_1 \cdots e_k)&#10;\]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44"/>
  <p:tag name="PICTUREFILESIZE" val="962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x, y)}{P(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4"/>
  <p:tag name="PICTUREFILESIZE" val="1314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P(x|y) = P(x, y)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7"/>
  <p:tag name="PICTUREFILESIZE" val="1125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|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479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,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3"/>
  <p:tag name="PICTUREFILESIZE" val="486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P(x|y) = P(x, y)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7"/>
  <p:tag name="PICTUREFILESIZE" val="1125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, x_2, x_3) = P(x_1) P(x_2 | x_1) P(x_3|x_1,x_2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15"/>
  <p:tag name="PICTUREFILESIZE" val="2058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i P(x_i | x_1 \ldots x_{i-1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61"/>
  <p:tag name="PICTUREFILESIZE" val="1668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, y) = P(x | y) P(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8"/>
  <p:tag name="PICTUREFILESIZE" val="1045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y | x)}{P(y)} P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7"/>
  <p:tag name="PICTUREFILESIZE" val="16339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 P(y | x) P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5"/>
  <p:tag name="PICTUREFILESIZE" val="694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|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479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y | x)}{P(y)} P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7"/>
  <p:tag name="PICTUREFILESIZE" val="1633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, y) = P(x | y) P(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8"/>
  <p:tag name="PICTUREFILESIZE" val="1045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g | r) \propto P(r | g) P(g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7"/>
  <p:tag name="PICTUREFILESIZE" val="1168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ho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9"/>
  <p:tag name="PICTUREFILESIZE" val="724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cold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5"/>
  <p:tag name="PICTUREFILESIZE" val="7497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5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 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7"/>
  <p:tag name="PICTUREFILESIZE" val="361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 | r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5"/>
  <p:tag name="PICTUREFILESIZE" val="357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 | x_2) = \frac{P(x_1, x_2)}{P(x_2)} = \frac{P(x_1, x_2)}{\sum_{x_1} P(x_1, x_2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74"/>
  <p:tag name="PICTUREFILESIZE" val="2950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2374</Words>
  <Application>Microsoft Macintosh PowerPoint</Application>
  <PresentationFormat>Widescreen</PresentationFormat>
  <Paragraphs>949</Paragraphs>
  <Slides>40</Slides>
  <Notes>4</Notes>
  <HiddenSlides>4</HiddenSlides>
  <MMClips>2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ＭＳ Ｐゴシック</vt:lpstr>
      <vt:lpstr>.Apple Color Emoji UI</vt:lpstr>
      <vt:lpstr>Arial</vt:lpstr>
      <vt:lpstr>Calibri</vt:lpstr>
      <vt:lpstr>Calibri Light</vt:lpstr>
      <vt:lpstr>Cambria Math</vt:lpstr>
      <vt:lpstr>Symbol</vt:lpstr>
      <vt:lpstr>Wingdings</vt:lpstr>
      <vt:lpstr>Office Theme</vt:lpstr>
      <vt:lpstr>Photo Editor Photo</vt:lpstr>
      <vt:lpstr>CSCE-420: Artificial Intelligence  Probability</vt:lpstr>
      <vt:lpstr>CSCE-420 Outline</vt:lpstr>
      <vt:lpstr>Background</vt:lpstr>
      <vt:lpstr>Inference in Ghostbusters</vt:lpstr>
      <vt:lpstr>Video of Demo Ghostbuster – No probability</vt:lpstr>
      <vt:lpstr>Uncertainty</vt:lpstr>
      <vt:lpstr>Random Variables</vt:lpstr>
      <vt:lpstr>Probability Distributions</vt:lpstr>
      <vt:lpstr>Probability Distributions</vt:lpstr>
      <vt:lpstr>Joint Distributions</vt:lpstr>
      <vt:lpstr>Probabilistic Models</vt:lpstr>
      <vt:lpstr>Events</vt:lpstr>
      <vt:lpstr>Quiz: Events</vt:lpstr>
      <vt:lpstr>Marginal Distributions</vt:lpstr>
      <vt:lpstr>Quiz: Marginal Distributions</vt:lpstr>
      <vt:lpstr>Conditional Probabilities</vt:lpstr>
      <vt:lpstr>Quiz: Conditional Probabilities</vt:lpstr>
      <vt:lpstr>Conditional Distributions</vt:lpstr>
      <vt:lpstr>Conditional Distributions</vt:lpstr>
      <vt:lpstr>Normalization Trick</vt:lpstr>
      <vt:lpstr>Normalization Trick</vt:lpstr>
      <vt:lpstr>Quiz: Normalization Trick</vt:lpstr>
      <vt:lpstr>To Normalize</vt:lpstr>
      <vt:lpstr>Background</vt:lpstr>
      <vt:lpstr>Probabilistic Inference</vt:lpstr>
      <vt:lpstr>Inference by Enumeration</vt:lpstr>
      <vt:lpstr>Inference by Enumeration</vt:lpstr>
      <vt:lpstr>Inference by Enumeration</vt:lpstr>
      <vt:lpstr>The Product Rule</vt:lpstr>
      <vt:lpstr>The Product Rule</vt:lpstr>
      <vt:lpstr>The Chain Rule</vt:lpstr>
      <vt:lpstr>Bayes’ Rule</vt:lpstr>
      <vt:lpstr>Bayes’ Rule</vt:lpstr>
      <vt:lpstr>Inference with Bayes’ Rule</vt:lpstr>
      <vt:lpstr>Quiz: Bayes’ Rule</vt:lpstr>
      <vt:lpstr>Ghostbusters, Revisited</vt:lpstr>
      <vt:lpstr>Video of Demo Ghostbusters with Probability</vt:lpstr>
      <vt:lpstr>Conditional Distributions</vt:lpstr>
      <vt:lpstr>Normalization Trick</vt:lpstr>
      <vt:lpstr>What did we learn?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 Outline</dc:title>
  <dc:creator>Guni Sharon</dc:creator>
  <cp:lastModifiedBy>Sharon, Guni</cp:lastModifiedBy>
  <cp:revision>18</cp:revision>
  <dcterms:created xsi:type="dcterms:W3CDTF">2020-07-06T19:56:56Z</dcterms:created>
  <dcterms:modified xsi:type="dcterms:W3CDTF">2025-03-27T15:35:00Z</dcterms:modified>
</cp:coreProperties>
</file>