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5" r:id="rId7"/>
    <p:sldId id="684" r:id="rId8"/>
    <p:sldId id="261" r:id="rId9"/>
    <p:sldId id="286" r:id="rId10"/>
    <p:sldId id="262" r:id="rId11"/>
    <p:sldId id="762" r:id="rId12"/>
    <p:sldId id="766" r:id="rId13"/>
    <p:sldId id="763" r:id="rId14"/>
    <p:sldId id="647" r:id="rId15"/>
    <p:sldId id="615" r:id="rId16"/>
    <p:sldId id="645" r:id="rId17"/>
    <p:sldId id="656" r:id="rId18"/>
    <p:sldId id="616" r:id="rId19"/>
    <p:sldId id="648" r:id="rId20"/>
    <p:sldId id="649" r:id="rId21"/>
    <p:sldId id="617" r:id="rId22"/>
    <p:sldId id="767" r:id="rId23"/>
    <p:sldId id="768" r:id="rId24"/>
    <p:sldId id="765" r:id="rId25"/>
    <p:sldId id="764" r:id="rId26"/>
    <p:sldId id="26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725"/>
  </p:normalViewPr>
  <p:slideViewPr>
    <p:cSldViewPr snapToGrid="0" snapToObjects="1">
      <p:cViewPr varScale="1">
        <p:scale>
          <a:sx n="132" d="100"/>
          <a:sy n="132" d="100"/>
        </p:scale>
        <p:origin x="1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4935F-D810-BE4B-ACF0-64858C88CC36}" type="datetimeFigureOut">
              <a:rPr lang="en-US" smtClean="0"/>
              <a:t>8/27/20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1D68B-D3D1-524A-A962-A3845E71A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4348FEB-A0F8-46E3-95D7-A30EBA3D9C0A}" type="datetime3">
              <a:rPr lang="en-US" smtClean="0"/>
              <a:t>27 August 2020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084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7B259-D939-6641-B9FD-AB450775D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8C73E2-CF1E-FE48-8278-BD9EBF127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1428C-3CBE-A34C-B8B7-C2BF52A9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BB9AC-90B5-ED42-8F16-79F362ABD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787DF-A391-C846-8B60-A2750E56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49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6F06-795F-5E48-92AB-D4D91DEE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FD360-28D1-2B45-837B-052AD73C2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C487A-4246-A948-8634-D717E1B5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FC870-A9D4-A141-9714-EB829DF3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EA943-D547-714B-9AFF-D78EECAF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7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7041-F5CA-774F-B44A-EC9C1EDB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426E8-45E1-734F-A1E3-D2B2F4044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84BD1-0E25-E242-A32D-8089A291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30DBE-AD4E-D74B-9321-CD9F13002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73879-7C96-FD4B-BD38-8EF42F9F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2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E98B-0FC1-0645-887B-E0AD7C26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EF61-3A0A-8B44-8F56-5F4B54A32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A7367-743C-E94C-A433-6D9C2FC36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5C7B9-6FC1-3E4F-9433-00E60E8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B8989-E694-D847-BEA6-74BE2548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03E3E-9482-474C-BE94-3DFC46EC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1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D6D00-65B3-5D49-B02C-70AEE6C9E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520E7-782E-9242-B381-189E6E4F8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7D0EA-F61F-5C41-A15F-74BD8DB52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7F340A-773B-D94F-97D0-5AABECC74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FE6896-58B9-3D4A-9F6F-6FEBE34EB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F45DDF-7197-954F-A1A9-53AFDB98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32878A-3244-BD4F-B684-B58419FF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61D5C6-8E22-F243-8107-62D5DE9D7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3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73B7F-0427-5F41-9EA4-06E09433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B5631-C84F-174B-9944-9E86F903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7DC557-F0D6-2F43-B4B5-196E647D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D4D93-F0B6-EE4F-B498-3CCACB17C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0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4D737-05E8-8140-A10A-3C623CF1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F393E-EF59-6E45-9F45-2E7251AD3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01C0A-D539-1B4D-BD83-DE966FA5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0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635A-E557-B84E-BCCC-59212AB1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54AA9-7D47-D241-9A69-70928055F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246E7-2BE9-C04E-96A9-FE8FAF21E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35BA5-9CC1-7B4D-BE99-73268C80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0076F-9C64-0446-B15A-EABD6767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027CD-02BB-024E-9D1C-EF0EF975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7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7F9E-735D-764D-A9F9-A9644CB9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5BB392-E2AF-9842-8485-937780B72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F445F-A5CF-B844-8511-0E0851A23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3FE4A-585E-5140-B552-B125036B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70040-5A6E-D74A-A149-370D8990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B7E8D-806A-0844-A9C7-34A6CB7A0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55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EA1B-B24C-A142-85E2-B71E434D0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0D756-8668-B04C-800D-14B26D0CC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14C6-A95D-854D-A0D4-5087052D1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F9635-7773-C544-8C05-1008888F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22693-1465-CD47-8CA1-75B42ECE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6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913830-B6A0-1540-A79A-0469C63642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8187F2-7237-2D43-B48E-DE86A7217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79F40-0286-BE46-B23A-438887C2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9E497-45A6-6942-8BE7-6263A7C6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F6AE2-E926-F141-9308-636433E3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4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8741-5D5D-4D49-B239-D6FCEEF3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228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39857-FE1B-A444-9B15-63EC217D290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20184" y="1885950"/>
            <a:ext cx="5350933" cy="4171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4FE37-4EDD-7F41-BA7E-77340AFB1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4318" y="1885950"/>
            <a:ext cx="5350933" cy="4171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7EB60-D8B8-A34C-85FF-16ED10452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733" y="62293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May 30, 1999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47EC6-958D-604A-810F-3B3B351F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2935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62ED5-6BE9-E34D-B9F2-854072ECA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4667" y="62293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E64EC702-72AE-5042-96DA-20451C4FB436}" type="slidenum">
              <a:rPr lang="en-US" altLang="en-US"/>
              <a:pPr/>
              <a:t>‹#›</a:t>
            </a:fld>
            <a:endParaRPr lang="en-US" altLang="en-US" sz="4000"/>
          </a:p>
        </p:txBody>
      </p:sp>
    </p:spTree>
    <p:extLst>
      <p:ext uri="{BB962C8B-B14F-4D97-AF65-F5344CB8AC3E}">
        <p14:creationId xmlns:p14="http://schemas.microsoft.com/office/powerpoint/2010/main" val="1717567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7C716-C04B-E04D-A7B6-345F66476A0A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541867" y="228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FE38B-60AC-604F-B074-56CD319E356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20184" y="1885951"/>
            <a:ext cx="5350933" cy="2009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19F6B-4202-8246-B162-CEA74B2A93A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174318" y="1885951"/>
            <a:ext cx="5350933" cy="2009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C002-3F29-9043-864C-C5637C248DB7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20184" y="4048126"/>
            <a:ext cx="5350933" cy="2009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103B0F-7ED8-D14D-9854-FF31E67C5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4318" y="4048126"/>
            <a:ext cx="5350933" cy="2009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2290F4-85DA-9D45-AEA3-3F63AF1F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733" y="62293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May 30, 1999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588BA2-CB54-8749-9813-1A7BB6D55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2935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08EC3-13A6-7B4B-987C-1324E3B2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4667" y="62293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CCD5539-DD64-DA4D-A192-269D6C1B93BF}" type="slidenum">
              <a:rPr lang="en-US" altLang="en-US"/>
              <a:pPr/>
              <a:t>‹#›</a:t>
            </a:fld>
            <a:endParaRPr lang="en-US" altLang="en-US" sz="4000"/>
          </a:p>
        </p:txBody>
      </p:sp>
    </p:spTree>
    <p:extLst>
      <p:ext uri="{BB962C8B-B14F-4D97-AF65-F5344CB8AC3E}">
        <p14:creationId xmlns:p14="http://schemas.microsoft.com/office/powerpoint/2010/main" val="120806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B23596-1FB3-124C-9F47-FAA26F24E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7B256-F8D4-F54F-9C6A-5E269EB91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669AF-3B59-984B-9367-CDC69284F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BC5DF-6C26-9D47-8C2B-971F45367AEB}" type="datetimeFigureOut">
              <a:rPr lang="en-US" smtClean="0"/>
              <a:t>8/27/20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316C9-40F0-2D43-BFF9-3126497E4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FF782-C5C9-A44E-9C76-B5C9B011F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8AA36-FAB5-F94A-8FFF-27DD9A808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123465.123475" TargetMode="External"/><Relationship Id="rId2" Type="http://schemas.openxmlformats.org/officeDocument/2006/relationships/hyperlink" Target="https://dl.acm.org/doi/10.5555/800052.80187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248209.237171" TargetMode="External"/><Relationship Id="rId7" Type="http://schemas.openxmlformats.org/officeDocument/2006/relationships/hyperlink" Target="https://ieeexplore.ieee.org/abstract/document/742770" TargetMode="External"/><Relationship Id="rId2" Type="http://schemas.openxmlformats.org/officeDocument/2006/relationships/hyperlink" Target="https://www.hpl.hp.com/techreports/Compaq-DEC/WRL-TN-3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eeexplore.ieee.org/document/645792" TargetMode="External"/><Relationship Id="rId5" Type="http://schemas.openxmlformats.org/officeDocument/2006/relationships/hyperlink" Target="https://dl.acm.org/doi/10.1145/384286.264210" TargetMode="External"/><Relationship Id="rId4" Type="http://schemas.openxmlformats.org/officeDocument/2006/relationships/hyperlink" Target="https://dl.acm.org/doi/10.1145/384286.2642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arnumber=1253199" TargetMode="External"/><Relationship Id="rId7" Type="http://schemas.openxmlformats.org/officeDocument/2006/relationships/hyperlink" Target="https://www.jilp.org/vol9/v9paper6.pdf" TargetMode="External"/><Relationship Id="rId2" Type="http://schemas.openxmlformats.org/officeDocument/2006/relationships/hyperlink" Target="https://ieeexplore.ieee.org/document/9032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l.acm.org/doi/abs/10.1145/1080695.1070003" TargetMode="External"/><Relationship Id="rId5" Type="http://schemas.openxmlformats.org/officeDocument/2006/relationships/hyperlink" Target="https://dl.acm.org/doi/10.1145/1089008.1089011" TargetMode="External"/><Relationship Id="rId4" Type="http://schemas.openxmlformats.org/officeDocument/2006/relationships/hyperlink" Target="https://ieeexplore.ieee.org/abstract/document/1431572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ilp.org/cbp2016/paper/DanielJimenez1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7F6E-298D-F644-AE5E-ECE30B027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Introduction to </a:t>
            </a:r>
            <a:r>
              <a:rPr lang="en-US" dirty="0" err="1"/>
              <a:t>Microarchtectural</a:t>
            </a:r>
            <a:r>
              <a:rPr lang="en-US" dirty="0"/>
              <a:t> Prediction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7BC69-B321-1846-BDAD-31317BEF9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5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A82D-1132-0B4B-B211-74707E04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Prediction?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95D1A-CFD5-C640-9B69-1696A9AAE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the beginning, computation proceeded one step at a time</a:t>
            </a:r>
          </a:p>
          <a:p>
            <a:r>
              <a:rPr lang="en-US" dirty="0"/>
              <a:t>We discovered parallelism, in particular instruction-level parallelism</a:t>
            </a:r>
          </a:p>
          <a:p>
            <a:pPr lvl="1"/>
            <a:r>
              <a:rPr lang="en-US" dirty="0"/>
              <a:t>Some instructions can execute at the same time as others without violating program semantics</a:t>
            </a:r>
          </a:p>
          <a:p>
            <a:pPr lvl="1"/>
            <a:r>
              <a:rPr lang="en-US" dirty="0"/>
              <a:t>But some dependences remain, giving rise to control and data hazards</a:t>
            </a:r>
          </a:p>
          <a:p>
            <a:pPr lvl="1"/>
            <a:r>
              <a:rPr lang="en-US" dirty="0"/>
              <a:t>Naïve solution to hazards: wait for them to resolve. Can negate the benefit of exploiting parallelism</a:t>
            </a:r>
          </a:p>
          <a:p>
            <a:r>
              <a:rPr lang="en-US" dirty="0"/>
              <a:t>Some operations take longer than others</a:t>
            </a:r>
          </a:p>
          <a:p>
            <a:pPr lvl="1"/>
            <a:r>
              <a:rPr lang="en-US" dirty="0"/>
              <a:t>E.g. accessing memory, accessing the network, executing FP instructions</a:t>
            </a:r>
          </a:p>
          <a:p>
            <a:pPr lvl="1"/>
            <a:r>
              <a:rPr lang="en-US" dirty="0"/>
              <a:t>Caching can mitigate the latency, as long as the caches contain data that will be accessed in the future</a:t>
            </a:r>
          </a:p>
          <a:p>
            <a:r>
              <a:rPr lang="en-US" dirty="0"/>
              <a:t>So we try to predict the future:</a:t>
            </a:r>
          </a:p>
          <a:p>
            <a:pPr lvl="1"/>
            <a:r>
              <a:rPr lang="en-US" dirty="0"/>
              <a:t>What will be the result of that instruction?</a:t>
            </a:r>
          </a:p>
          <a:p>
            <a:pPr lvl="1"/>
            <a:r>
              <a:rPr lang="en-US" dirty="0"/>
              <a:t>What will be the most profitable data to keep or bring into the cache?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7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ED93-C065-194A-81D9-40B9D6F29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0C38A-0ECF-914F-B623-A4D97EF9A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simple model to understand why we predict: pipelining</a:t>
            </a:r>
          </a:p>
          <a:p>
            <a:pPr lvl="1"/>
            <a:r>
              <a:rPr lang="en-US" dirty="0"/>
              <a:t>Simple model of pipelining, IF ID EX MM WB, is a useful lie</a:t>
            </a:r>
          </a:p>
          <a:p>
            <a:pPr lvl="1"/>
            <a:r>
              <a:rPr lang="en-US" dirty="0"/>
              <a:t>A value is needed in cycle t, but produced at time t+</a:t>
            </a:r>
            <a:r>
              <a:rPr lang="el-GR" dirty="0"/>
              <a:t>Δ</a:t>
            </a:r>
            <a:endParaRPr lang="en-US" dirty="0"/>
          </a:p>
          <a:p>
            <a:pPr lvl="1"/>
            <a:r>
              <a:rPr lang="en-US" dirty="0"/>
              <a:t>For example, a control hazard:</a:t>
            </a:r>
          </a:p>
          <a:p>
            <a:pPr lvl="2"/>
            <a:r>
              <a:rPr lang="en-US" dirty="0"/>
              <a:t>We fetch a branch at cycle 0, at stage IF of the pipeline At cycle 1 we need to fetch another instruction</a:t>
            </a:r>
          </a:p>
          <a:p>
            <a:pPr lvl="2"/>
            <a:r>
              <a:rPr lang="en-US" dirty="0"/>
              <a:t>But the branch might not resolve until after EX</a:t>
            </a:r>
          </a:p>
          <a:p>
            <a:pPr lvl="2"/>
            <a:r>
              <a:rPr lang="en-US" dirty="0"/>
              <a:t>So we stall for two cycles?</a:t>
            </a:r>
          </a:p>
          <a:p>
            <a:pPr lvl="2"/>
            <a:r>
              <a:rPr lang="en-US" dirty="0"/>
              <a:t>In real pipelines the delay might be 15 or more cycles</a:t>
            </a:r>
          </a:p>
          <a:p>
            <a:pPr lvl="1"/>
            <a:r>
              <a:rPr lang="en-US" dirty="0"/>
              <a:t>For example, a data hazard</a:t>
            </a:r>
          </a:p>
          <a:p>
            <a:pPr lvl="2"/>
            <a:r>
              <a:rPr lang="en-US" dirty="0"/>
              <a:t>We attempt to read a load at cycle 4, at stage MM in the pipeline</a:t>
            </a:r>
          </a:p>
          <a:p>
            <a:pPr lvl="2"/>
            <a:r>
              <a:rPr lang="en-US" dirty="0"/>
              <a:t>A subsequent instruction needs the load value at cycle 5, at stage EX</a:t>
            </a:r>
          </a:p>
          <a:p>
            <a:pPr lvl="2"/>
            <a:r>
              <a:rPr lang="en-US" dirty="0"/>
              <a:t>But the load missed in the cache. Stall for how many cycles? 4? 20? 200+?</a:t>
            </a:r>
          </a:p>
        </p:txBody>
      </p:sp>
    </p:spTree>
    <p:extLst>
      <p:ext uri="{BB962C8B-B14F-4D97-AF65-F5344CB8AC3E}">
        <p14:creationId xmlns:p14="http://schemas.microsoft.com/office/powerpoint/2010/main" val="897987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C8B0-3D75-C542-84BD-A0110004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5EB10-89B6-DE4E-BC11-3E1C3030B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Branches</a:t>
            </a:r>
          </a:p>
          <a:p>
            <a:r>
              <a:rPr lang="en-US" dirty="0"/>
              <a:t>What is the outcome of the branch? Where should we fetch next?</a:t>
            </a:r>
          </a:p>
          <a:p>
            <a:pPr lvl="1"/>
            <a:r>
              <a:rPr lang="en-US" dirty="0"/>
              <a:t>Conditional branch – taken or not taken, fetch from target only if taken</a:t>
            </a:r>
          </a:p>
          <a:p>
            <a:pPr lvl="1"/>
            <a:r>
              <a:rPr lang="en-US" dirty="0"/>
              <a:t>Indirect branch or call – target from register or memory</a:t>
            </a:r>
          </a:p>
          <a:p>
            <a:pPr lvl="1"/>
            <a:r>
              <a:rPr lang="en-US" dirty="0"/>
              <a:t>Return – target from machine stack</a:t>
            </a:r>
          </a:p>
          <a:p>
            <a:pPr lvl="1"/>
            <a:r>
              <a:rPr lang="en-US" dirty="0"/>
              <a:t>Unconditional branch or call – target from offset in opcode</a:t>
            </a:r>
          </a:p>
          <a:p>
            <a:r>
              <a:rPr lang="en-US" dirty="0"/>
              <a:t>Some ISAs (e.g. ARMv7) also have conditional </a:t>
            </a:r>
            <a:r>
              <a:rPr lang="en-US" dirty="0" err="1"/>
              <a:t>indirects</a:t>
            </a:r>
            <a:r>
              <a:rPr lang="en-US" dirty="0"/>
              <a:t>, conditional calls, conditional returns</a:t>
            </a:r>
          </a:p>
          <a:p>
            <a:r>
              <a:rPr lang="en-US" dirty="0"/>
              <a:t>We must predict whether the branch is taken or not taken, and if it’s taken, we must predict the target</a:t>
            </a:r>
          </a:p>
          <a:p>
            <a:pPr lvl="1"/>
            <a:r>
              <a:rPr lang="en-US" dirty="0"/>
              <a:t>Neither of these things is readily available when the instruction is fetched</a:t>
            </a:r>
          </a:p>
        </p:txBody>
      </p:sp>
    </p:spTree>
    <p:extLst>
      <p:ext uri="{BB962C8B-B14F-4D97-AF65-F5344CB8AC3E}">
        <p14:creationId xmlns:p14="http://schemas.microsoft.com/office/powerpoint/2010/main" val="387625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208C1-2E1D-0641-8725-6189CFA70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Direction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83152-7869-0A42-80B0-3C9C97478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important case of microarchitectural prediction</a:t>
            </a:r>
          </a:p>
          <a:p>
            <a:r>
              <a:rPr lang="en-US" dirty="0"/>
              <a:t>Predict whether a conditional branch is taken or not</a:t>
            </a:r>
          </a:p>
          <a:p>
            <a:r>
              <a:rPr lang="en-US" dirty="0"/>
              <a:t>Jim Smith first documented ideas for conditional branch prediction in </a:t>
            </a:r>
            <a:r>
              <a:rPr lang="en-US" dirty="0">
                <a:hlinkClick r:id="rId2"/>
              </a:rPr>
              <a:t>https://dl.acm.org/doi/10.5555/800052.801871</a:t>
            </a:r>
            <a:r>
              <a:rPr lang="en-US" dirty="0"/>
              <a:t> </a:t>
            </a:r>
            <a:r>
              <a:rPr lang="en-US" i="1" dirty="0"/>
              <a:t>A study of branch prediction strategies</a:t>
            </a:r>
            <a:r>
              <a:rPr lang="en-US" dirty="0"/>
              <a:t> in ISCA 1981. I was in 6</a:t>
            </a:r>
            <a:r>
              <a:rPr lang="en-US" baseline="30000" dirty="0"/>
              <a:t>th</a:t>
            </a:r>
            <a:r>
              <a:rPr lang="en-US" dirty="0"/>
              <a:t> grade. You weren’t born yet. </a:t>
            </a:r>
            <a:r>
              <a:rPr lang="en-US" i="1" dirty="0"/>
              <a:t>Raiders of the Lost Ark </a:t>
            </a:r>
            <a:r>
              <a:rPr lang="en-US" dirty="0"/>
              <a:t>was the #1 movie.</a:t>
            </a:r>
          </a:p>
          <a:p>
            <a:r>
              <a:rPr lang="en-US" dirty="0" err="1"/>
              <a:t>Yeh</a:t>
            </a:r>
            <a:r>
              <a:rPr lang="en-US" dirty="0"/>
              <a:t> and </a:t>
            </a:r>
            <a:r>
              <a:rPr lang="en-US" dirty="0" err="1"/>
              <a:t>Patt</a:t>
            </a:r>
            <a:r>
              <a:rPr lang="en-US" dirty="0"/>
              <a:t> documented significant advancement in a line of papers beginning with </a:t>
            </a:r>
            <a:r>
              <a:rPr lang="en-US" dirty="0">
                <a:hlinkClick r:id="rId3"/>
              </a:rPr>
              <a:t>https://dl.acm.org/doi/10.1145/123465.123475</a:t>
            </a:r>
            <a:r>
              <a:rPr lang="en-US" dirty="0"/>
              <a:t> </a:t>
            </a:r>
            <a:r>
              <a:rPr lang="en-US" i="1" dirty="0"/>
              <a:t>Two-level adaptive training branch prediction</a:t>
            </a:r>
            <a:r>
              <a:rPr lang="en-US" dirty="0"/>
              <a:t> in MICRO 1991. </a:t>
            </a:r>
            <a:r>
              <a:rPr lang="en-US" i="1" dirty="0"/>
              <a:t>Home Alone </a:t>
            </a:r>
            <a:r>
              <a:rPr lang="en-US" dirty="0"/>
              <a:t>was the #1 movie.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6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798C-180D-B644-B00D-B88A5B0B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Smith’s paper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DD3ABA-30FB-744E-97D3-368FBE952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6027" y="527326"/>
            <a:ext cx="3957673" cy="5763937"/>
          </a:xfrm>
        </p:spPr>
      </p:pic>
    </p:spTree>
    <p:extLst>
      <p:ext uri="{BB962C8B-B14F-4D97-AF65-F5344CB8AC3E}">
        <p14:creationId xmlns:p14="http://schemas.microsoft.com/office/powerpoint/2010/main" val="263784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D517B-1FF1-0D43-BBB5-C8C541FBD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9B7-F170-D447-8970-ED11A9C10F0E}" type="slidenum">
              <a:rPr lang="en-US" altLang="en-US"/>
              <a:pPr/>
              <a:t>7</a:t>
            </a:fld>
            <a:endParaRPr lang="en-US" altLang="en-US" sz="4000"/>
          </a:p>
        </p:txBody>
      </p:sp>
      <p:sp>
        <p:nvSpPr>
          <p:cNvPr id="674818" name="Rectangle 2">
            <a:extLst>
              <a:ext uri="{FF2B5EF4-FFF2-40B4-BE49-F238E27FC236}">
                <a16:creationId xmlns:a16="http://schemas.microsoft.com/office/drawing/2014/main" id="{CBC12204-F727-944D-B8A7-5CA74B6D08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Two-level adaptive branch prediction</a:t>
            </a:r>
          </a:p>
        </p:txBody>
      </p:sp>
      <p:pic>
        <p:nvPicPr>
          <p:cNvPr id="674821" name="Picture 5" descr="pht">
            <a:extLst>
              <a:ext uri="{FF2B5EF4-FFF2-40B4-BE49-F238E27FC236}">
                <a16:creationId xmlns:a16="http://schemas.microsoft.com/office/drawing/2014/main" id="{058506F3-09E8-D24E-AE9B-E237A990BB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0576" y="1885950"/>
            <a:ext cx="3832225" cy="4559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4824" name="Rectangle 8">
            <a:extLst>
              <a:ext uri="{FF2B5EF4-FFF2-40B4-BE49-F238E27FC236}">
                <a16:creationId xmlns:a16="http://schemas.microsoft.com/office/drawing/2014/main" id="{FCD0C85F-FB71-9649-8A96-D395BAC49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488" y="1743869"/>
            <a:ext cx="4467225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dirty="0"/>
              <a:t>Most predictors based on 2-level adaptive branch prediction </a:t>
            </a:r>
            <a:r>
              <a:rPr lang="en-US" altLang="en-US" sz="1400" dirty="0"/>
              <a:t>[</a:t>
            </a:r>
            <a:r>
              <a:rPr lang="en-US" altLang="en-US" sz="1400" dirty="0" err="1"/>
              <a:t>Yeh</a:t>
            </a:r>
            <a:r>
              <a:rPr lang="en-US" altLang="en-US" sz="1400" dirty="0"/>
              <a:t> &amp; </a:t>
            </a:r>
            <a:r>
              <a:rPr lang="en-US" altLang="en-US" sz="1400" dirty="0" err="1"/>
              <a:t>Patt</a:t>
            </a:r>
            <a:r>
              <a:rPr lang="en-US" altLang="en-US" sz="1400" dirty="0"/>
              <a:t> ’91]</a:t>
            </a:r>
          </a:p>
          <a:p>
            <a:r>
              <a:rPr lang="en-US" altLang="en-US" sz="2000" dirty="0"/>
              <a:t>Branch outcomes shifted into history register, 1=taken, 0=not taken</a:t>
            </a:r>
          </a:p>
          <a:p>
            <a:r>
              <a:rPr lang="en-US" altLang="en-US" sz="2000" dirty="0"/>
              <a:t>History bits and address bits combine to index a pattern history table (PHT) of 2-bit saturating counters</a:t>
            </a:r>
          </a:p>
          <a:p>
            <a:r>
              <a:rPr lang="en-US" altLang="en-US" sz="2000" dirty="0"/>
              <a:t>Prediction is high bit of counter</a:t>
            </a:r>
          </a:p>
          <a:p>
            <a:r>
              <a:rPr lang="en-US" altLang="en-US" sz="2000" dirty="0"/>
              <a:t>Counter is incremented if branch is taken, decremented if branch is not taken</a:t>
            </a:r>
          </a:p>
          <a:p>
            <a:r>
              <a:rPr lang="en-US" altLang="en-US" sz="2000" dirty="0"/>
              <a:t>Branches tend to be highly biased</a:t>
            </a:r>
          </a:p>
        </p:txBody>
      </p:sp>
      <p:sp>
        <p:nvSpPr>
          <p:cNvPr id="674825" name="Text Box 9">
            <a:extLst>
              <a:ext uri="{FF2B5EF4-FFF2-40B4-BE49-F238E27FC236}">
                <a16:creationId xmlns:a16="http://schemas.microsoft.com/office/drawing/2014/main" id="{C0EFEB10-34C7-E240-BECA-D7C1BDF22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539" y="1885951"/>
            <a:ext cx="2371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/>
              <a:t>GAs – a common type of predictor</a:t>
            </a:r>
          </a:p>
        </p:txBody>
      </p:sp>
    </p:spTree>
    <p:extLst>
      <p:ext uri="{BB962C8B-B14F-4D97-AF65-F5344CB8AC3E}">
        <p14:creationId xmlns:p14="http://schemas.microsoft.com/office/powerpoint/2010/main" val="2427705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40EF6-6670-4E4F-A6AB-1F97DD5D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Direction Prediction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5FEA3-63C2-214D-A622-F056B3727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Scott </a:t>
            </a:r>
            <a:r>
              <a:rPr lang="en-US" dirty="0" err="1"/>
              <a:t>McFarling</a:t>
            </a:r>
            <a:r>
              <a:rPr lang="en-US" dirty="0"/>
              <a:t> documented two more significant advances, </a:t>
            </a:r>
            <a:r>
              <a:rPr lang="en-US" i="1" dirty="0" err="1"/>
              <a:t>gshare</a:t>
            </a:r>
            <a:r>
              <a:rPr lang="en-US" dirty="0"/>
              <a:t> and tournament-style hybrid branch predictors, in </a:t>
            </a:r>
            <a:r>
              <a:rPr lang="en-US" dirty="0">
                <a:hlinkClick r:id="rId2"/>
              </a:rPr>
              <a:t>https://www.hpl.hp.com/techreports/Compaq-DEC/WRL-TN-36.pdf</a:t>
            </a:r>
            <a:r>
              <a:rPr lang="en-US" dirty="0"/>
              <a:t>, </a:t>
            </a:r>
            <a:r>
              <a:rPr lang="en-US" i="1" dirty="0"/>
              <a:t>Combining Branch Predictors</a:t>
            </a:r>
            <a:r>
              <a:rPr lang="en-US" dirty="0"/>
              <a:t>, a DEC technical report in 1993. </a:t>
            </a:r>
            <a:r>
              <a:rPr lang="en-US" i="1" dirty="0"/>
              <a:t>Jurassic Park</a:t>
            </a:r>
            <a:r>
              <a:rPr lang="en-US" dirty="0"/>
              <a:t> was the #1 movie.</a:t>
            </a:r>
          </a:p>
          <a:p>
            <a:r>
              <a:rPr lang="en-US" dirty="0"/>
              <a:t>The work of </a:t>
            </a:r>
            <a:r>
              <a:rPr lang="en-US" dirty="0" err="1"/>
              <a:t>Patt’s</a:t>
            </a:r>
            <a:r>
              <a:rPr lang="en-US" dirty="0"/>
              <a:t> group along with </a:t>
            </a:r>
            <a:r>
              <a:rPr lang="en-US" dirty="0" err="1"/>
              <a:t>McFarling’s</a:t>
            </a:r>
            <a:r>
              <a:rPr lang="en-US" dirty="0"/>
              <a:t> contributions inspired a lot of follow-up research using correlation and various kinds of hybrid predictors</a:t>
            </a:r>
          </a:p>
          <a:p>
            <a:r>
              <a:rPr lang="en-US" dirty="0"/>
              <a:t>A lot of papers published in the 1990s. Too many. Some good ones:</a:t>
            </a:r>
          </a:p>
          <a:p>
            <a:pPr lvl="1"/>
            <a:r>
              <a:rPr lang="en-US" dirty="0"/>
              <a:t>analysis via compression: </a:t>
            </a:r>
            <a:r>
              <a:rPr lang="en-US" dirty="0">
                <a:hlinkClick r:id="rId3"/>
              </a:rPr>
              <a:t>https://dl.acm.org/doi/10.1145/248209.237171</a:t>
            </a:r>
            <a:r>
              <a:rPr lang="en-US" dirty="0"/>
              <a:t> (ASPLOS 1996)</a:t>
            </a:r>
          </a:p>
          <a:p>
            <a:pPr lvl="2"/>
            <a:r>
              <a:rPr lang="en-US" dirty="0"/>
              <a:t>This paper seems boring but becomes very important later!</a:t>
            </a:r>
          </a:p>
          <a:p>
            <a:pPr lvl="1"/>
            <a:r>
              <a:rPr lang="en-US" dirty="0"/>
              <a:t>gskew: </a:t>
            </a:r>
            <a:r>
              <a:rPr lang="en-US" dirty="0">
                <a:hlinkClick r:id="rId4"/>
              </a:rPr>
              <a:t>https://dl.acm.org/doi/10.1145/384286.264211</a:t>
            </a:r>
            <a:r>
              <a:rPr lang="en-US" dirty="0"/>
              <a:t> (ISCA 1997) - funny hash functions</a:t>
            </a:r>
          </a:p>
          <a:p>
            <a:pPr lvl="1"/>
            <a:r>
              <a:rPr lang="en-US" dirty="0"/>
              <a:t>Agree: </a:t>
            </a:r>
            <a:r>
              <a:rPr lang="en-US" dirty="0">
                <a:hlinkClick r:id="rId5"/>
              </a:rPr>
              <a:t>https://dl.acm.org/doi/10.1145/384286.264210</a:t>
            </a:r>
            <a:r>
              <a:rPr lang="en-US" dirty="0"/>
              <a:t> (ISCA 1997) - avoid aliasing via bias</a:t>
            </a:r>
          </a:p>
          <a:p>
            <a:pPr lvl="1"/>
            <a:r>
              <a:rPr lang="en-US" dirty="0"/>
              <a:t>Bi-Mode: </a:t>
            </a:r>
            <a:r>
              <a:rPr lang="en-US" dirty="0">
                <a:hlinkClick r:id="rId6"/>
              </a:rPr>
              <a:t>https://ieeexplore.ieee.org/document/645792</a:t>
            </a:r>
            <a:r>
              <a:rPr lang="en-US" dirty="0"/>
              <a:t> (MICRO 1997) - avoid aliasing again</a:t>
            </a:r>
          </a:p>
          <a:p>
            <a:pPr lvl="1"/>
            <a:r>
              <a:rPr lang="en-US" dirty="0"/>
              <a:t>YAGS: </a:t>
            </a:r>
            <a:r>
              <a:rPr lang="en-US" dirty="0">
                <a:hlinkClick r:id="rId7"/>
              </a:rPr>
              <a:t>https://ieeexplore.ieee.org/abstract/document/742770</a:t>
            </a:r>
            <a:r>
              <a:rPr lang="en-US" dirty="0"/>
              <a:t> (MICRO 1998) - tagging</a:t>
            </a:r>
          </a:p>
        </p:txBody>
      </p:sp>
    </p:spTree>
    <p:extLst>
      <p:ext uri="{BB962C8B-B14F-4D97-AF65-F5344CB8AC3E}">
        <p14:creationId xmlns:p14="http://schemas.microsoft.com/office/powerpoint/2010/main" val="501905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932031" y="446561"/>
            <a:ext cx="8281987" cy="707886"/>
          </a:xfrm>
        </p:spPr>
        <p:txBody>
          <a:bodyPr/>
          <a:lstStyle/>
          <a:p>
            <a:r>
              <a:rPr lang="en-AU" dirty="0" err="1"/>
              <a:t>McFarling’s</a:t>
            </a:r>
            <a:r>
              <a:rPr lang="en-AU" dirty="0"/>
              <a:t> predictors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32" y="2278036"/>
            <a:ext cx="3804614" cy="3289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145" y="2397238"/>
            <a:ext cx="4175152" cy="31313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6433" y="578968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gshare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41874" y="578006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</a:rPr>
              <a:t>tournament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5B20A-C596-BA43-8691-5A121D8BBD63}"/>
              </a:ext>
            </a:extLst>
          </p:cNvPr>
          <p:cNvSpPr txBox="1"/>
          <p:nvPr/>
        </p:nvSpPr>
        <p:spPr>
          <a:xfrm>
            <a:off x="3930692" y="6089270"/>
            <a:ext cx="391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Figures from H&amp;P architecture textbook</a:t>
            </a:r>
          </a:p>
        </p:txBody>
      </p:sp>
    </p:spTree>
    <p:extLst>
      <p:ext uri="{BB962C8B-B14F-4D97-AF65-F5344CB8AC3E}">
        <p14:creationId xmlns:p14="http://schemas.microsoft.com/office/powerpoint/2010/main" val="1020665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7E971-5907-6445-B7C0-6DFAB523C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Direction Prediction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45841-5CCC-8C4D-A280-584A0028E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Calvin Lin and I published </a:t>
            </a:r>
            <a:r>
              <a:rPr lang="en-US" dirty="0">
                <a:hlinkClick r:id="rId2"/>
              </a:rPr>
              <a:t>https://ieeexplore.ieee.org/document/903263</a:t>
            </a:r>
            <a:r>
              <a:rPr lang="en-US" dirty="0"/>
              <a:t> </a:t>
            </a:r>
            <a:r>
              <a:rPr lang="en-US" i="1" dirty="0"/>
              <a:t>Dynamic Branch Prediction with </a:t>
            </a:r>
            <a:r>
              <a:rPr lang="en-US" i="1" dirty="0" err="1"/>
              <a:t>Perceptrons</a:t>
            </a:r>
            <a:r>
              <a:rPr lang="en-US" dirty="0"/>
              <a:t>, at HPCA 2001. Had a big impact and motivated more research (Harry Potter was the movie)</a:t>
            </a:r>
          </a:p>
          <a:p>
            <a:r>
              <a:rPr lang="en-US" dirty="0"/>
              <a:t>I wrote several more papers on neural branch prediction</a:t>
            </a:r>
          </a:p>
          <a:p>
            <a:pPr lvl="1"/>
            <a:r>
              <a:rPr lang="en-US" dirty="0">
                <a:hlinkClick r:id="rId3"/>
              </a:rPr>
              <a:t>https://ieeexplore.ieee.org/stamp/stamp.jsp?arnumber=1253199</a:t>
            </a:r>
            <a:r>
              <a:rPr lang="en-US" dirty="0"/>
              <a:t> </a:t>
            </a:r>
            <a:r>
              <a:rPr lang="en-US" i="1" dirty="0"/>
              <a:t>Fast Path-Based Neural Branch Prediction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https://ieeexplore.ieee.org/abstract/document/1431572</a:t>
            </a:r>
            <a:r>
              <a:rPr lang="en-US" dirty="0"/>
              <a:t> </a:t>
            </a:r>
            <a:r>
              <a:rPr lang="en-US" i="1" dirty="0"/>
              <a:t>Piecewise Linear Branch Prediction</a:t>
            </a:r>
            <a:endParaRPr lang="en-US" dirty="0"/>
          </a:p>
          <a:p>
            <a:pPr lvl="1"/>
            <a:r>
              <a:rPr lang="en-US" dirty="0"/>
              <a:t>Etc., look it up</a:t>
            </a:r>
          </a:p>
          <a:p>
            <a:r>
              <a:rPr lang="en-US" dirty="0"/>
              <a:t>Other key insights from this period:</a:t>
            </a:r>
          </a:p>
          <a:p>
            <a:pPr lvl="1"/>
            <a:r>
              <a:rPr lang="en-US" dirty="0">
                <a:hlinkClick r:id="rId5"/>
              </a:rPr>
              <a:t>https://dl.acm.org/doi/10.1145/1089008.1089011</a:t>
            </a:r>
            <a:r>
              <a:rPr lang="en-US" dirty="0"/>
              <a:t> Hashed Perceptron, TACO 2005</a:t>
            </a:r>
          </a:p>
          <a:p>
            <a:pPr lvl="1"/>
            <a:r>
              <a:rPr lang="en-US" dirty="0">
                <a:hlinkClick r:id="rId6"/>
              </a:rPr>
              <a:t>https://dl.acm.org/doi/abs/10.1145/1080695.1070003</a:t>
            </a:r>
            <a:r>
              <a:rPr lang="en-US" dirty="0"/>
              <a:t> O-GEHL, ISCA 2005</a:t>
            </a:r>
          </a:p>
          <a:p>
            <a:pPr lvl="1"/>
            <a:r>
              <a:rPr lang="en-US" dirty="0">
                <a:hlinkClick r:id="rId7"/>
              </a:rPr>
              <a:t>https://www.jilp.org/vol9/v9paper6.pdf</a:t>
            </a:r>
            <a:r>
              <a:rPr lang="en-US" dirty="0"/>
              <a:t> L-TAGE, JILP 2007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65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Branch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Neural learning for predicting branches is a natural fit</a:t>
            </a:r>
          </a:p>
          <a:p>
            <a:pPr lvl="1"/>
            <a:r>
              <a:rPr lang="en-US" dirty="0"/>
              <a:t>Input is history of branches – taken/not taken</a:t>
            </a:r>
          </a:p>
          <a:p>
            <a:pPr lvl="1"/>
            <a:r>
              <a:rPr lang="en-US" dirty="0" err="1"/>
              <a:t>Outut</a:t>
            </a:r>
            <a:r>
              <a:rPr lang="en-US" dirty="0"/>
              <a:t> is binary: predict taken or not taken</a:t>
            </a:r>
          </a:p>
          <a:p>
            <a:r>
              <a:rPr lang="en-US" dirty="0"/>
              <a:t>First idea: </a:t>
            </a:r>
            <a:r>
              <a:rPr lang="en-US" dirty="0" err="1"/>
              <a:t>perceptron</a:t>
            </a:r>
            <a:r>
              <a:rPr lang="en-US" dirty="0"/>
              <a:t> predictor </a:t>
            </a:r>
            <a:r>
              <a:rPr lang="en-US" sz="1600" dirty="0"/>
              <a:t>[</a:t>
            </a:r>
            <a:r>
              <a:rPr lang="en-US" sz="1600" dirty="0" err="1"/>
              <a:t>Jimenez&amp;Lin</a:t>
            </a:r>
            <a:r>
              <a:rPr lang="en-US" sz="1600" dirty="0"/>
              <a:t> 2001]</a:t>
            </a:r>
          </a:p>
          <a:p>
            <a:pPr lvl="1"/>
            <a:r>
              <a:rPr lang="en-US" sz="2000" dirty="0"/>
              <a:t>Neural-inspired branch predictors the most accurate in the literature</a:t>
            </a:r>
          </a:p>
          <a:p>
            <a:pPr lvl="1"/>
            <a:r>
              <a:rPr lang="en-US" sz="2000" dirty="0"/>
              <a:t>Dynamically train </a:t>
            </a:r>
            <a:r>
              <a:rPr lang="en-US" sz="2000" dirty="0" err="1"/>
              <a:t>perceptrons</a:t>
            </a:r>
            <a:r>
              <a:rPr lang="en-US" sz="2000" dirty="0"/>
              <a:t> to predict conditional branches</a:t>
            </a:r>
          </a:p>
          <a:p>
            <a:r>
              <a:rPr lang="en-US" dirty="0"/>
              <a:t>Addressing problems with </a:t>
            </a:r>
            <a:r>
              <a:rPr lang="en-US" dirty="0" err="1"/>
              <a:t>perceptron</a:t>
            </a:r>
            <a:r>
              <a:rPr lang="en-US" dirty="0"/>
              <a:t> and other predictors</a:t>
            </a:r>
          </a:p>
          <a:p>
            <a:pPr lvl="1"/>
            <a:r>
              <a:rPr lang="en-US" sz="2000" dirty="0"/>
              <a:t>Latency  –  ahead pipelining </a:t>
            </a:r>
            <a:r>
              <a:rPr lang="en-US" sz="1600" dirty="0"/>
              <a:t>[HPCA 2003,MICRO 2003,TOCS 2005, etc.]</a:t>
            </a:r>
          </a:p>
          <a:p>
            <a:pPr lvl="1"/>
            <a:r>
              <a:rPr lang="en-US" sz="2000" dirty="0"/>
              <a:t>Linear inseparability – piecewise linear prediction </a:t>
            </a:r>
            <a:r>
              <a:rPr lang="en-US" sz="1600" dirty="0"/>
              <a:t>[ISCA 2005,JILP 2005]</a:t>
            </a:r>
          </a:p>
          <a:p>
            <a:pPr lvl="1"/>
            <a:r>
              <a:rPr lang="en-US" sz="2000" dirty="0"/>
              <a:t>Power – analog neural predictor </a:t>
            </a:r>
            <a:r>
              <a:rPr lang="en-US" sz="1600" dirty="0"/>
              <a:t>[MICRO 2008,IEEE </a:t>
            </a:r>
            <a:r>
              <a:rPr lang="en-US" sz="1600" dirty="0" err="1"/>
              <a:t>Micro“Top</a:t>
            </a:r>
            <a:r>
              <a:rPr lang="en-US" sz="1600" dirty="0"/>
              <a:t> Picks” 2009]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8D6074-42FC-4585-8F6A-45E31AB502E6}" type="slidenum">
              <a:rPr lang="en-US" smtClean="0"/>
              <a:pPr>
                <a:defRPr/>
              </a:pPr>
              <a:t>11</a:t>
            </a:fld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049821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0004F8-785C-F249-84D7-2927065A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68306-0BFA-8E4A-9CAA-2ADF4EF5C7E6}" type="slidenum">
              <a:rPr lang="en-US" altLang="en-US"/>
              <a:pPr/>
              <a:t>12</a:t>
            </a:fld>
            <a:endParaRPr lang="en-US" altLang="en-US" sz="4000"/>
          </a:p>
        </p:txBody>
      </p:sp>
      <p:sp>
        <p:nvSpPr>
          <p:cNvPr id="628738" name="Rectangle 2">
            <a:extLst>
              <a:ext uri="{FF2B5EF4-FFF2-40B4-BE49-F238E27FC236}">
                <a16:creationId xmlns:a16="http://schemas.microsoft.com/office/drawing/2014/main" id="{0BD86DD0-1B0C-1144-99C7-232F17B92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Input and Output of the Perceptron</a:t>
            </a:r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id="{680DEC52-93CE-4546-9617-8E3CC037A0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9138" y="1682751"/>
            <a:ext cx="8178800" cy="46894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en-US"/>
              <a:t>The inputs to the perceptron are branch outcome histories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Just like in 2-level adaptive branch prediction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Can be global or local (per-branch) or both (alloyed)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Conceptually, branch outcomes are represented as</a:t>
            </a:r>
          </a:p>
          <a:p>
            <a:pPr lvl="2">
              <a:lnSpc>
                <a:spcPct val="120000"/>
              </a:lnSpc>
            </a:pPr>
            <a:r>
              <a:rPr lang="en-US" altLang="en-US" sz="1800"/>
              <a:t>+1, for taken</a:t>
            </a:r>
          </a:p>
          <a:p>
            <a:pPr lvl="2">
              <a:lnSpc>
                <a:spcPct val="120000"/>
              </a:lnSpc>
            </a:pPr>
            <a:r>
              <a:rPr lang="en-US" altLang="en-US" sz="1800"/>
              <a:t>-1, for not taken</a:t>
            </a:r>
          </a:p>
          <a:p>
            <a:pPr>
              <a:lnSpc>
                <a:spcPct val="120000"/>
              </a:lnSpc>
            </a:pPr>
            <a:r>
              <a:rPr lang="en-US" altLang="en-US"/>
              <a:t>The output of the perceptron is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Non-negative, if the branch is predicted taken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Negative, if the branch is predicted not taken</a:t>
            </a:r>
          </a:p>
          <a:p>
            <a:pPr>
              <a:lnSpc>
                <a:spcPct val="120000"/>
              </a:lnSpc>
            </a:pPr>
            <a:r>
              <a:rPr lang="en-US" altLang="en-US"/>
              <a:t>Ideally, each static branch is allocated its own perceptron</a:t>
            </a:r>
          </a:p>
        </p:txBody>
      </p:sp>
    </p:spTree>
    <p:extLst>
      <p:ext uri="{BB962C8B-B14F-4D97-AF65-F5344CB8AC3E}">
        <p14:creationId xmlns:p14="http://schemas.microsoft.com/office/powerpoint/2010/main" val="3856750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C0A995-D163-41D7-B9D3-9A6F599B564A}" type="slidenum">
              <a:rPr lang="en-US" smtClean="0"/>
              <a:pPr/>
              <a:t>13</a:t>
            </a:fld>
            <a:endParaRPr lang="en-US" sz="40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Branch-Predicting Neuron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797" y="1643521"/>
            <a:ext cx="8694058" cy="216852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Inputs (</a:t>
            </a:r>
            <a:r>
              <a:rPr lang="en-US" i="1" dirty="0" err="1"/>
              <a:t>x</a:t>
            </a:r>
            <a:r>
              <a:rPr lang="en-US" dirty="0" err="1"/>
              <a:t>’s</a:t>
            </a:r>
            <a:r>
              <a:rPr lang="en-US" dirty="0"/>
              <a:t>) are from branch outcome history – taken or not taken</a:t>
            </a:r>
          </a:p>
          <a:p>
            <a:r>
              <a:rPr lang="en-US" i="1" dirty="0"/>
              <a:t>n </a:t>
            </a:r>
            <a:r>
              <a:rPr lang="en-US" dirty="0"/>
              <a:t>+ 1 small integer weights (</a:t>
            </a:r>
            <a:r>
              <a:rPr lang="en-US" i="1" dirty="0" err="1"/>
              <a:t>w</a:t>
            </a:r>
            <a:r>
              <a:rPr lang="en-US" dirty="0" err="1"/>
              <a:t>’s</a:t>
            </a:r>
            <a:r>
              <a:rPr lang="en-US" dirty="0"/>
              <a:t>) learned by on-line training</a:t>
            </a:r>
          </a:p>
          <a:p>
            <a:r>
              <a:rPr lang="en-US" dirty="0"/>
              <a:t>Output (</a:t>
            </a:r>
            <a:r>
              <a:rPr lang="en-US" i="1" dirty="0"/>
              <a:t>y</a:t>
            </a:r>
            <a:r>
              <a:rPr lang="en-US" dirty="0"/>
              <a:t>)</a:t>
            </a:r>
            <a:r>
              <a:rPr lang="en-US" i="1" dirty="0"/>
              <a:t> </a:t>
            </a:r>
            <a:r>
              <a:rPr lang="en-US" dirty="0"/>
              <a:t>is dot product of </a:t>
            </a:r>
            <a:r>
              <a:rPr lang="en-US" i="1" dirty="0" err="1"/>
              <a:t>x</a:t>
            </a:r>
            <a:r>
              <a:rPr lang="en-US" dirty="0" err="1"/>
              <a:t>’s</a:t>
            </a:r>
            <a:r>
              <a:rPr lang="en-US" dirty="0"/>
              <a:t> and </a:t>
            </a:r>
            <a:r>
              <a:rPr lang="en-US" i="1" dirty="0" err="1"/>
              <a:t>w</a:t>
            </a:r>
            <a:r>
              <a:rPr lang="en-US" dirty="0" err="1"/>
              <a:t>’s</a:t>
            </a:r>
            <a:r>
              <a:rPr lang="en-US" dirty="0"/>
              <a:t>; predict taken if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en-US" dirty="0">
                <a:cs typeface="Times New Roman" pitchFamily="18" charset="0"/>
              </a:rPr>
              <a:t>≥ 0</a:t>
            </a:r>
          </a:p>
          <a:p>
            <a:r>
              <a:rPr lang="en-US" dirty="0"/>
              <a:t>Training finds correlations between history and outcome</a:t>
            </a:r>
          </a:p>
          <a:p>
            <a:r>
              <a:rPr lang="en-US" dirty="0"/>
              <a:t>Dot-product computation has high latency and power</a:t>
            </a:r>
          </a:p>
        </p:txBody>
      </p:sp>
      <p:pic>
        <p:nvPicPr>
          <p:cNvPr id="32773" name="Picture 4" descr="N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0400" y="4131354"/>
            <a:ext cx="4414838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7" descr="s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5238" y="4710338"/>
            <a:ext cx="37846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2107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0004F8-785C-F249-84D7-2927065A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68306-0BFA-8E4A-9CAA-2ADF4EF5C7E6}" type="slidenum">
              <a:rPr lang="en-US" altLang="en-US"/>
              <a:pPr/>
              <a:t>14</a:t>
            </a:fld>
            <a:endParaRPr lang="en-US" altLang="en-US" sz="4000"/>
          </a:p>
        </p:txBody>
      </p:sp>
      <p:sp>
        <p:nvSpPr>
          <p:cNvPr id="628738" name="Rectangle 2">
            <a:extLst>
              <a:ext uri="{FF2B5EF4-FFF2-40B4-BE49-F238E27FC236}">
                <a16:creationId xmlns:a16="http://schemas.microsoft.com/office/drawing/2014/main" id="{0BD86DD0-1B0C-1144-99C7-232F17B92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Input and Output of the Perceptron</a:t>
            </a:r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id="{680DEC52-93CE-4546-9617-8E3CC037A0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9138" y="1682751"/>
            <a:ext cx="8178800" cy="46894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en-US"/>
              <a:t>The inputs to the perceptron are branch outcome histories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Just like in 2-level adaptive branch prediction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Can be global or local (per-branch) or both (alloyed)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Conceptually, branch outcomes are represented as</a:t>
            </a:r>
          </a:p>
          <a:p>
            <a:pPr lvl="2">
              <a:lnSpc>
                <a:spcPct val="120000"/>
              </a:lnSpc>
            </a:pPr>
            <a:r>
              <a:rPr lang="en-US" altLang="en-US" sz="1800"/>
              <a:t>+1, for taken</a:t>
            </a:r>
          </a:p>
          <a:p>
            <a:pPr lvl="2">
              <a:lnSpc>
                <a:spcPct val="120000"/>
              </a:lnSpc>
            </a:pPr>
            <a:r>
              <a:rPr lang="en-US" altLang="en-US" sz="1800"/>
              <a:t>-1, for not taken</a:t>
            </a:r>
          </a:p>
          <a:p>
            <a:pPr>
              <a:lnSpc>
                <a:spcPct val="120000"/>
              </a:lnSpc>
            </a:pPr>
            <a:r>
              <a:rPr lang="en-US" altLang="en-US"/>
              <a:t>The output of the perceptron is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Non-negative, if the branch is predicted taken</a:t>
            </a:r>
          </a:p>
          <a:p>
            <a:pPr lvl="1">
              <a:lnSpc>
                <a:spcPct val="120000"/>
              </a:lnSpc>
            </a:pPr>
            <a:r>
              <a:rPr lang="en-US" altLang="en-US" sz="2000"/>
              <a:t>Negative, if the branch is predicted not taken</a:t>
            </a:r>
          </a:p>
          <a:p>
            <a:pPr>
              <a:lnSpc>
                <a:spcPct val="120000"/>
              </a:lnSpc>
            </a:pPr>
            <a:r>
              <a:rPr lang="en-US" altLang="en-US"/>
              <a:t>Ideally, each static branch is allocated its own perceptron</a:t>
            </a:r>
          </a:p>
        </p:txBody>
      </p:sp>
    </p:spTree>
    <p:extLst>
      <p:ext uri="{BB962C8B-B14F-4D97-AF65-F5344CB8AC3E}">
        <p14:creationId xmlns:p14="http://schemas.microsoft.com/office/powerpoint/2010/main" val="190786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578A-3545-E743-86E5-1D2C67162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A161-4737-964F-9920-CF298B0BC259}" type="slidenum">
              <a:rPr lang="en-US" altLang="en-US"/>
              <a:pPr/>
              <a:t>15</a:t>
            </a:fld>
            <a:endParaRPr lang="en-US" altLang="en-US" sz="4000"/>
          </a:p>
        </p:txBody>
      </p:sp>
      <p:sp>
        <p:nvSpPr>
          <p:cNvPr id="572418" name="Rectangle 2">
            <a:extLst>
              <a:ext uri="{FF2B5EF4-FFF2-40B4-BE49-F238E27FC236}">
                <a16:creationId xmlns:a16="http://schemas.microsoft.com/office/drawing/2014/main" id="{26CD6854-349E-604B-A213-97812C85F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Branch-Predicting Perceptron</a:t>
            </a:r>
          </a:p>
        </p:txBody>
      </p:sp>
      <p:sp>
        <p:nvSpPr>
          <p:cNvPr id="572419" name="Rectangle 3">
            <a:extLst>
              <a:ext uri="{FF2B5EF4-FFF2-40B4-BE49-F238E27FC236}">
                <a16:creationId xmlns:a16="http://schemas.microsoft.com/office/drawing/2014/main" id="{C5ABFBE7-9B23-524B-8CF9-0F47E73D4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0400" y="1817689"/>
            <a:ext cx="8199438" cy="2168525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/>
              <a:t>Inputs (</a:t>
            </a:r>
            <a:r>
              <a:rPr lang="en-US" altLang="en-US" i="1"/>
              <a:t>x</a:t>
            </a:r>
            <a:r>
              <a:rPr lang="en-US" altLang="en-US"/>
              <a:t>’s) are from branch history and are -1 or +1</a:t>
            </a:r>
          </a:p>
          <a:p>
            <a:r>
              <a:rPr lang="en-US" altLang="en-US" i="1"/>
              <a:t>n </a:t>
            </a:r>
            <a:r>
              <a:rPr lang="en-US" altLang="en-US"/>
              <a:t>+ 1 small integer weights (</a:t>
            </a:r>
            <a:r>
              <a:rPr lang="en-US" altLang="en-US" i="1"/>
              <a:t>w</a:t>
            </a:r>
            <a:r>
              <a:rPr lang="en-US" altLang="en-US"/>
              <a:t>’s) learned by on-line training</a:t>
            </a:r>
          </a:p>
          <a:p>
            <a:r>
              <a:rPr lang="en-US" altLang="en-US"/>
              <a:t>Output (</a:t>
            </a:r>
            <a:r>
              <a:rPr lang="en-US" altLang="en-US" i="1"/>
              <a:t>y</a:t>
            </a:r>
            <a:r>
              <a:rPr lang="en-US" altLang="en-US"/>
              <a:t>)</a:t>
            </a:r>
            <a:r>
              <a:rPr lang="en-US" altLang="en-US" i="1"/>
              <a:t> </a:t>
            </a:r>
            <a:r>
              <a:rPr lang="en-US" altLang="en-US"/>
              <a:t>is dot product of </a:t>
            </a:r>
            <a:r>
              <a:rPr lang="en-US" altLang="en-US" i="1"/>
              <a:t>x</a:t>
            </a:r>
            <a:r>
              <a:rPr lang="en-US" altLang="en-US"/>
              <a:t>’s and </a:t>
            </a:r>
            <a:r>
              <a:rPr lang="en-US" altLang="en-US" i="1"/>
              <a:t>w</a:t>
            </a:r>
            <a:r>
              <a:rPr lang="en-US" altLang="en-US"/>
              <a:t>’s; predict taken if </a:t>
            </a:r>
            <a:r>
              <a:rPr lang="en-US" altLang="en-US" i="1"/>
              <a:t>y</a:t>
            </a:r>
            <a:r>
              <a:rPr lang="en-US" altLang="en-US"/>
              <a:t> </a:t>
            </a:r>
            <a:r>
              <a:rPr lang="en-US" altLang="en-US">
                <a:cs typeface="Times New Roman" panose="02020603050405020304" pitchFamily="18" charset="0"/>
              </a:rPr>
              <a:t>≥ 0</a:t>
            </a:r>
          </a:p>
          <a:p>
            <a:r>
              <a:rPr lang="en-US" altLang="en-US"/>
              <a:t>Training finds correlations between history and outcome</a:t>
            </a:r>
          </a:p>
        </p:txBody>
      </p:sp>
      <p:pic>
        <p:nvPicPr>
          <p:cNvPr id="572420" name="Picture 4" descr="NN">
            <a:extLst>
              <a:ext uri="{FF2B5EF4-FFF2-40B4-BE49-F238E27FC236}">
                <a16:creationId xmlns:a16="http://schemas.microsoft.com/office/drawing/2014/main" id="{CBF3057E-07D9-494B-B219-A165C72D4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3986214"/>
            <a:ext cx="4414838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2423" name="Picture 7" descr="sum">
            <a:extLst>
              <a:ext uri="{FF2B5EF4-FFF2-40B4-BE49-F238E27FC236}">
                <a16:creationId xmlns:a16="http://schemas.microsoft.com/office/drawing/2014/main" id="{9172B16B-15A7-084F-B75B-E29EF2D1B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4594226"/>
            <a:ext cx="3784600" cy="134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351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002EF10-8672-3843-9230-48FDAB51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FB69-0C1D-7840-9A37-C2687B55BFB5}" type="slidenum">
              <a:rPr lang="en-US" altLang="en-US"/>
              <a:pPr/>
              <a:t>16</a:t>
            </a:fld>
            <a:endParaRPr lang="en-US" altLang="en-US" sz="4000"/>
          </a:p>
        </p:txBody>
      </p:sp>
      <p:sp>
        <p:nvSpPr>
          <p:cNvPr id="615426" name="Rectangle 2">
            <a:extLst>
              <a:ext uri="{FF2B5EF4-FFF2-40B4-BE49-F238E27FC236}">
                <a16:creationId xmlns:a16="http://schemas.microsoft.com/office/drawing/2014/main" id="{69C1712F-80AB-F24A-B023-5982C895F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Algorithm</a:t>
            </a:r>
          </a:p>
        </p:txBody>
      </p:sp>
      <p:pic>
        <p:nvPicPr>
          <p:cNvPr id="615428" name="Picture 4" descr="training">
            <a:extLst>
              <a:ext uri="{FF2B5EF4-FFF2-40B4-BE49-F238E27FC236}">
                <a16:creationId xmlns:a16="http://schemas.microsoft.com/office/drawing/2014/main" id="{6E830DA8-8D31-6E41-AEA4-F25A9E0245A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712914"/>
            <a:ext cx="5557838" cy="4752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338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12F60A3-B4C2-C343-B4A2-AA78ACDE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0F87-519A-684A-8CC5-6D205D9DCE26}" type="slidenum">
              <a:rPr lang="en-US" altLang="en-US"/>
              <a:pPr/>
              <a:t>17</a:t>
            </a:fld>
            <a:endParaRPr lang="en-US" altLang="en-US" sz="4000"/>
          </a:p>
        </p:txBody>
      </p:sp>
      <p:sp>
        <p:nvSpPr>
          <p:cNvPr id="642050" name="Rectangle 2">
            <a:extLst>
              <a:ext uri="{FF2B5EF4-FFF2-40B4-BE49-F238E27FC236}">
                <a16:creationId xmlns:a16="http://schemas.microsoft.com/office/drawing/2014/main" id="{B16B23C1-7013-3141-8266-E7D69B992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 The Weights Mean?</a:t>
            </a:r>
          </a:p>
        </p:txBody>
      </p:sp>
      <p:sp>
        <p:nvSpPr>
          <p:cNvPr id="642051" name="Rectangle 3">
            <a:extLst>
              <a:ext uri="{FF2B5EF4-FFF2-40B4-BE49-F238E27FC236}">
                <a16:creationId xmlns:a16="http://schemas.microsoft.com/office/drawing/2014/main" id="{2AF4BE68-00E3-F54B-B000-881421BA9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0400" y="1697038"/>
            <a:ext cx="8178800" cy="4805362"/>
          </a:xfrm>
        </p:spPr>
        <p:txBody>
          <a:bodyPr/>
          <a:lstStyle/>
          <a:p>
            <a:r>
              <a:rPr lang="en-US" altLang="en-US"/>
              <a:t>The bias weight, </a:t>
            </a:r>
            <a:r>
              <a:rPr lang="en-US" altLang="en-US" i="1"/>
              <a:t>w</a:t>
            </a:r>
            <a:r>
              <a:rPr lang="en-US" altLang="en-US" baseline="-25000"/>
              <a:t>0</a:t>
            </a:r>
            <a:r>
              <a:rPr lang="en-US" altLang="en-US"/>
              <a:t>:</a:t>
            </a:r>
          </a:p>
          <a:p>
            <a:pPr lvl="1"/>
            <a:r>
              <a:rPr lang="en-US" altLang="en-US" sz="2000"/>
              <a:t>Proportional to the probability that the branch is taken</a:t>
            </a:r>
          </a:p>
          <a:p>
            <a:pPr lvl="1"/>
            <a:r>
              <a:rPr lang="en-US" altLang="en-US" sz="2000"/>
              <a:t>Doesn’t take into account other branches; just like a Smith predictor</a:t>
            </a:r>
          </a:p>
          <a:p>
            <a:r>
              <a:rPr lang="en-US" altLang="en-US"/>
              <a:t>The correlating weights, </a:t>
            </a:r>
            <a:r>
              <a:rPr lang="en-US" altLang="en-US" i="1"/>
              <a:t>w</a:t>
            </a:r>
            <a:r>
              <a:rPr lang="en-US" altLang="en-US" baseline="-25000"/>
              <a:t>1</a:t>
            </a:r>
            <a:r>
              <a:rPr lang="en-US" altLang="en-US"/>
              <a:t> through </a:t>
            </a:r>
            <a:r>
              <a:rPr lang="en-US" altLang="en-US" i="1"/>
              <a:t>w</a:t>
            </a:r>
            <a:r>
              <a:rPr lang="en-US" altLang="en-US" i="1" baseline="-25000"/>
              <a:t>n</a:t>
            </a:r>
            <a:r>
              <a:rPr lang="en-US" altLang="en-US"/>
              <a:t>:</a:t>
            </a:r>
          </a:p>
          <a:p>
            <a:pPr lvl="1"/>
            <a:r>
              <a:rPr lang="en-US" altLang="en-US" sz="2000" i="1"/>
              <a:t>w</a:t>
            </a:r>
            <a:r>
              <a:rPr lang="en-US" altLang="en-US" sz="2000" i="1" baseline="-25000"/>
              <a:t>i</a:t>
            </a:r>
            <a:r>
              <a:rPr lang="en-US" altLang="en-US" sz="2000"/>
              <a:t> is proportional to the probability that the predicted branch agrees with the </a:t>
            </a:r>
            <a:r>
              <a:rPr lang="en-US" altLang="en-US" sz="2000" i="1"/>
              <a:t>i</a:t>
            </a:r>
            <a:r>
              <a:rPr lang="en-US" altLang="en-US" sz="2000" baseline="30000"/>
              <a:t>th</a:t>
            </a:r>
            <a:r>
              <a:rPr lang="en-US" altLang="en-US" sz="2000"/>
              <a:t> branch in the history</a:t>
            </a:r>
          </a:p>
          <a:p>
            <a:r>
              <a:rPr lang="en-US" altLang="en-US"/>
              <a:t>The dot product of the </a:t>
            </a:r>
            <a:r>
              <a:rPr lang="en-US" altLang="en-US" i="1"/>
              <a:t>w</a:t>
            </a:r>
            <a:r>
              <a:rPr lang="en-US" altLang="en-US"/>
              <a:t>’s and </a:t>
            </a:r>
            <a:r>
              <a:rPr lang="en-US" altLang="en-US" i="1"/>
              <a:t>x</a:t>
            </a:r>
            <a:r>
              <a:rPr lang="en-US" altLang="en-US"/>
              <a:t>’s</a:t>
            </a:r>
          </a:p>
          <a:p>
            <a:pPr lvl="1"/>
            <a:r>
              <a:rPr lang="en-US" altLang="en-US" sz="2000" i="1"/>
              <a:t>w</a:t>
            </a:r>
            <a:r>
              <a:rPr lang="en-US" altLang="en-US" sz="2000" i="1" baseline="-25000"/>
              <a:t>i</a:t>
            </a:r>
            <a:r>
              <a:rPr lang="en-US" altLang="en-US" sz="2000"/>
              <a:t> </a:t>
            </a:r>
            <a:r>
              <a:rPr lang="en-US" altLang="en-US" sz="2000">
                <a:cs typeface="Times New Roman" panose="02020603050405020304" pitchFamily="18" charset="0"/>
              </a:rPr>
              <a:t>×</a:t>
            </a:r>
            <a:r>
              <a:rPr lang="en-US" altLang="en-US" sz="2000"/>
              <a:t> </a:t>
            </a:r>
            <a:r>
              <a:rPr lang="en-US" altLang="en-US" sz="2000" i="1"/>
              <a:t>x</a:t>
            </a:r>
            <a:r>
              <a:rPr lang="en-US" altLang="en-US" sz="2000" i="1" baseline="-25000"/>
              <a:t>i</a:t>
            </a:r>
            <a:r>
              <a:rPr lang="en-US" altLang="en-US"/>
              <a:t> </a:t>
            </a:r>
            <a:r>
              <a:rPr lang="en-US" altLang="en-US" sz="2000"/>
              <a:t>is proportional to the probability that the predicted branch is taken based on the correlation between this branch and the </a:t>
            </a:r>
            <a:r>
              <a:rPr lang="en-US" altLang="en-US" sz="2000" i="1"/>
              <a:t>i</a:t>
            </a:r>
            <a:r>
              <a:rPr lang="en-US" altLang="en-US" sz="2000" baseline="30000"/>
              <a:t>th</a:t>
            </a:r>
            <a:r>
              <a:rPr lang="en-US" altLang="en-US" sz="2000"/>
              <a:t> branch</a:t>
            </a:r>
          </a:p>
          <a:p>
            <a:pPr lvl="1"/>
            <a:r>
              <a:rPr lang="en-US" altLang="en-US" sz="2000"/>
              <a:t>Sum takes into account all estimated probabilities</a:t>
            </a:r>
          </a:p>
          <a:p>
            <a:r>
              <a:rPr lang="en-US" altLang="en-US"/>
              <a:t>What’s </a:t>
            </a:r>
            <a:r>
              <a:rPr lang="el-GR" altLang="en-US" i="1">
                <a:cs typeface="Times New Roman" panose="02020603050405020304" pitchFamily="18" charset="0"/>
              </a:rPr>
              <a:t>θ</a:t>
            </a:r>
            <a:r>
              <a:rPr lang="en-US" altLang="en-US"/>
              <a:t>?</a:t>
            </a:r>
          </a:p>
          <a:p>
            <a:pPr lvl="1"/>
            <a:r>
              <a:rPr lang="en-US" altLang="en-US" sz="2000"/>
              <a:t>Keeps from overtraining; adapt quickly to changing behavior</a:t>
            </a:r>
          </a:p>
        </p:txBody>
      </p:sp>
    </p:spTree>
    <p:extLst>
      <p:ext uri="{BB962C8B-B14F-4D97-AF65-F5344CB8AC3E}">
        <p14:creationId xmlns:p14="http://schemas.microsoft.com/office/powerpoint/2010/main" val="4088060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BD03E4-1779-CC44-B6C7-AFC4CA7E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769C0-654E-7349-A95F-78198AE19BA8}" type="slidenum">
              <a:rPr lang="en-US" altLang="en-US"/>
              <a:pPr/>
              <a:t>18</a:t>
            </a:fld>
            <a:endParaRPr lang="en-US" altLang="en-US" sz="4000"/>
          </a:p>
        </p:txBody>
      </p:sp>
      <p:sp>
        <p:nvSpPr>
          <p:cNvPr id="573442" name="Rectangle 2">
            <a:extLst>
              <a:ext uri="{FF2B5EF4-FFF2-40B4-BE49-F238E27FC236}">
                <a16:creationId xmlns:a16="http://schemas.microsoft.com/office/drawing/2014/main" id="{46FA38D6-7FF5-BB46-9916-B009BBAF9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Organization of the Perceptron Predictor</a:t>
            </a:r>
          </a:p>
        </p:txBody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DB94E55C-8D62-6144-BF4F-C2DEF5F08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9138" y="1684339"/>
            <a:ext cx="8178800" cy="4891087"/>
          </a:xfrm>
        </p:spPr>
        <p:txBody>
          <a:bodyPr/>
          <a:lstStyle/>
          <a:p>
            <a:r>
              <a:rPr lang="en-US" altLang="en-US" sz="2000"/>
              <a:t>Keeps a table of </a:t>
            </a:r>
            <a:r>
              <a:rPr lang="en-US" altLang="en-US" sz="2000" i="1"/>
              <a:t>m</a:t>
            </a:r>
            <a:r>
              <a:rPr lang="en-US" altLang="en-US" sz="2000"/>
              <a:t> perceptron weights vectors</a:t>
            </a:r>
          </a:p>
          <a:p>
            <a:r>
              <a:rPr lang="en-US" altLang="en-US" sz="2000"/>
              <a:t>Table is indexed by branch address modulo </a:t>
            </a:r>
            <a:r>
              <a:rPr lang="en-US" altLang="en-US" sz="2000" i="1"/>
              <a:t>m</a:t>
            </a:r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pPr>
              <a:buFont typeface="Monotype Sorts" pitchFamily="2" charset="2"/>
              <a:buNone/>
            </a:pPr>
            <a:endParaRPr lang="en-US" altLang="en-US" sz="1400"/>
          </a:p>
          <a:p>
            <a:pPr>
              <a:buFont typeface="Monotype Sorts" pitchFamily="2" charset="2"/>
              <a:buNone/>
            </a:pPr>
            <a:endParaRPr lang="en-US" altLang="en-US" sz="1400"/>
          </a:p>
          <a:p>
            <a:pPr>
              <a:buFont typeface="Monotype Sorts" pitchFamily="2" charset="2"/>
              <a:buNone/>
            </a:pPr>
            <a:r>
              <a:rPr lang="en-US" altLang="en-US" sz="1400"/>
              <a:t>[Jim</a:t>
            </a:r>
            <a:r>
              <a:rPr lang="en-US" altLang="en-US" sz="1400">
                <a:cs typeface="Times New Roman" panose="02020603050405020304" pitchFamily="18" charset="0"/>
              </a:rPr>
              <a:t>énez &amp; Lin, HPCA 2001]</a:t>
            </a:r>
          </a:p>
        </p:txBody>
      </p:sp>
      <p:pic>
        <p:nvPicPr>
          <p:cNvPr id="573444" name="Picture 4" descr="BLOCK">
            <a:extLst>
              <a:ext uri="{FF2B5EF4-FFF2-40B4-BE49-F238E27FC236}">
                <a16:creationId xmlns:a16="http://schemas.microsoft.com/office/drawing/2014/main" id="{28D2F525-3514-E544-8AD1-203436BB6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4" y="3038476"/>
            <a:ext cx="4497387" cy="23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5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3778EE-BA17-8C4C-9597-D8717D38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5FC4-F1E4-8442-AC2A-A50966ED2AC7}" type="slidenum">
              <a:rPr lang="en-US" altLang="en-US"/>
              <a:pPr/>
              <a:t>19</a:t>
            </a:fld>
            <a:endParaRPr lang="en-US" altLang="en-US" sz="4000"/>
          </a:p>
        </p:txBody>
      </p:sp>
      <p:sp>
        <p:nvSpPr>
          <p:cNvPr id="629762" name="Rectangle 2">
            <a:extLst>
              <a:ext uri="{FF2B5EF4-FFF2-40B4-BE49-F238E27FC236}">
                <a16:creationId xmlns:a16="http://schemas.microsoft.com/office/drawing/2014/main" id="{CAF46233-1611-844D-9EF6-E5BB7E108835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en-US"/>
              <a:t>Mathematical Intuition</a:t>
            </a:r>
          </a:p>
        </p:txBody>
      </p:sp>
      <p:pic>
        <p:nvPicPr>
          <p:cNvPr id="629769" name="Picture 9" descr="line">
            <a:extLst>
              <a:ext uri="{FF2B5EF4-FFF2-40B4-BE49-F238E27FC236}">
                <a16:creationId xmlns:a16="http://schemas.microsoft.com/office/drawing/2014/main" id="{6F68286D-5FF9-F846-957A-B4525463D9F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3467" y="3109913"/>
            <a:ext cx="2590800" cy="419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9772" name="Picture 12" descr="yeqmxplusb">
            <a:extLst>
              <a:ext uri="{FF2B5EF4-FFF2-40B4-BE49-F238E27FC236}">
                <a16:creationId xmlns:a16="http://schemas.microsoft.com/office/drawing/2014/main" id="{8B50E025-DA06-1B40-9314-04B432281096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6392" y="3834607"/>
            <a:ext cx="2047875" cy="466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9767" name="Text Box 7">
            <a:extLst>
              <a:ext uri="{FF2B5EF4-FFF2-40B4-BE49-F238E27FC236}">
                <a16:creationId xmlns:a16="http://schemas.microsoft.com/office/drawing/2014/main" id="{A166014C-FCFF-5C42-A92F-3757895E5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808163"/>
            <a:ext cx="59313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 perceptron defines a hyperplane in </a:t>
            </a:r>
            <a:r>
              <a:rPr lang="en-US" altLang="en-US" i="1"/>
              <a:t>n</a:t>
            </a:r>
            <a:r>
              <a:rPr lang="en-US" altLang="en-US"/>
              <a:t>+1-dimensional space:</a:t>
            </a:r>
          </a:p>
        </p:txBody>
      </p:sp>
      <p:sp>
        <p:nvSpPr>
          <p:cNvPr id="629768" name="Text Box 8">
            <a:extLst>
              <a:ext uri="{FF2B5EF4-FFF2-40B4-BE49-F238E27FC236}">
                <a16:creationId xmlns:a16="http://schemas.microsoft.com/office/drawing/2014/main" id="{FDD342F8-D0FC-8343-893A-BD3430452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1" y="3109913"/>
            <a:ext cx="34028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For instance, in 2D space we have:</a:t>
            </a:r>
          </a:p>
        </p:txBody>
      </p:sp>
      <p:sp>
        <p:nvSpPr>
          <p:cNvPr id="629771" name="Text Box 11">
            <a:extLst>
              <a:ext uri="{FF2B5EF4-FFF2-40B4-BE49-F238E27FC236}">
                <a16:creationId xmlns:a16="http://schemas.microsoft.com/office/drawing/2014/main" id="{2EC3C691-59FC-B441-A2F7-CEF34AC8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884613"/>
            <a:ext cx="41067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This is the equation of a line, the same as </a:t>
            </a:r>
          </a:p>
        </p:txBody>
      </p:sp>
      <p:pic>
        <p:nvPicPr>
          <p:cNvPr id="629779" name="Picture 19" descr="hyper">
            <a:extLst>
              <a:ext uri="{FF2B5EF4-FFF2-40B4-BE49-F238E27FC236}">
                <a16:creationId xmlns:a16="http://schemas.microsoft.com/office/drawing/2014/main" id="{19D0E891-62A7-C04C-B05C-4BA2D7004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265364"/>
            <a:ext cx="7672388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863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96FF7C9E-972D-1C4C-9B2A-D636E0CC1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CFDA5-227E-A241-B6CF-860231F457A3}" type="slidenum">
              <a:rPr lang="en-US" altLang="en-US"/>
              <a:pPr/>
              <a:t>20</a:t>
            </a:fld>
            <a:endParaRPr lang="en-US" altLang="en-US" sz="4000"/>
          </a:p>
        </p:txBody>
      </p:sp>
      <p:sp>
        <p:nvSpPr>
          <p:cNvPr id="634882" name="Rectangle 2">
            <a:extLst>
              <a:ext uri="{FF2B5EF4-FFF2-40B4-BE49-F238E27FC236}">
                <a16:creationId xmlns:a16="http://schemas.microsoft.com/office/drawing/2014/main" id="{0ED261BD-6116-094B-9CF4-CAB16EBEAD9E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en-US"/>
              <a:t>Mathematical Intuition continued</a:t>
            </a:r>
          </a:p>
        </p:txBody>
      </p:sp>
      <p:pic>
        <p:nvPicPr>
          <p:cNvPr id="634889" name="Picture 9" descr="plane">
            <a:extLst>
              <a:ext uri="{FF2B5EF4-FFF2-40B4-BE49-F238E27FC236}">
                <a16:creationId xmlns:a16="http://schemas.microsoft.com/office/drawing/2014/main" id="{4E1AEE0F-7BC5-574E-BBFA-AAAE344F813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9776" y="1855232"/>
            <a:ext cx="3867150" cy="428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890" name="Text Box 10">
            <a:extLst>
              <a:ext uri="{FF2B5EF4-FFF2-40B4-BE49-F238E27FC236}">
                <a16:creationId xmlns:a16="http://schemas.microsoft.com/office/drawing/2014/main" id="{E029846C-8838-B940-90E6-2474F42CC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1" y="1914525"/>
            <a:ext cx="21530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In 3D space, we have</a:t>
            </a:r>
          </a:p>
        </p:txBody>
      </p:sp>
      <p:sp>
        <p:nvSpPr>
          <p:cNvPr id="634894" name="Text Box 14">
            <a:extLst>
              <a:ext uri="{FF2B5EF4-FFF2-40B4-BE49-F238E27FC236}">
                <a16:creationId xmlns:a16="http://schemas.microsoft.com/office/drawing/2014/main" id="{DCF3817D-F30A-7A49-9FE4-5C559DF85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401" y="2481263"/>
            <a:ext cx="24611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Or you can think of it as </a:t>
            </a:r>
          </a:p>
        </p:txBody>
      </p:sp>
      <p:sp>
        <p:nvSpPr>
          <p:cNvPr id="634896" name="Text Box 16">
            <a:extLst>
              <a:ext uri="{FF2B5EF4-FFF2-40B4-BE49-F238E27FC236}">
                <a16:creationId xmlns:a16="http://schemas.microsoft.com/office/drawing/2014/main" id="{9F8AF1E0-8A2B-A84B-A05C-EBDCB0731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1039" y="3005138"/>
            <a:ext cx="84550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/>
              <a:t>i.e. the equation of a plane in 3D space</a:t>
            </a:r>
          </a:p>
          <a:p>
            <a:pPr algn="l"/>
            <a:endParaRPr lang="en-US" altLang="en-US"/>
          </a:p>
          <a:p>
            <a:pPr algn="l"/>
            <a:r>
              <a:rPr lang="en-US" altLang="en-US"/>
              <a:t>This hyperplane forms a </a:t>
            </a:r>
            <a:r>
              <a:rPr lang="en-US" altLang="en-US" i="1"/>
              <a:t>decision surface</a:t>
            </a:r>
            <a:r>
              <a:rPr lang="en-US" altLang="en-US"/>
              <a:t> separating predicted taken from predicted not taken histories.  This surface intersects the feature space.  Is it a linear surface, e.g. a line in 2D, a plane in 3D, a cube in 4D, etc.</a:t>
            </a:r>
            <a:endParaRPr lang="en-US" altLang="en-US" i="1"/>
          </a:p>
        </p:txBody>
      </p:sp>
      <p:pic>
        <p:nvPicPr>
          <p:cNvPr id="634897" name="Picture 17" descr="plane2">
            <a:extLst>
              <a:ext uri="{FF2B5EF4-FFF2-40B4-BE49-F238E27FC236}">
                <a16:creationId xmlns:a16="http://schemas.microsoft.com/office/drawing/2014/main" id="{AAD51C15-88B5-9B4C-A62C-639B60B6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524" y="2435741"/>
            <a:ext cx="3451225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40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CDA80F67-7486-9547-BDAC-BE82580E7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Hashed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D2101-C278-494E-A737-30EF20E54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dirty="0">
                <a:cs typeface="+mn-cs"/>
              </a:rPr>
              <a:t>Introduced by </a:t>
            </a:r>
            <a:r>
              <a:rPr lang="en-US" dirty="0" err="1">
                <a:cs typeface="+mn-cs"/>
              </a:rPr>
              <a:t>Tarjan</a:t>
            </a:r>
            <a:r>
              <a:rPr lang="en-US" dirty="0">
                <a:cs typeface="+mn-cs"/>
              </a:rPr>
              <a:t> and </a:t>
            </a:r>
            <a:r>
              <a:rPr lang="en-US" dirty="0" err="1">
                <a:cs typeface="+mn-cs"/>
              </a:rPr>
              <a:t>Skadron</a:t>
            </a:r>
            <a:r>
              <a:rPr lang="en-US" dirty="0">
                <a:cs typeface="+mn-cs"/>
              </a:rPr>
              <a:t> 2005</a:t>
            </a:r>
          </a:p>
          <a:p>
            <a:pPr marL="342900" lvl="1" indent="-342900"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dirty="0"/>
              <a:t>Breaks the 1-1 correspondence between history bits and weights</a:t>
            </a:r>
          </a:p>
          <a:p>
            <a:pPr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dirty="0">
                <a:cs typeface="+mn-cs"/>
              </a:rPr>
              <a:t>Basic idea: </a:t>
            </a:r>
          </a:p>
          <a:p>
            <a:pPr lvl="1"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sz="2000" dirty="0"/>
              <a:t>Hash segments of branch history into different tables</a:t>
            </a:r>
          </a:p>
          <a:p>
            <a:pPr lvl="1"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sz="2000" dirty="0"/>
              <a:t>Sum weights selected by hash functions, apply threshold to predict</a:t>
            </a:r>
          </a:p>
          <a:p>
            <a:pPr lvl="1">
              <a:lnSpc>
                <a:spcPct val="130000"/>
              </a:lnSpc>
              <a:buFont typeface="Monotype Sorts" charset="0"/>
              <a:buChar char="u"/>
              <a:defRPr/>
            </a:pPr>
            <a:r>
              <a:rPr lang="en-US" sz="2000" dirty="0"/>
              <a:t>Update the weights using perceptron learning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AA376BB2-0458-9146-8B59-4131E0495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400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400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000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 sz="2000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5000"/>
              <a:buFont typeface="Monotype Sorts" pitchFamily="2" charset="2"/>
              <a:buChar char="u"/>
              <a:defRPr kumimoji="1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fld id="{6AE400B3-8036-044B-91FE-6C7EA0D802FB}" type="slidenum">
              <a:rPr lang="en-US" altLang="en-US" sz="1400"/>
              <a:pPr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lang="en-US" altLang="en-US" sz="4000"/>
          </a:p>
        </p:txBody>
      </p:sp>
    </p:spTree>
    <p:extLst>
      <p:ext uri="{BB962C8B-B14F-4D97-AF65-F5344CB8AC3E}">
        <p14:creationId xmlns:p14="http://schemas.microsoft.com/office/powerpoint/2010/main" val="2172022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C2640-8FF9-0244-A6CF-8E2BC5575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3145-CEF6-5C4B-BD1D-C1B989914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025"/>
            <a:ext cx="10515600" cy="4351338"/>
          </a:xfrm>
        </p:spPr>
        <p:txBody>
          <a:bodyPr/>
          <a:lstStyle/>
          <a:p>
            <a:r>
              <a:rPr lang="en-US" dirty="0"/>
              <a:t>Features can be sections of global history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923EE-9583-D841-B01F-0739FC4D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995" y="2417312"/>
            <a:ext cx="6090205" cy="3665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4BA9D4-C8D4-564E-9DE6-10580B58BDFF}"/>
              </a:ext>
            </a:extLst>
          </p:cNvPr>
          <p:cNvSpPr txBox="1"/>
          <p:nvPr/>
        </p:nvSpPr>
        <p:spPr>
          <a:xfrm>
            <a:off x="7010400" y="4065639"/>
            <a:ext cx="211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 taken </a:t>
            </a:r>
            <a:r>
              <a:rPr lang="en-US" dirty="0" err="1"/>
              <a:t>iff</a:t>
            </a:r>
            <a:r>
              <a:rPr lang="en-US" dirty="0"/>
              <a:t> &gt;= 0</a:t>
            </a:r>
          </a:p>
        </p:txBody>
      </p:sp>
    </p:spTree>
    <p:extLst>
      <p:ext uri="{BB962C8B-B14F-4D97-AF65-F5344CB8AC3E}">
        <p14:creationId xmlns:p14="http://schemas.microsoft.com/office/powerpoint/2010/main" val="145348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F3B8-4A2B-B44C-B018-05F8005D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 to Hashed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0957B-727F-854B-8B9D-E7F8ECD8A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O-GEHL uses geometric history lengths </a:t>
            </a:r>
          </a:p>
          <a:p>
            <a:pPr lvl="1"/>
            <a:r>
              <a:rPr lang="en-US" dirty="0"/>
              <a:t>N tables</a:t>
            </a:r>
          </a:p>
          <a:p>
            <a:pPr lvl="1"/>
            <a:r>
              <a:rPr lang="en-US" dirty="0" err="1"/>
              <a:t>i’th</a:t>
            </a:r>
            <a:r>
              <a:rPr lang="en-US" dirty="0"/>
              <a:t> table indexed by interval of history from </a:t>
            </a:r>
            <a:r>
              <a:rPr lang="en-US" dirty="0" err="1"/>
              <a:t>ghist</a:t>
            </a:r>
            <a:r>
              <a:rPr lang="en-US" dirty="0"/>
              <a:t>[0..L(</a:t>
            </a:r>
            <a:r>
              <a:rPr lang="en-US" dirty="0" err="1"/>
              <a:t>i</a:t>
            </a:r>
            <a:r>
              <a:rPr lang="en-US" dirty="0"/>
              <a:t>)] where L is an exponential function</a:t>
            </a:r>
          </a:p>
          <a:p>
            <a:r>
              <a:rPr lang="en-US" dirty="0" err="1"/>
              <a:t>Multiperspective</a:t>
            </a:r>
            <a:r>
              <a:rPr lang="en-US" dirty="0"/>
              <a:t> Perceptron Predictor</a:t>
            </a:r>
          </a:p>
          <a:p>
            <a:pPr lvl="1"/>
            <a:r>
              <a:rPr lang="en-US" dirty="0">
                <a:hlinkClick r:id="rId2"/>
              </a:rPr>
              <a:t>https://www.jilp.org/cbp2016/paper/DanielJimenez1.pdf</a:t>
            </a:r>
            <a:endParaRPr lang="en-US" dirty="0"/>
          </a:p>
          <a:p>
            <a:pPr lvl="1"/>
            <a:r>
              <a:rPr lang="en-US" dirty="0"/>
              <a:t>Use many different features to achieve improved accuracy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18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F3AD81-BD8F-D249-B42B-BF8D091D8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390" y="187325"/>
            <a:ext cx="8714210" cy="65145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0E4B3E-7BD9-2A4C-9AAE-4A49747D0885}"/>
              </a:ext>
            </a:extLst>
          </p:cNvPr>
          <p:cNvSpPr txBox="1"/>
          <p:nvPr/>
        </p:nvSpPr>
        <p:spPr>
          <a:xfrm>
            <a:off x="9753600" y="1308100"/>
            <a:ext cx="2646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André </a:t>
            </a:r>
            <a:r>
              <a:rPr lang="en-US" dirty="0" err="1"/>
              <a:t>Seznec’s</a:t>
            </a:r>
            <a:r>
              <a:rPr lang="en-US" dirty="0"/>
              <a:t> </a:t>
            </a:r>
          </a:p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83474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9463-B0D6-F140-B7F5-3E0EAD0F3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25"/>
            <a:ext cx="10515600" cy="1325563"/>
          </a:xfrm>
        </p:spPr>
        <p:txBody>
          <a:bodyPr/>
          <a:lstStyle/>
          <a:p>
            <a:r>
              <a:rPr lang="en-US" dirty="0"/>
              <a:t>Branch Predictor Improvement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CA4E40-5836-154A-97F7-67BE58571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949" y="1279525"/>
            <a:ext cx="6177551" cy="5280336"/>
          </a:xfrm>
        </p:spPr>
      </p:pic>
    </p:spTree>
    <p:extLst>
      <p:ext uri="{BB962C8B-B14F-4D97-AF65-F5344CB8AC3E}">
        <p14:creationId xmlns:p14="http://schemas.microsoft.com/office/powerpoint/2010/main" val="2167744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F9A0D-44E9-154B-A79A-676B5EC3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Direction Prediction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5DF7A-9229-DA4D-B810-1372B1AB3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These insights drive modern branch direction predictor design:</a:t>
            </a:r>
          </a:p>
          <a:p>
            <a:pPr lvl="1"/>
            <a:r>
              <a:rPr lang="en-US" dirty="0"/>
              <a:t>Branch history is correlated with branch outcome</a:t>
            </a:r>
          </a:p>
          <a:p>
            <a:pPr lvl="1"/>
            <a:r>
              <a:rPr lang="en-US" dirty="0"/>
              <a:t>Perceptron-based techniques (using summation) are very accurate</a:t>
            </a:r>
          </a:p>
          <a:p>
            <a:pPr lvl="1"/>
            <a:r>
              <a:rPr lang="en-US" dirty="0"/>
              <a:t>Indexing tables using hashes of histories improves accuracy and latency</a:t>
            </a:r>
          </a:p>
          <a:p>
            <a:pPr lvl="1"/>
            <a:r>
              <a:rPr lang="en-US" dirty="0"/>
              <a:t>Using geometric history lengths provide a good selection of histories</a:t>
            </a:r>
          </a:p>
          <a:p>
            <a:pPr lvl="1"/>
            <a:r>
              <a:rPr lang="en-US" dirty="0"/>
              <a:t>Tagging multiple indexed tables improved space efficiency and enables PPM</a:t>
            </a:r>
          </a:p>
          <a:p>
            <a:pPr lvl="1"/>
            <a:r>
              <a:rPr lang="en-US" dirty="0"/>
              <a:t>Combining perceptron and TAGE predictors yields very good accuracy</a:t>
            </a:r>
          </a:p>
          <a:p>
            <a:r>
              <a:rPr lang="en-US" dirty="0"/>
              <a:t>Modern processors</a:t>
            </a:r>
          </a:p>
          <a:p>
            <a:pPr lvl="1"/>
            <a:r>
              <a:rPr lang="en-US" dirty="0"/>
              <a:t>AMD – perceptron, perceptron combined with TAGE</a:t>
            </a:r>
          </a:p>
          <a:p>
            <a:pPr lvl="1"/>
            <a:r>
              <a:rPr lang="en-US" dirty="0"/>
              <a:t>IBM z14, z15 – perceptron</a:t>
            </a:r>
          </a:p>
          <a:p>
            <a:pPr lvl="1"/>
            <a:r>
              <a:rPr lang="en-US" dirty="0"/>
              <a:t>Qualcomm Snapdragon - TAGE </a:t>
            </a:r>
          </a:p>
          <a:p>
            <a:pPr lvl="1"/>
            <a:r>
              <a:rPr lang="en-US" dirty="0"/>
              <a:t>Samsung </a:t>
            </a:r>
            <a:r>
              <a:rPr lang="en-US" dirty="0" err="1"/>
              <a:t>Exynos</a:t>
            </a:r>
            <a:r>
              <a:rPr lang="en-US" dirty="0"/>
              <a:t> M1/2/3/4 – perceptron (me)</a:t>
            </a:r>
          </a:p>
          <a:p>
            <a:pPr lvl="1"/>
            <a:r>
              <a:rPr lang="en-US" dirty="0"/>
              <a:t>SPARC T4/T5 – perceptron</a:t>
            </a:r>
          </a:p>
          <a:p>
            <a:pPr lvl="1"/>
            <a:r>
              <a:rPr lang="en-US" dirty="0"/>
              <a:t>Other companies less willing to talk about it</a:t>
            </a:r>
          </a:p>
          <a:p>
            <a:pPr lvl="2"/>
            <a:r>
              <a:rPr lang="en-US" dirty="0"/>
              <a:t>Intel – who knows? Probably </a:t>
            </a:r>
            <a:r>
              <a:rPr lang="en-US" dirty="0" err="1"/>
              <a:t>TAGE+perceptron</a:t>
            </a:r>
            <a:r>
              <a:rPr lang="en-US" dirty="0"/>
              <a:t> (</a:t>
            </a:r>
            <a:r>
              <a:rPr lang="en-US" dirty="0" err="1"/>
              <a:t>e.g</a:t>
            </a:r>
            <a:r>
              <a:rPr lang="en-US" dirty="0"/>
              <a:t> TAGE-SC-L). </a:t>
            </a:r>
            <a:r>
              <a:rPr lang="en-US" dirty="0" err="1"/>
              <a:t>Seznec</a:t>
            </a:r>
            <a:r>
              <a:rPr lang="en-US" dirty="0"/>
              <a:t> is a consultant</a:t>
            </a:r>
          </a:p>
          <a:p>
            <a:pPr lvl="2"/>
            <a:r>
              <a:rPr lang="en-US" dirty="0"/>
              <a:t>Apple - ???</a:t>
            </a:r>
          </a:p>
          <a:p>
            <a:pPr lvl="2"/>
            <a:r>
              <a:rPr lang="en-US" dirty="0"/>
              <a:t>NVIDIA - ???</a:t>
            </a:r>
          </a:p>
          <a:p>
            <a:pPr lvl="2"/>
            <a:r>
              <a:rPr lang="en-US" dirty="0"/>
              <a:t>ARM – probably TAGE in the big cores, perceptron in some small ones.</a:t>
            </a:r>
          </a:p>
          <a:p>
            <a:pPr lvl="2"/>
            <a:r>
              <a:rPr lang="en-US" dirty="0"/>
              <a:t>Open source processors – some garbage predictors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66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1949</Words>
  <Application>Microsoft Macintosh PowerPoint</Application>
  <PresentationFormat>Widescreen</PresentationFormat>
  <Paragraphs>209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ＭＳ Ｐゴシック</vt:lpstr>
      <vt:lpstr>Arial</vt:lpstr>
      <vt:lpstr>Calibri</vt:lpstr>
      <vt:lpstr>Calibri Light</vt:lpstr>
      <vt:lpstr>Monotype Sorts</vt:lpstr>
      <vt:lpstr>Times New Roman</vt:lpstr>
      <vt:lpstr>Office Theme</vt:lpstr>
      <vt:lpstr>An Introduction to Microarchtectural Prediction</vt:lpstr>
      <vt:lpstr>Why Prediction?</vt:lpstr>
      <vt:lpstr>Pipeline Hazards</vt:lpstr>
      <vt:lpstr>Control Hazards</vt:lpstr>
      <vt:lpstr>Branch Direction Prediction</vt:lpstr>
      <vt:lpstr>Smith’s paper</vt:lpstr>
      <vt:lpstr>Two-level adaptive branch prediction</vt:lpstr>
      <vt:lpstr>Branch Direction Prediction continued</vt:lpstr>
      <vt:lpstr>McFarling’s predictors</vt:lpstr>
      <vt:lpstr>Branch Direction Prediction continued</vt:lpstr>
      <vt:lpstr>Perceptron Branch Predictor</vt:lpstr>
      <vt:lpstr>Input and Output of the Perceptron</vt:lpstr>
      <vt:lpstr>Branch-Predicting Neuron</vt:lpstr>
      <vt:lpstr>Input and Output of the Perceptron</vt:lpstr>
      <vt:lpstr>Branch-Predicting Perceptron</vt:lpstr>
      <vt:lpstr>Training Algorithm</vt:lpstr>
      <vt:lpstr>What Do The Weights Mean?</vt:lpstr>
      <vt:lpstr>Organization of the Perceptron Predictor</vt:lpstr>
      <vt:lpstr>Mathematical Intuition</vt:lpstr>
      <vt:lpstr>Mathematical Intuition continued</vt:lpstr>
      <vt:lpstr>Hashed Perceptron</vt:lpstr>
      <vt:lpstr>Hashed Perceptron</vt:lpstr>
      <vt:lpstr>Improvements to Hashed Perceptron</vt:lpstr>
      <vt:lpstr>PowerPoint Presentation</vt:lpstr>
      <vt:lpstr>Branch Predictor Improvement</vt:lpstr>
      <vt:lpstr>Branch Direction Prediction continued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Microarchtectural Prediction</dc:title>
  <dc:creator>Daniel Jimenez</dc:creator>
  <cp:lastModifiedBy>Daniel Jimenez</cp:lastModifiedBy>
  <cp:revision>16</cp:revision>
  <dcterms:created xsi:type="dcterms:W3CDTF">2020-08-24T18:28:29Z</dcterms:created>
  <dcterms:modified xsi:type="dcterms:W3CDTF">2020-08-27T14:12:50Z</dcterms:modified>
</cp:coreProperties>
</file>